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theme/theme1.xml" ContentType="application/vnd.openxmlformats-officedocument.theme+xml"/>
  <Override PartName="/ppt/slides/slide17.xml" ContentType="application/vnd.openxmlformats-officedocument.presentationml.slide+xml"/>
  <Override PartName="/ppt/slides/slide12.xml" ContentType="application/vnd.openxmlformats-officedocument.presentationml.slide+xml"/>
  <Override PartName="/ppt/viewProps.xml" ContentType="application/vnd.openxmlformats-officedocument.presentationml.viewProps+xml"/>
  <Override PartName="/ppt/slides/slide7.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customXml/item1.xml" ContentType="application/xml"/>
  <Override PartName="/customXml/itemProps1.xml" ContentType="application/vnd.openxmlformats-officedocument.customXmlProperties+xml"/>
  <Override PartName="/ppt/slides/slide2.xml" ContentType="application/vnd.openxmlformats-officedocument.presentationml.slide+xml"/>
  <Override PartName="/ppt/slides/slide11.xml" ContentType="application/vnd.openxmlformats-officedocument.presentationml.slide+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diagrams/drawing3.xml" ContentType="application/vnd.ms-office.drawingml.diagramDrawing+xml"/>
  <Override PartName="/ppt/diagrams/drawing1.xml" ContentType="application/vnd.ms-office.drawingml.diagramDrawing+xml"/>
  <Override PartName="/ppt/diagrams/drawing2.xml" ContentType="application/vnd.ms-office.drawingml.diagramDrawing+xml"/>
  <Override PartName="/ppt/diagrams/colors1.xml" ContentType="application/vnd.openxmlformats-officedocument.drawingml.diagramColors+xml"/>
  <Override PartName="/ppt/diagrams/colors3.xml" ContentType="application/vnd.openxmlformats-officedocument.drawingml.diagramColors+xml"/>
  <Override PartName="/ppt/diagrams/colors2.xml" ContentType="application/vnd.openxmlformats-officedocument.drawingml.diagramColors+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slides/slide19.xml" ContentType="application/vnd.openxmlformats-officedocument.presentationml.slide+xml"/>
  <Override PartName="/ppt/presProps.xml" ContentType="application/vnd.openxmlformats-officedocument.presentationml.presProps+xml"/>
  <Override PartName="/ppt/slides/slide6.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tableStyles.xml" ContentType="application/vnd.openxmlformats-officedocument.presentationml.tableStyles+xml"/>
  <Override PartName="/ppt/slides/slide3.xml" ContentType="application/vnd.openxmlformats-officedocument.presentationml.slide+xml"/>
  <Override PartName="/customXml/item2.xml" ContentType="application/xml"/>
  <Override PartName="/customXml/itemProps2.xml" ContentType="application/vnd.openxmlformats-officedocument.customXmlProperties+xml"/>
  <Override PartName="/ppt/slides/slide20.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customXml/item3.xml" ContentType="application/xml"/>
  <Override PartName="/customXml/itemProps3.xml" ContentType="application/vnd.openxmlformats-officedocument.customXmlProperties+xml"/>
  <Override PartName="/ppt/slides/slide21.xml" ContentType="application/vnd.openxmlformats-officedocument.presentationml.slide+xml"/>
  <Override PartName="/ppt/slides/slide16.xml" ContentType="application/vnd.openxmlformats-officedocument.presentationml.slide+xml"/>
  <Override PartName="/docProps/custom.xml" ContentType="application/vnd.openxmlformats-officedocument.custom-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72" r:id="rId8"/>
    <p:sldId id="273" r:id="rId9"/>
    <p:sldId id="274" r:id="rId10"/>
    <p:sldId id="267" r:id="rId11"/>
    <p:sldId id="275" r:id="rId12"/>
    <p:sldId id="277" r:id="rId13"/>
    <p:sldId id="276" r:id="rId14"/>
    <p:sldId id="268" r:id="rId15"/>
    <p:sldId id="269" r:id="rId16"/>
    <p:sldId id="278" r:id="rId17"/>
    <p:sldId id="279" r:id="rId18"/>
    <p:sldId id="280" r:id="rId19"/>
    <p:sldId id="270" r:id="rId20"/>
    <p:sldId id="282" r:id="rId21"/>
    <p:sldId id="281" r:id="rId22"/>
    <p:sldId id="266" r:id="rId23"/>
    <p:sldId id="271" r:id="rId24"/>
    <p:sldId id="283" r:id="rId25"/>
    <p:sldId id="263" r:id="rId2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B31366"/>
    <a:srgbClr val="B21366"/>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ppt/slides/slide22.xml" Id="rId26" /><Relationship Type="http://schemas.openxmlformats.org/officeDocument/2006/relationships/slide" Target="/ppt/slides/slide17.xml" Id="rId21" /><Relationship Type="http://schemas.openxmlformats.org/officeDocument/2006/relationships/slide" Target="/ppt/slides/slide12.xml" Id="rId16" /><Relationship Type="http://schemas.openxmlformats.org/officeDocument/2006/relationships/viewProps" Target="/ppt/viewProps.xml" Id="rId107" /><Relationship Type="http://schemas.openxmlformats.org/officeDocument/2006/relationships/slide" Target="/ppt/slides/slide7.xml" Id="rId11" /><Relationship Type="http://schemas.openxmlformats.org/officeDocument/2006/relationships/slide" Target="/ppt/slides/slide1.xml" Id="rId5" /><Relationship Type="http://schemas.openxmlformats.org/officeDocument/2006/relationships/slide" Target="/ppt/slides/slide18.xml" Id="rId22" /><Relationship Type="http://schemas.openxmlformats.org/officeDocument/2006/relationships/slide" Target="/ppt/slides/slide8.xml" Id="rId12" /><Relationship Type="http://schemas.openxmlformats.org/officeDocument/2006/relationships/slide" Target="/ppt/slides/slide13.xml" Id="rId17" /><Relationship Type="http://schemas.openxmlformats.org/officeDocument/2006/relationships/theme" Target="/ppt/theme/theme1.xml" Id="rId108" /><Relationship Type="http://schemas.openxmlformats.org/officeDocument/2006/relationships/customXml" Target="/customXml/item1.xml" Id="rId1" /><Relationship Type="http://schemas.openxmlformats.org/officeDocument/2006/relationships/slide" Target="/ppt/slides/slide2.xml" Id="rId6" /><Relationship Type="http://schemas.openxmlformats.org/officeDocument/2006/relationships/slide" Target="/ppt/slides/slide11.xml" Id="rId15" /><Relationship Type="http://schemas.openxmlformats.org/officeDocument/2006/relationships/slide" Target="/ppt/slides/slide19.xml" Id="rId23" /><Relationship Type="http://schemas.openxmlformats.org/officeDocument/2006/relationships/presProps" Target="/ppt/presProps.xml" Id="rId106" /><Relationship Type="http://schemas.openxmlformats.org/officeDocument/2006/relationships/slide" Target="/ppt/slides/slide6.xml" Id="rId10" /><Relationship Type="http://schemas.openxmlformats.org/officeDocument/2006/relationships/slideMaster" Target="/ppt/slideMasters/slideMaster1.xml" Id="rId4" /><Relationship Type="http://schemas.openxmlformats.org/officeDocument/2006/relationships/slide" Target="/ppt/slides/slide5.xml" Id="rId9" /><Relationship Type="http://schemas.openxmlformats.org/officeDocument/2006/relationships/slide" Target="/ppt/slides/slide9.xml" Id="rId13" /><Relationship Type="http://schemas.openxmlformats.org/officeDocument/2006/relationships/slide" Target="/ppt/slides/slide14.xml" Id="rId18" /><Relationship Type="http://schemas.openxmlformats.org/officeDocument/2006/relationships/tableStyles" Target="/ppt/tableStyles.xml" Id="rId109" /><Relationship Type="http://schemas.openxmlformats.org/officeDocument/2006/relationships/slide" Target="/ppt/slides/slide3.xml" Id="rId7" /><Relationship Type="http://schemas.openxmlformats.org/officeDocument/2006/relationships/customXml" Target="/customXml/item2.xml" Id="rId2" /><Relationship Type="http://schemas.openxmlformats.org/officeDocument/2006/relationships/slide" Target="/ppt/slides/slide20.xml" Id="rId24" /><Relationship Type="http://schemas.openxmlformats.org/officeDocument/2006/relationships/slide" Target="/ppt/slides/slide15.xml" Id="rId19" /><Relationship Type="http://schemas.openxmlformats.org/officeDocument/2006/relationships/slide" Target="/ppt/slides/slide10.xml" Id="rId14" /><Relationship Type="http://schemas.openxmlformats.org/officeDocument/2006/relationships/slide" Target="/ppt/slides/slide4.xml" Id="rId8" /><Relationship Type="http://schemas.openxmlformats.org/officeDocument/2006/relationships/customXml" Target="/customXml/item3.xml" Id="rId3" /><Relationship Type="http://schemas.openxmlformats.org/officeDocument/2006/relationships/slide" Target="/ppt/slides/slide21.xml" Id="rId25" /><Relationship Type="http://schemas.openxmlformats.org/officeDocument/2006/relationships/slide" Target="/ppt/slides/slide16.xml" Id="rId20"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0F1AC1-D7D0-4554-9EDC-99FD29818DB7}" type="doc">
      <dgm:prSet loTypeId="urn:microsoft.com/office/officeart/2005/8/layout/chevron1" loCatId="process" qsTypeId="urn:microsoft.com/office/officeart/2005/8/quickstyle/simple1" qsCatId="simple" csTypeId="urn:microsoft.com/office/officeart/2005/8/colors/accent1_2" csCatId="accent1" phldr="1"/>
      <dgm:spPr/>
    </dgm:pt>
    <dgm:pt modelId="{5F352921-D9CD-47A8-8125-985715B1ECEF}">
      <dgm:prSet phldrT="[Tekst]"/>
      <dgm:spPr/>
      <dgm:t>
        <a:bodyPr/>
        <a:lstStyle/>
        <a:p>
          <a:r>
            <a:rPr lang="pl-PL" dirty="0" err="1"/>
            <a:t>načrtovanje materialnih potreb </a:t>
          </a:r>
          <a:r>
            <a:rPr lang="pl-PL" dirty="0"/>
            <a:t>(MRP). </a:t>
          </a:r>
        </a:p>
      </dgm:t>
    </dgm:pt>
    <dgm:pt modelId="{745E887B-2895-4849-9BD0-ECB1B55A01FA}" type="parTrans" cxnId="{1F49847B-15E1-4AC2-B471-9FC09589D6D2}">
      <dgm:prSet/>
      <dgm:spPr/>
      <dgm:t>
        <a:bodyPr/>
        <a:lstStyle/>
        <a:p>
          <a:endParaRPr lang="pl-PL"/>
        </a:p>
      </dgm:t>
    </dgm:pt>
    <dgm:pt modelId="{41CF4CDC-8C85-4E96-80C3-1F6D0C2DD261}" type="sibTrans" cxnId="{1F49847B-15E1-4AC2-B471-9FC09589D6D2}">
      <dgm:prSet/>
      <dgm:spPr/>
      <dgm:t>
        <a:bodyPr/>
        <a:lstStyle/>
        <a:p>
          <a:endParaRPr lang="pl-PL"/>
        </a:p>
      </dgm:t>
    </dgm:pt>
    <dgm:pt modelId="{82316DBE-C694-42FA-AD53-391C9AA71548}">
      <dgm:prSet phldrT="[Tekst]"/>
      <dgm:spPr/>
      <dgm:t>
        <a:bodyPr/>
        <a:lstStyle/>
        <a:p>
          <a:r>
            <a:rPr lang="pl-PL"/>
            <a:t>načrtovanje distribucijskih virov (DRP) </a:t>
          </a:r>
          <a:endParaRPr lang="pl-PL" dirty="0"/>
        </a:p>
      </dgm:t>
    </dgm:pt>
    <dgm:pt modelId="{B4A2B770-540D-460C-AF09-C24AC2DA0CF5}" type="parTrans" cxnId="{51D32172-A219-44EA-A306-FAE519462B65}">
      <dgm:prSet/>
      <dgm:spPr/>
      <dgm:t>
        <a:bodyPr/>
        <a:lstStyle/>
        <a:p>
          <a:endParaRPr lang="pl-PL"/>
        </a:p>
      </dgm:t>
    </dgm:pt>
    <dgm:pt modelId="{DF23F231-5BC0-42AD-AC27-C59B538CA0C2}" type="sibTrans" cxnId="{51D32172-A219-44EA-A306-FAE519462B65}">
      <dgm:prSet/>
      <dgm:spPr/>
      <dgm:t>
        <a:bodyPr/>
        <a:lstStyle/>
        <a:p>
          <a:endParaRPr lang="pl-PL"/>
        </a:p>
      </dgm:t>
    </dgm:pt>
    <dgm:pt modelId="{351006AC-B1B4-4520-A848-0DBE85678BF8}">
      <dgm:prSet phldrT="[Tekst]"/>
      <dgm:spPr/>
      <dgm:t>
        <a:bodyPr/>
        <a:lstStyle/>
        <a:p>
          <a:r>
            <a:rPr lang="pl-PL" dirty="0" err="1"/>
            <a:t>načrtovanje virov podjetja </a:t>
          </a:r>
          <a:r>
            <a:rPr lang="pl-PL" dirty="0"/>
            <a:t>(ERP)</a:t>
          </a:r>
        </a:p>
      </dgm:t>
    </dgm:pt>
    <dgm:pt modelId="{DA4E509E-F9BC-4182-BC15-A24F56CD9ABF}" type="parTrans" cxnId="{F023B2B4-D268-48C1-85F1-3DA9537FF97E}">
      <dgm:prSet/>
      <dgm:spPr/>
      <dgm:t>
        <a:bodyPr/>
        <a:lstStyle/>
        <a:p>
          <a:endParaRPr lang="pl-PL"/>
        </a:p>
      </dgm:t>
    </dgm:pt>
    <dgm:pt modelId="{6DA7743D-5E2E-412C-8E31-E5AB73E9E915}" type="sibTrans" cxnId="{F023B2B4-D268-48C1-85F1-3DA9537FF97E}">
      <dgm:prSet/>
      <dgm:spPr/>
      <dgm:t>
        <a:bodyPr/>
        <a:lstStyle/>
        <a:p>
          <a:endParaRPr lang="pl-PL"/>
        </a:p>
      </dgm:t>
    </dgm:pt>
    <dgm:pt modelId="{5328AEDD-4CA5-4AB9-89BF-C27A3651804D}">
      <dgm:prSet phldrT="[Tekst]"/>
      <dgm:spPr/>
      <dgm:t>
        <a:bodyPr/>
        <a:lstStyle/>
        <a:p>
          <a:r>
            <a:rPr lang="pl-PL" dirty="0" err="1"/>
            <a:t>sistemi za </a:t>
          </a:r>
          <a:r>
            <a:rPr lang="pl-PL" dirty="0"/>
            <a:t>upravljanje prevoza (TMS). </a:t>
          </a:r>
        </a:p>
      </dgm:t>
    </dgm:pt>
    <dgm:pt modelId="{BC740327-8950-47A9-A5AD-36F521825B38}" type="parTrans" cxnId="{EDAF9B47-08AC-4EC6-8174-E04B3E633C5B}">
      <dgm:prSet/>
      <dgm:spPr/>
      <dgm:t>
        <a:bodyPr/>
        <a:lstStyle/>
        <a:p>
          <a:endParaRPr lang="pl-PL"/>
        </a:p>
      </dgm:t>
    </dgm:pt>
    <dgm:pt modelId="{75CAB8BA-FDC1-462F-B9CF-1C40530D3201}" type="sibTrans" cxnId="{EDAF9B47-08AC-4EC6-8174-E04B3E633C5B}">
      <dgm:prSet/>
      <dgm:spPr/>
      <dgm:t>
        <a:bodyPr/>
        <a:lstStyle/>
        <a:p>
          <a:endParaRPr lang="pl-PL"/>
        </a:p>
      </dgm:t>
    </dgm:pt>
    <dgm:pt modelId="{81695652-E9FE-4D8E-BB10-CCEC436A9AB6}">
      <dgm:prSet phldrT="[Tekst]"/>
      <dgm:spPr/>
      <dgm:t>
        <a:bodyPr/>
        <a:lstStyle/>
        <a:p>
          <a:r>
            <a:rPr lang="pl-PL" dirty="0" err="1"/>
            <a:t>sistemi za </a:t>
          </a:r>
          <a:r>
            <a:rPr lang="pl-PL" dirty="0"/>
            <a:t>upravljanje </a:t>
          </a:r>
          <a:r>
            <a:rPr lang="pl-PL" dirty="0" err="1"/>
            <a:t>skladišč </a:t>
          </a:r>
          <a:r>
            <a:rPr lang="pl-PL" dirty="0"/>
            <a:t>(WMS)</a:t>
          </a:r>
        </a:p>
      </dgm:t>
    </dgm:pt>
    <dgm:pt modelId="{30287CB4-9F01-4C9F-9B45-2632F1C71FD0}" type="parTrans" cxnId="{85B4EDBF-C789-4061-B2FB-DA20A959CA49}">
      <dgm:prSet/>
      <dgm:spPr/>
      <dgm:t>
        <a:bodyPr/>
        <a:lstStyle/>
        <a:p>
          <a:endParaRPr lang="pl-PL"/>
        </a:p>
      </dgm:t>
    </dgm:pt>
    <dgm:pt modelId="{77B2507B-AF8B-49C6-BE47-79FD2C7D96B0}" type="sibTrans" cxnId="{85B4EDBF-C789-4061-B2FB-DA20A959CA49}">
      <dgm:prSet/>
      <dgm:spPr/>
      <dgm:t>
        <a:bodyPr/>
        <a:lstStyle/>
        <a:p>
          <a:endParaRPr lang="pl-PL"/>
        </a:p>
      </dgm:t>
    </dgm:pt>
    <dgm:pt modelId="{E0C7F82B-677C-4315-8FEC-D68E03462154}" type="pres">
      <dgm:prSet presAssocID="{1D0F1AC1-D7D0-4554-9EDC-99FD29818DB7}" presName="Name0" presStyleCnt="0">
        <dgm:presLayoutVars>
          <dgm:dir/>
          <dgm:animLvl val="lvl"/>
          <dgm:resizeHandles val="exact"/>
        </dgm:presLayoutVars>
      </dgm:prSet>
      <dgm:spPr/>
    </dgm:pt>
    <dgm:pt modelId="{F4B53497-765C-439E-9F62-FD7BE7137BF9}" type="pres">
      <dgm:prSet presAssocID="{5F352921-D9CD-47A8-8125-985715B1ECEF}" presName="parTxOnly" presStyleLbl="node1" presStyleIdx="0" presStyleCnt="5">
        <dgm:presLayoutVars>
          <dgm:chMax val="0"/>
          <dgm:chPref val="0"/>
          <dgm:bulletEnabled val="1"/>
        </dgm:presLayoutVars>
      </dgm:prSet>
      <dgm:spPr/>
    </dgm:pt>
    <dgm:pt modelId="{0BC1CBA0-6BF7-4862-8E3B-BF7CC3744A71}" type="pres">
      <dgm:prSet presAssocID="{41CF4CDC-8C85-4E96-80C3-1F6D0C2DD261}" presName="parTxOnlySpace" presStyleCnt="0"/>
      <dgm:spPr/>
    </dgm:pt>
    <dgm:pt modelId="{BAE6392C-C537-4D5E-938F-6CB9A1175622}" type="pres">
      <dgm:prSet presAssocID="{82316DBE-C694-42FA-AD53-391C9AA71548}" presName="parTxOnly" presStyleLbl="node1" presStyleIdx="1" presStyleCnt="5">
        <dgm:presLayoutVars>
          <dgm:chMax val="0"/>
          <dgm:chPref val="0"/>
          <dgm:bulletEnabled val="1"/>
        </dgm:presLayoutVars>
      </dgm:prSet>
      <dgm:spPr/>
    </dgm:pt>
    <dgm:pt modelId="{F4635C7F-0B4D-4F3A-9BC3-441D7925AA01}" type="pres">
      <dgm:prSet presAssocID="{DF23F231-5BC0-42AD-AC27-C59B538CA0C2}" presName="parTxOnlySpace" presStyleCnt="0"/>
      <dgm:spPr/>
    </dgm:pt>
    <dgm:pt modelId="{7C6B8B7C-14D5-4702-8A5E-C67C55528640}" type="pres">
      <dgm:prSet presAssocID="{351006AC-B1B4-4520-A848-0DBE85678BF8}" presName="parTxOnly" presStyleLbl="node1" presStyleIdx="2" presStyleCnt="5">
        <dgm:presLayoutVars>
          <dgm:chMax val="0"/>
          <dgm:chPref val="0"/>
          <dgm:bulletEnabled val="1"/>
        </dgm:presLayoutVars>
      </dgm:prSet>
      <dgm:spPr/>
    </dgm:pt>
    <dgm:pt modelId="{FFFD0239-7938-463A-9823-EC1F5F515256}" type="pres">
      <dgm:prSet presAssocID="{6DA7743D-5E2E-412C-8E31-E5AB73E9E915}" presName="parTxOnlySpace" presStyleCnt="0"/>
      <dgm:spPr/>
    </dgm:pt>
    <dgm:pt modelId="{D05BD4BF-1D00-472C-995B-FA213F03840A}" type="pres">
      <dgm:prSet presAssocID="{5328AEDD-4CA5-4AB9-89BF-C27A3651804D}" presName="parTxOnly" presStyleLbl="node1" presStyleIdx="3" presStyleCnt="5">
        <dgm:presLayoutVars>
          <dgm:chMax val="0"/>
          <dgm:chPref val="0"/>
          <dgm:bulletEnabled val="1"/>
        </dgm:presLayoutVars>
      </dgm:prSet>
      <dgm:spPr/>
    </dgm:pt>
    <dgm:pt modelId="{0DAB60D9-69FD-45DE-B009-BC138BA54EFE}" type="pres">
      <dgm:prSet presAssocID="{75CAB8BA-FDC1-462F-B9CF-1C40530D3201}" presName="parTxOnlySpace" presStyleCnt="0"/>
      <dgm:spPr/>
    </dgm:pt>
    <dgm:pt modelId="{47EA82B3-3DB6-4395-90CC-0EAF0CF06B51}" type="pres">
      <dgm:prSet presAssocID="{81695652-E9FE-4D8E-BB10-CCEC436A9AB6}" presName="parTxOnly" presStyleLbl="node1" presStyleIdx="4" presStyleCnt="5">
        <dgm:presLayoutVars>
          <dgm:chMax val="0"/>
          <dgm:chPref val="0"/>
          <dgm:bulletEnabled val="1"/>
        </dgm:presLayoutVars>
      </dgm:prSet>
      <dgm:spPr/>
    </dgm:pt>
  </dgm:ptLst>
  <dgm:cxnLst>
    <dgm:cxn modelId="{EDAF9B47-08AC-4EC6-8174-E04B3E633C5B}" srcId="{1D0F1AC1-D7D0-4554-9EDC-99FD29818DB7}" destId="{5328AEDD-4CA5-4AB9-89BF-C27A3651804D}" srcOrd="3" destOrd="0" parTransId="{BC740327-8950-47A9-A5AD-36F521825B38}" sibTransId="{75CAB8BA-FDC1-462F-B9CF-1C40530D3201}"/>
    <dgm:cxn modelId="{BCE5104A-4C59-404D-84EB-9C1E691E91C2}" type="presOf" srcId="{82316DBE-C694-42FA-AD53-391C9AA71548}" destId="{BAE6392C-C537-4D5E-938F-6CB9A1175622}" srcOrd="0" destOrd="0" presId="urn:microsoft.com/office/officeart/2005/8/layout/chevron1"/>
    <dgm:cxn modelId="{8593644D-667A-49CD-A7F7-0BF3B1CA6FAB}" type="presOf" srcId="{5328AEDD-4CA5-4AB9-89BF-C27A3651804D}" destId="{D05BD4BF-1D00-472C-995B-FA213F03840A}" srcOrd="0" destOrd="0" presId="urn:microsoft.com/office/officeart/2005/8/layout/chevron1"/>
    <dgm:cxn modelId="{51D32172-A219-44EA-A306-FAE519462B65}" srcId="{1D0F1AC1-D7D0-4554-9EDC-99FD29818DB7}" destId="{82316DBE-C694-42FA-AD53-391C9AA71548}" srcOrd="1" destOrd="0" parTransId="{B4A2B770-540D-460C-AF09-C24AC2DA0CF5}" sibTransId="{DF23F231-5BC0-42AD-AC27-C59B538CA0C2}"/>
    <dgm:cxn modelId="{3705D676-BB91-44BA-A269-4C278ADB9C46}" type="presOf" srcId="{351006AC-B1B4-4520-A848-0DBE85678BF8}" destId="{7C6B8B7C-14D5-4702-8A5E-C67C55528640}" srcOrd="0" destOrd="0" presId="urn:microsoft.com/office/officeart/2005/8/layout/chevron1"/>
    <dgm:cxn modelId="{1F49847B-15E1-4AC2-B471-9FC09589D6D2}" srcId="{1D0F1AC1-D7D0-4554-9EDC-99FD29818DB7}" destId="{5F352921-D9CD-47A8-8125-985715B1ECEF}" srcOrd="0" destOrd="0" parTransId="{745E887B-2895-4849-9BD0-ECB1B55A01FA}" sibTransId="{41CF4CDC-8C85-4E96-80C3-1F6D0C2DD261}"/>
    <dgm:cxn modelId="{50B6D98A-4A2D-4163-9ABD-CB292E7A0BF4}" type="presOf" srcId="{1D0F1AC1-D7D0-4554-9EDC-99FD29818DB7}" destId="{E0C7F82B-677C-4315-8FEC-D68E03462154}" srcOrd="0" destOrd="0" presId="urn:microsoft.com/office/officeart/2005/8/layout/chevron1"/>
    <dgm:cxn modelId="{CAA5569A-AA6C-4A49-B778-B59D133ED6BE}" type="presOf" srcId="{81695652-E9FE-4D8E-BB10-CCEC436A9AB6}" destId="{47EA82B3-3DB6-4395-90CC-0EAF0CF06B51}" srcOrd="0" destOrd="0" presId="urn:microsoft.com/office/officeart/2005/8/layout/chevron1"/>
    <dgm:cxn modelId="{F023B2B4-D268-48C1-85F1-3DA9537FF97E}" srcId="{1D0F1AC1-D7D0-4554-9EDC-99FD29818DB7}" destId="{351006AC-B1B4-4520-A848-0DBE85678BF8}" srcOrd="2" destOrd="0" parTransId="{DA4E509E-F9BC-4182-BC15-A24F56CD9ABF}" sibTransId="{6DA7743D-5E2E-412C-8E31-E5AB73E9E915}"/>
    <dgm:cxn modelId="{85B4EDBF-C789-4061-B2FB-DA20A959CA49}" srcId="{1D0F1AC1-D7D0-4554-9EDC-99FD29818DB7}" destId="{81695652-E9FE-4D8E-BB10-CCEC436A9AB6}" srcOrd="4" destOrd="0" parTransId="{30287CB4-9F01-4C9F-9B45-2632F1C71FD0}" sibTransId="{77B2507B-AF8B-49C6-BE47-79FD2C7D96B0}"/>
    <dgm:cxn modelId="{A2067DD8-DDAB-41B4-8CF7-D720BE338DDF}" type="presOf" srcId="{5F352921-D9CD-47A8-8125-985715B1ECEF}" destId="{F4B53497-765C-439E-9F62-FD7BE7137BF9}" srcOrd="0" destOrd="0" presId="urn:microsoft.com/office/officeart/2005/8/layout/chevron1"/>
    <dgm:cxn modelId="{A9C92801-BFB7-41ED-ABE6-719E5FF346F5}" type="presParOf" srcId="{E0C7F82B-677C-4315-8FEC-D68E03462154}" destId="{F4B53497-765C-439E-9F62-FD7BE7137BF9}" srcOrd="0" destOrd="0" presId="urn:microsoft.com/office/officeart/2005/8/layout/chevron1"/>
    <dgm:cxn modelId="{B8A50852-8EE5-4765-8CD7-F90679C88687}" type="presParOf" srcId="{E0C7F82B-677C-4315-8FEC-D68E03462154}" destId="{0BC1CBA0-6BF7-4862-8E3B-BF7CC3744A71}" srcOrd="1" destOrd="0" presId="urn:microsoft.com/office/officeart/2005/8/layout/chevron1"/>
    <dgm:cxn modelId="{BC6DCF7E-FBB5-40DF-AA40-69FC95940198}" type="presParOf" srcId="{E0C7F82B-677C-4315-8FEC-D68E03462154}" destId="{BAE6392C-C537-4D5E-938F-6CB9A1175622}" srcOrd="2" destOrd="0" presId="urn:microsoft.com/office/officeart/2005/8/layout/chevron1"/>
    <dgm:cxn modelId="{C1CF044D-34B6-40B3-96AE-3429468AEE2A}" type="presParOf" srcId="{E0C7F82B-677C-4315-8FEC-D68E03462154}" destId="{F4635C7F-0B4D-4F3A-9BC3-441D7925AA01}" srcOrd="3" destOrd="0" presId="urn:microsoft.com/office/officeart/2005/8/layout/chevron1"/>
    <dgm:cxn modelId="{38BEFC4A-9A29-421E-91D0-2982232E6133}" type="presParOf" srcId="{E0C7F82B-677C-4315-8FEC-D68E03462154}" destId="{7C6B8B7C-14D5-4702-8A5E-C67C55528640}" srcOrd="4" destOrd="0" presId="urn:microsoft.com/office/officeart/2005/8/layout/chevron1"/>
    <dgm:cxn modelId="{E8337A68-D1C3-4CAA-92E5-734FA5254CD3}" type="presParOf" srcId="{E0C7F82B-677C-4315-8FEC-D68E03462154}" destId="{FFFD0239-7938-463A-9823-EC1F5F515256}" srcOrd="5" destOrd="0" presId="urn:microsoft.com/office/officeart/2005/8/layout/chevron1"/>
    <dgm:cxn modelId="{5F16F871-97EC-4C2C-8A7D-58A691B836EF}" type="presParOf" srcId="{E0C7F82B-677C-4315-8FEC-D68E03462154}" destId="{D05BD4BF-1D00-472C-995B-FA213F03840A}" srcOrd="6" destOrd="0" presId="urn:microsoft.com/office/officeart/2005/8/layout/chevron1"/>
    <dgm:cxn modelId="{88C77ED7-4646-4610-B68F-4B8112A3878C}" type="presParOf" srcId="{E0C7F82B-677C-4315-8FEC-D68E03462154}" destId="{0DAB60D9-69FD-45DE-B009-BC138BA54EFE}" srcOrd="7" destOrd="0" presId="urn:microsoft.com/office/officeart/2005/8/layout/chevron1"/>
    <dgm:cxn modelId="{1B03A49C-F34D-4781-B8EE-23DBA1D7260D}" type="presParOf" srcId="{E0C7F82B-677C-4315-8FEC-D68E03462154}" destId="{47EA82B3-3DB6-4395-90CC-0EAF0CF06B5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0F1AC1-D7D0-4554-9EDC-99FD29818DB7}" type="doc">
      <dgm:prSet loTypeId="urn:microsoft.com/office/officeart/2005/8/layout/chevron1" loCatId="process" qsTypeId="urn:microsoft.com/office/officeart/2005/8/quickstyle/simple1" qsCatId="simple" csTypeId="urn:microsoft.com/office/officeart/2005/8/colors/accent2_2" csCatId="accent2" phldr="1"/>
      <dgm:spPr/>
    </dgm:pt>
    <dgm:pt modelId="{5F352921-D9CD-47A8-8125-985715B1ECEF}">
      <dgm:prSet phldrT="[Tekst]" custT="1"/>
      <dgm:spPr/>
      <dgm:t>
        <a:bodyPr/>
        <a:lstStyle/>
        <a:p>
          <a:r>
            <a:rPr lang="pl-PL" sz="1200" dirty="0" err="1"/>
            <a:t>Elektronske tržnice </a:t>
          </a:r>
          <a:r>
            <a:rPr lang="pl-PL" sz="1200" dirty="0"/>
            <a:t>(EM)</a:t>
          </a:r>
        </a:p>
      </dgm:t>
    </dgm:pt>
    <dgm:pt modelId="{745E887B-2895-4849-9BD0-ECB1B55A01FA}" type="parTrans" cxnId="{1F49847B-15E1-4AC2-B471-9FC09589D6D2}">
      <dgm:prSet/>
      <dgm:spPr/>
      <dgm:t>
        <a:bodyPr/>
        <a:lstStyle/>
        <a:p>
          <a:endParaRPr lang="pl-PL"/>
        </a:p>
      </dgm:t>
    </dgm:pt>
    <dgm:pt modelId="{41CF4CDC-8C85-4E96-80C3-1F6D0C2DD261}" type="sibTrans" cxnId="{1F49847B-15E1-4AC2-B471-9FC09589D6D2}">
      <dgm:prSet/>
      <dgm:spPr/>
      <dgm:t>
        <a:bodyPr/>
        <a:lstStyle/>
        <a:p>
          <a:endParaRPr lang="pl-PL"/>
        </a:p>
      </dgm:t>
    </dgm:pt>
    <dgm:pt modelId="{E0C7F82B-677C-4315-8FEC-D68E03462154}" type="pres">
      <dgm:prSet presAssocID="{1D0F1AC1-D7D0-4554-9EDC-99FD29818DB7}" presName="Name0" presStyleCnt="0">
        <dgm:presLayoutVars>
          <dgm:dir/>
          <dgm:animLvl val="lvl"/>
          <dgm:resizeHandles val="exact"/>
        </dgm:presLayoutVars>
      </dgm:prSet>
      <dgm:spPr/>
    </dgm:pt>
    <dgm:pt modelId="{F4B53497-765C-439E-9F62-FD7BE7137BF9}" type="pres">
      <dgm:prSet presAssocID="{5F352921-D9CD-47A8-8125-985715B1ECEF}" presName="parTxOnly" presStyleLbl="node1" presStyleIdx="0" presStyleCnt="1" custLinFactX="51234" custLinFactY="-100000" custLinFactNeighborX="100000" custLinFactNeighborY="-105432">
        <dgm:presLayoutVars>
          <dgm:chMax val="0"/>
          <dgm:chPref val="0"/>
          <dgm:bulletEnabled val="1"/>
        </dgm:presLayoutVars>
      </dgm:prSet>
      <dgm:spPr/>
    </dgm:pt>
  </dgm:ptLst>
  <dgm:cxnLst>
    <dgm:cxn modelId="{1F49847B-15E1-4AC2-B471-9FC09589D6D2}" srcId="{1D0F1AC1-D7D0-4554-9EDC-99FD29818DB7}" destId="{5F352921-D9CD-47A8-8125-985715B1ECEF}" srcOrd="0" destOrd="0" parTransId="{745E887B-2895-4849-9BD0-ECB1B55A01FA}" sibTransId="{41CF4CDC-8C85-4E96-80C3-1F6D0C2DD261}"/>
    <dgm:cxn modelId="{50B6D98A-4A2D-4163-9ABD-CB292E7A0BF4}" type="presOf" srcId="{1D0F1AC1-D7D0-4554-9EDC-99FD29818DB7}" destId="{E0C7F82B-677C-4315-8FEC-D68E03462154}" srcOrd="0" destOrd="0" presId="urn:microsoft.com/office/officeart/2005/8/layout/chevron1"/>
    <dgm:cxn modelId="{A2067DD8-DDAB-41B4-8CF7-D720BE338DDF}" type="presOf" srcId="{5F352921-D9CD-47A8-8125-985715B1ECEF}" destId="{F4B53497-765C-439E-9F62-FD7BE7137BF9}" srcOrd="0" destOrd="0" presId="urn:microsoft.com/office/officeart/2005/8/layout/chevron1"/>
    <dgm:cxn modelId="{A9C92801-BFB7-41ED-ABE6-719E5FF346F5}" type="presParOf" srcId="{E0C7F82B-677C-4315-8FEC-D68E03462154}" destId="{F4B53497-765C-439E-9F62-FD7BE7137BF9}"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0F1AC1-D7D0-4554-9EDC-99FD29818DB7}" type="doc">
      <dgm:prSet loTypeId="urn:microsoft.com/office/officeart/2005/8/layout/chevron1" loCatId="process" qsTypeId="urn:microsoft.com/office/officeart/2005/8/quickstyle/simple1" qsCatId="simple" csTypeId="urn:microsoft.com/office/officeart/2005/8/colors/accent6_2" csCatId="accent6" phldr="1"/>
      <dgm:spPr/>
    </dgm:pt>
    <dgm:pt modelId="{5F352921-D9CD-47A8-8125-985715B1ECEF}">
      <dgm:prSet phldrT="[Tekst]" custT="1"/>
      <dgm:spPr/>
      <dgm:t>
        <a:bodyPr/>
        <a:lstStyle/>
        <a:p>
          <a:r>
            <a:rPr lang="pl-PL" sz="1200" dirty="0"/>
            <a:t>Sistemi za podporo </a:t>
          </a:r>
          <a:r>
            <a:rPr lang="pl-PL" sz="1200" dirty="0" err="1"/>
            <a:t>odločanju </a:t>
          </a:r>
          <a:r>
            <a:rPr lang="pl-PL" sz="1200" dirty="0"/>
            <a:t>(DSS)</a:t>
          </a:r>
        </a:p>
      </dgm:t>
    </dgm:pt>
    <dgm:pt modelId="{745E887B-2895-4849-9BD0-ECB1B55A01FA}" type="parTrans" cxnId="{1F49847B-15E1-4AC2-B471-9FC09589D6D2}">
      <dgm:prSet/>
      <dgm:spPr/>
      <dgm:t>
        <a:bodyPr/>
        <a:lstStyle/>
        <a:p>
          <a:endParaRPr lang="pl-PL"/>
        </a:p>
      </dgm:t>
    </dgm:pt>
    <dgm:pt modelId="{41CF4CDC-8C85-4E96-80C3-1F6D0C2DD261}" type="sibTrans" cxnId="{1F49847B-15E1-4AC2-B471-9FC09589D6D2}">
      <dgm:prSet/>
      <dgm:spPr/>
      <dgm:t>
        <a:bodyPr/>
        <a:lstStyle/>
        <a:p>
          <a:endParaRPr lang="pl-PL"/>
        </a:p>
      </dgm:t>
    </dgm:pt>
    <dgm:pt modelId="{E0C7F82B-677C-4315-8FEC-D68E03462154}" type="pres">
      <dgm:prSet presAssocID="{1D0F1AC1-D7D0-4554-9EDC-99FD29818DB7}" presName="Name0" presStyleCnt="0">
        <dgm:presLayoutVars>
          <dgm:dir/>
          <dgm:animLvl val="lvl"/>
          <dgm:resizeHandles val="exact"/>
        </dgm:presLayoutVars>
      </dgm:prSet>
      <dgm:spPr/>
    </dgm:pt>
    <dgm:pt modelId="{F4B53497-765C-439E-9F62-FD7BE7137BF9}" type="pres">
      <dgm:prSet presAssocID="{5F352921-D9CD-47A8-8125-985715B1ECEF}" presName="parTxOnly" presStyleLbl="node1" presStyleIdx="0" presStyleCnt="1" custLinFactNeighborX="-49" custLinFactNeighborY="-1262">
        <dgm:presLayoutVars>
          <dgm:chMax val="0"/>
          <dgm:chPref val="0"/>
          <dgm:bulletEnabled val="1"/>
        </dgm:presLayoutVars>
      </dgm:prSet>
      <dgm:spPr/>
    </dgm:pt>
  </dgm:ptLst>
  <dgm:cxnLst>
    <dgm:cxn modelId="{1F49847B-15E1-4AC2-B471-9FC09589D6D2}" srcId="{1D0F1AC1-D7D0-4554-9EDC-99FD29818DB7}" destId="{5F352921-D9CD-47A8-8125-985715B1ECEF}" srcOrd="0" destOrd="0" parTransId="{745E887B-2895-4849-9BD0-ECB1B55A01FA}" sibTransId="{41CF4CDC-8C85-4E96-80C3-1F6D0C2DD261}"/>
    <dgm:cxn modelId="{50B6D98A-4A2D-4163-9ABD-CB292E7A0BF4}" type="presOf" srcId="{1D0F1AC1-D7D0-4554-9EDC-99FD29818DB7}" destId="{E0C7F82B-677C-4315-8FEC-D68E03462154}" srcOrd="0" destOrd="0" presId="urn:microsoft.com/office/officeart/2005/8/layout/chevron1"/>
    <dgm:cxn modelId="{A2067DD8-DDAB-41B4-8CF7-D720BE338DDF}" type="presOf" srcId="{5F352921-D9CD-47A8-8125-985715B1ECEF}" destId="{F4B53497-765C-439E-9F62-FD7BE7137BF9}" srcOrd="0" destOrd="0" presId="urn:microsoft.com/office/officeart/2005/8/layout/chevron1"/>
    <dgm:cxn modelId="{A9C92801-BFB7-41ED-ABE6-719E5FF346F5}" type="presParOf" srcId="{E0C7F82B-677C-4315-8FEC-D68E03462154}" destId="{F4B53497-765C-439E-9F62-FD7BE7137BF9}" srcOrd="0" destOrd="0" presId="urn:microsoft.com/office/officeart/2005/8/layout/chevron1"/>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53497-765C-439E-9F62-FD7BE7137BF9}">
      <dsp:nvSpPr>
        <dsp:cNvPr id="0" name=""/>
        <dsp:cNvSpPr/>
      </dsp:nvSpPr>
      <dsp:spPr>
        <a:xfrm>
          <a:off x="1984"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načrtovanje materialnih potreb </a:t>
          </a:r>
          <a:r>
            <a:rPr lang="pl-PL" sz="1200" kern="1200" dirty="0"/>
            <a:t>(MRP). </a:t>
          </a:r>
        </a:p>
      </dsp:txBody>
      <dsp:txXfrm>
        <a:off x="355203" y="2356114"/>
        <a:ext cx="1059656" cy="706437"/>
      </dsp:txXfrm>
    </dsp:sp>
    <dsp:sp modelId="{BAE6392C-C537-4D5E-938F-6CB9A1175622}">
      <dsp:nvSpPr>
        <dsp:cNvPr id="0" name=""/>
        <dsp:cNvSpPr/>
      </dsp:nvSpPr>
      <dsp:spPr>
        <a:xfrm>
          <a:off x="1591468"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a:t>načrtovanje distribucijskih virov (DRP) </a:t>
          </a:r>
          <a:endParaRPr lang="pl-PL" sz="1200" kern="1200" dirty="0"/>
        </a:p>
      </dsp:txBody>
      <dsp:txXfrm>
        <a:off x="1944687" y="2356114"/>
        <a:ext cx="1059656" cy="706437"/>
      </dsp:txXfrm>
    </dsp:sp>
    <dsp:sp modelId="{7C6B8B7C-14D5-4702-8A5E-C67C55528640}">
      <dsp:nvSpPr>
        <dsp:cNvPr id="0" name=""/>
        <dsp:cNvSpPr/>
      </dsp:nvSpPr>
      <dsp:spPr>
        <a:xfrm>
          <a:off x="3180953"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načrtovanje virov podjetja </a:t>
          </a:r>
          <a:r>
            <a:rPr lang="pl-PL" sz="1200" kern="1200" dirty="0"/>
            <a:t>(ERP)</a:t>
          </a:r>
        </a:p>
      </dsp:txBody>
      <dsp:txXfrm>
        <a:off x="3534172" y="2356114"/>
        <a:ext cx="1059656" cy="706437"/>
      </dsp:txXfrm>
    </dsp:sp>
    <dsp:sp modelId="{D05BD4BF-1D00-472C-995B-FA213F03840A}">
      <dsp:nvSpPr>
        <dsp:cNvPr id="0" name=""/>
        <dsp:cNvSpPr/>
      </dsp:nvSpPr>
      <dsp:spPr>
        <a:xfrm>
          <a:off x="4770437"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sistemi za </a:t>
          </a:r>
          <a:r>
            <a:rPr lang="pl-PL" sz="1200" kern="1200" dirty="0"/>
            <a:t>upravljanje prevoza (TMS). </a:t>
          </a:r>
        </a:p>
      </dsp:txBody>
      <dsp:txXfrm>
        <a:off x="5123656" y="2356114"/>
        <a:ext cx="1059656" cy="706437"/>
      </dsp:txXfrm>
    </dsp:sp>
    <dsp:sp modelId="{47EA82B3-3DB6-4395-90CC-0EAF0CF06B51}">
      <dsp:nvSpPr>
        <dsp:cNvPr id="0" name=""/>
        <dsp:cNvSpPr/>
      </dsp:nvSpPr>
      <dsp:spPr>
        <a:xfrm>
          <a:off x="6359921"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sistemi za </a:t>
          </a:r>
          <a:r>
            <a:rPr lang="pl-PL" sz="1200" kern="1200" dirty="0"/>
            <a:t>upravljanje </a:t>
          </a:r>
          <a:r>
            <a:rPr lang="pl-PL" sz="1200" kern="1200" dirty="0" err="1"/>
            <a:t>skladišč </a:t>
          </a:r>
          <a:r>
            <a:rPr lang="pl-PL" sz="1200" kern="1200" dirty="0"/>
            <a:t>(WMS)</a:t>
          </a:r>
        </a:p>
      </dsp:txBody>
      <dsp:txXfrm>
        <a:off x="6713140" y="2356114"/>
        <a:ext cx="1059656" cy="706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53497-765C-439E-9F62-FD7BE7137BF9}">
      <dsp:nvSpPr>
        <dsp:cNvPr id="0" name=""/>
        <dsp:cNvSpPr/>
      </dsp:nvSpPr>
      <dsp:spPr>
        <a:xfrm>
          <a:off x="3365" y="0"/>
          <a:ext cx="3443328" cy="710371"/>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Elektronske tržnice </a:t>
          </a:r>
          <a:r>
            <a:rPr lang="pl-PL" sz="1200" kern="1200" dirty="0"/>
            <a:t>(EM)</a:t>
          </a:r>
        </a:p>
      </dsp:txBody>
      <dsp:txXfrm>
        <a:off x="358551" y="0"/>
        <a:ext cx="2732957" cy="7103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53497-765C-439E-9F62-FD7BE7137BF9}">
      <dsp:nvSpPr>
        <dsp:cNvPr id="0" name=""/>
        <dsp:cNvSpPr/>
      </dsp:nvSpPr>
      <dsp:spPr>
        <a:xfrm>
          <a:off x="0" y="0"/>
          <a:ext cx="4060031" cy="710371"/>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a:t>Sistemi za podporo </a:t>
          </a:r>
          <a:r>
            <a:rPr lang="pl-PL" sz="1200" kern="1200" dirty="0" err="1"/>
            <a:t>odločanju </a:t>
          </a:r>
          <a:r>
            <a:rPr lang="pl-PL" sz="1200" kern="1200" dirty="0"/>
            <a:t>(DSS)</a:t>
          </a:r>
        </a:p>
      </dsp:txBody>
      <dsp:txXfrm>
        <a:off x="355186" y="0"/>
        <a:ext cx="3349660" cy="7103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1.png" Id="rId2" /><Relationship Type="http://schemas.openxmlformats.org/officeDocument/2006/relationships/slideMaster" Target="/ppt/slideMasters/slideMaster1.xml" Id="rId1" /></Relationships>
</file>

<file path=ppt/slideLayouts/_rels/slideLayout3.xml.rels>&#65279;<?xml version="1.0" encoding="utf-8"?><Relationships xmlns="http://schemas.openxmlformats.org/package/2006/relationships"><Relationship Type="http://schemas.openxmlformats.org/officeDocument/2006/relationships/image" Target="/ppt/media/image3.png" Id="rId2" /><Relationship Type="http://schemas.openxmlformats.org/officeDocument/2006/relationships/slideMaster" Target="/ppt/slideMasters/slideMaster1.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image" Target="/ppt/media/image2.png" Id="rId8" /><Relationship Type="http://schemas.openxmlformats.org/officeDocument/2006/relationships/slideLayout" Target="/ppt/slideLayouts/slideLayout3.xml" Id="rId3" /><Relationship Type="http://schemas.openxmlformats.org/officeDocument/2006/relationships/image" Target="/ppt/media/image1.png" Id="rId7" /><Relationship Type="http://schemas.openxmlformats.org/officeDocument/2006/relationships/slideLayout" Target="/ppt/slideLayouts/slideLayout1.xml" Id="rId1" /><Relationship Type="http://schemas.openxmlformats.org/officeDocument/2006/relationships/theme" Target="/ppt/theme/theme1.xml" Id="rId6" /></Relationships>
</file>

<file path=ppt/slideMasters/slideMaster1.xml><?xml version="1.0" encoding="utf-8"?>
<p:sldMaster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kar se je zgodilo.</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Financira Evropska unija.</a:t>
            </a:r>
          </a:p>
          <a:p>
            <a:r>
              <a:rPr lang="en-US" dirty="0"/>
              <a:t>Izražena stališča in mnenja so izključno stališča in mnenja avtorjev in ne odražajo nujno stališč Evropske unije ali Izvajalske agencije za izobraževanje in kulturo (EACEA).</a:t>
            </a:r>
          </a:p>
          <a:p>
            <a:r>
              <a:rPr lang="en-US" dirty="0"/>
              <a:t>Evropska unija in agencija EACEA ne moreta biti odgovorni zanje.</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4" r:id="rId3"/>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image" Target="/ppt/media/image1.png" Id="rId2" /><Relationship Type="http://schemas.openxmlformats.org/officeDocument/2006/relationships/slideLayout" Target="/ppt/slideLayouts/slideLayout1.xml" Id="rId1" /><Relationship Type="http://schemas.openxmlformats.org/officeDocument/2006/relationships/image" Target="/ppt/media/image5.png" Id="rId6" /><Relationship Type="http://schemas.openxmlformats.org/officeDocument/2006/relationships/image" Target="/ppt/media/image3.png" Id="rId5" /><Relationship Type="http://schemas.openxmlformats.org/officeDocument/2006/relationships/image" Target="/ppt/media/image4.png" Id="rId4" /></Relationships>
</file>

<file path=ppt/slides/_rels/slide10.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11.xml.rels>&#65279;<?xml version="1.0" encoding="utf-8"?><Relationships xmlns="http://schemas.openxmlformats.org/package/2006/relationships"><Relationship Type="http://schemas.openxmlformats.org/officeDocument/2006/relationships/diagramLayout" Target="/ppt/diagrams/layout2.xml" Id="rId8" /><Relationship Type="http://schemas.openxmlformats.org/officeDocument/2006/relationships/diagramLayout" Target="/ppt/diagrams/layout3.xml" Id="rId13" /><Relationship Type="http://schemas.openxmlformats.org/officeDocument/2006/relationships/diagramLayout" Target="/ppt/diagrams/layout1.xml" Id="rId3" /><Relationship Type="http://schemas.openxmlformats.org/officeDocument/2006/relationships/diagramData" Target="/ppt/diagrams/data2.xml" Id="rId7" /><Relationship Type="http://schemas.openxmlformats.org/officeDocument/2006/relationships/diagramData" Target="/ppt/diagrams/data3.xml" Id="rId12" /><Relationship Type="http://schemas.openxmlformats.org/officeDocument/2006/relationships/image" Target="/ppt/media/image5.png" Id="rId17" /><Relationship Type="http://schemas.openxmlformats.org/officeDocument/2006/relationships/diagramData" Target="/ppt/diagrams/data1.xml" Id="rId2" /><Relationship Type="http://schemas.microsoft.com/office/2007/relationships/diagramDrawing" Target="/ppt/diagrams/drawing3.xml" Id="rId16" /><Relationship Type="http://schemas.openxmlformats.org/officeDocument/2006/relationships/slideLayout" Target="/ppt/slideLayouts/slideLayout3.xml" Id="rId1" /><Relationship Type="http://schemas.microsoft.com/office/2007/relationships/diagramDrawing" Target="/ppt/diagrams/drawing1.xml" Id="rId6" /><Relationship Type="http://schemas.microsoft.com/office/2007/relationships/diagramDrawing" Target="/ppt/diagrams/drawing2.xml" Id="rId11" /><Relationship Type="http://schemas.openxmlformats.org/officeDocument/2006/relationships/diagramColors" Target="/ppt/diagrams/colors1.xml" Id="rId5" /><Relationship Type="http://schemas.openxmlformats.org/officeDocument/2006/relationships/diagramColors" Target="/ppt/diagrams/colors3.xml" Id="rId15" /><Relationship Type="http://schemas.openxmlformats.org/officeDocument/2006/relationships/diagramColors" Target="/ppt/diagrams/colors2.xml" Id="rId10" /><Relationship Type="http://schemas.openxmlformats.org/officeDocument/2006/relationships/diagramQuickStyle" Target="/ppt/diagrams/quickStyle1.xml" Id="rId4" /><Relationship Type="http://schemas.openxmlformats.org/officeDocument/2006/relationships/diagramQuickStyle" Target="/ppt/diagrams/quickStyle2.xml" Id="rId9" /><Relationship Type="http://schemas.openxmlformats.org/officeDocument/2006/relationships/diagramQuickStyle" Target="/ppt/diagrams/quickStyle3.xml" Id="rId14" /></Relationships>
</file>

<file path=ppt/slides/_rels/slide12.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13.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9.png" Id="rId2" /><Relationship Type="http://schemas.openxmlformats.org/officeDocument/2006/relationships/slideLayout" Target="/ppt/slideLayouts/slideLayout3.xml" Id="rId1" /></Relationships>
</file>

<file path=ppt/slides/_rels/slide14.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10.png" Id="rId2" /><Relationship Type="http://schemas.openxmlformats.org/officeDocument/2006/relationships/slideLayout" Target="/ppt/slideLayouts/slideLayout3.xml" Id="rId1" /></Relationships>
</file>

<file path=ppt/slides/_rels/slide15.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11.png" Id="rId2" /><Relationship Type="http://schemas.openxmlformats.org/officeDocument/2006/relationships/slideLayout" Target="/ppt/slideLayouts/slideLayout3.xml" Id="rId1" /></Relationships>
</file>

<file path=ppt/slides/_rels/slide16.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12.png" Id="rId2" /><Relationship Type="http://schemas.openxmlformats.org/officeDocument/2006/relationships/slideLayout" Target="/ppt/slideLayouts/slideLayout3.xml" Id="rId1" /></Relationships>
</file>

<file path=ppt/slides/_rels/slide17.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12.png" Id="rId2" /><Relationship Type="http://schemas.openxmlformats.org/officeDocument/2006/relationships/slideLayout" Target="/ppt/slideLayouts/slideLayout3.xml" Id="rId1" /></Relationships>
</file>

<file path=ppt/slides/_rels/slide18.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13.png" Id="rId2" /><Relationship Type="http://schemas.openxmlformats.org/officeDocument/2006/relationships/slideLayout" Target="/ppt/slideLayouts/slideLayout3.xml" Id="rId1" /></Relationships>
</file>

<file path=ppt/slides/_rels/slide19.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2.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20.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21.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22.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4.png" Id="rId2" /><Relationship Type="http://schemas.openxmlformats.org/officeDocument/2006/relationships/slideLayout" Target="/ppt/slideLayouts/slideLayout1.xml" Id="rId1" /></Relationships>
</file>

<file path=ppt/slides/_rels/slide3.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6.png" Id="rId2" /><Relationship Type="http://schemas.openxmlformats.org/officeDocument/2006/relationships/slideLayout" Target="/ppt/slideLayouts/slideLayout3.xml" Id="rId1" /></Relationships>
</file>

<file path=ppt/slides/_rels/slide4.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7.png" Id="rId2" /><Relationship Type="http://schemas.openxmlformats.org/officeDocument/2006/relationships/slideLayout" Target="/ppt/slideLayouts/slideLayout3.xml" Id="rId1" /></Relationships>
</file>

<file path=ppt/slides/_rels/slide5.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7.png" Id="rId2" /><Relationship Type="http://schemas.openxmlformats.org/officeDocument/2006/relationships/slideLayout" Target="/ppt/slideLayouts/slideLayout3.xml" Id="rId1" /></Relationships>
</file>

<file path=ppt/slides/_rels/slide6.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7.png" Id="rId2" /><Relationship Type="http://schemas.openxmlformats.org/officeDocument/2006/relationships/slideLayout" Target="/ppt/slideLayouts/slideLayout3.xml" Id="rId1" /></Relationships>
</file>

<file path=ppt/slides/_rels/slide7.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6.png" Id="rId2" /><Relationship Type="http://schemas.openxmlformats.org/officeDocument/2006/relationships/slideLayout" Target="/ppt/slideLayouts/slideLayout3.xml" Id="rId1" /></Relationships>
</file>

<file path=ppt/slides/_rels/slide8.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image" Target="/ppt/media/image8.png" Id="rId2" /><Relationship Type="http://schemas.openxmlformats.org/officeDocument/2006/relationships/slideLayout" Target="/ppt/slideLayouts/slideLayout3.xml" Id="rId1" /></Relationships>
</file>

<file path=ppt/slides/_rels/slide9.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Poslovna inteligenca</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Poslovno-analitične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veščine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za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zagotavljanje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odpornosti</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oskrbovalnih</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verig</a:t>
            </a:r>
            <a:endPar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err="1">
                <a:latin typeface="Tahoma" panose="020B0604030504040204" pitchFamily="34" charset="0"/>
                <a:ea typeface="Tahoma" panose="020B0604030504040204" pitchFamily="34" charset="0"/>
                <a:cs typeface="Tahoma" panose="020B0604030504040204" pitchFamily="34" charset="0"/>
              </a:rPr>
              <a:t>Številka </a:t>
            </a:r>
            <a:r>
              <a:rPr lang="pl-PL" sz="1600" b="0" dirty="0">
                <a:latin typeface="Tahoma" panose="020B0604030504040204" pitchFamily="34" charset="0"/>
                <a:ea typeface="Tahoma" panose="020B0604030504040204" pitchFamily="34" charset="0"/>
                <a:cs typeface="Tahoma" panose="020B0604030504040204" pitchFamily="34" charset="0"/>
              </a:rPr>
              <a:t>projekta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E-logistika </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err="1">
                <a:latin typeface="Tahoma" panose="020B0604030504040204" pitchFamily="34" charset="0"/>
                <a:ea typeface="Tahoma" panose="020B0604030504040204" pitchFamily="34" charset="0"/>
                <a:cs typeface="Tahoma" panose="020B0604030504040204" pitchFamily="34" charset="0"/>
              </a:rPr>
              <a:t>Predavanje</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pic>
        <p:nvPicPr>
          <p:cNvPr id="3" name="Slika 2">
            <a:extLst>
              <a:ext uri="{FF2B5EF4-FFF2-40B4-BE49-F238E27FC236}">
                <a16:creationId xmlns:a16="http://schemas.microsoft.com/office/drawing/2014/main" id="{58AE9227-1222-F61C-7608-84D7B635F81A}"/>
              </a:ext>
            </a:extLst>
          </p:cNvPr>
          <p:cNvPicPr>
            <a:picLocks noChangeAspect="1"/>
          </p:cNvPicPr>
          <p:nvPr/>
        </p:nvPicPr>
        <p:blipFill>
          <a:blip r:embed="rId6"/>
          <a:stretch>
            <a:fillRect/>
          </a:stretch>
        </p:blipFill>
        <p:spPr>
          <a:xfrm>
            <a:off x="11088280" y="5720777"/>
            <a:ext cx="1063931" cy="1079889"/>
          </a:xfrm>
          <a:prstGeom prst="rect">
            <a:avLst/>
          </a:prstGeom>
          <a:solidFill>
            <a:schemeClr val="bg1"/>
          </a:solidFill>
        </p:spPr>
      </p:pic>
      <p:sp>
        <p:nvSpPr>
          <p:cNvPr id="6" name="PoljeZBesedilom 8">
            <a:extLst>
              <a:ext uri="{FF2B5EF4-FFF2-40B4-BE49-F238E27FC236}">
                <a16:creationId xmlns:a16="http://schemas.microsoft.com/office/drawing/2014/main" id="{C0D64F54-3597-9B75-87DE-7D9CD3E4F8E4}"/>
              </a:ext>
            </a:extLst>
          </p:cNvPr>
          <p:cNvSpPr txBox="1"/>
          <p:nvPr/>
        </p:nvSpPr>
        <p:spPr>
          <a:xfrm>
            <a:off x="6022140" y="5818037"/>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Opredelitev pojma </a:t>
            </a:r>
            <a:r>
              <a:rPr lang="pl-PL" dirty="0" err="1"/>
              <a:t>e-logistika</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2872933" y="5648387"/>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[Song &amp; </a:t>
            </a:r>
            <a:r>
              <a:rPr lang="pl-PL" sz="1200" dirty="0" err="1">
                <a:solidFill>
                  <a:srgbClr val="7F7F7F"/>
                </a:solidFill>
              </a:rPr>
              <a:t>Hou</a:t>
            </a:r>
            <a:r>
              <a:rPr lang="pl-PL" sz="1200" dirty="0">
                <a:solidFill>
                  <a:srgbClr val="7F7F7F"/>
                </a:solidFill>
              </a:rPr>
              <a:t>, 2004]</a:t>
            </a:r>
          </a:p>
        </p:txBody>
      </p:sp>
      <p:sp>
        <p:nvSpPr>
          <p:cNvPr id="3" name="pole tekstowe 2">
            <a:extLst>
              <a:ext uri="{FF2B5EF4-FFF2-40B4-BE49-F238E27FC236}">
                <a16:creationId xmlns:a16="http://schemas.microsoft.com/office/drawing/2014/main" id="{9230A8C4-688D-11BF-CF71-8F875449FF8D}"/>
              </a:ext>
            </a:extLst>
          </p:cNvPr>
          <p:cNvSpPr txBox="1"/>
          <p:nvPr/>
        </p:nvSpPr>
        <p:spPr>
          <a:xfrm>
            <a:off x="1272490" y="1823852"/>
            <a:ext cx="7082615" cy="369332"/>
          </a:xfrm>
          <a:prstGeom prst="rect">
            <a:avLst/>
          </a:prstGeom>
          <a:noFill/>
        </p:spPr>
        <p:txBody>
          <a:bodyPr wrap="square">
            <a:spAutoFit/>
          </a:bodyPr>
          <a:lstStyle/>
          <a:p>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Osnovne </a:t>
            </a:r>
            <a:r>
              <a:rPr lang="pl-PL"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razlike med tradicionalno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in </a:t>
            </a:r>
            <a:r>
              <a:rPr lang="pl-PL"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e-logistiko</a:t>
            </a:r>
            <a:endParaRPr lang="pl-PL" dirty="0"/>
          </a:p>
        </p:txBody>
      </p:sp>
      <p:graphicFrame>
        <p:nvGraphicFramePr>
          <p:cNvPr id="5" name="Tabela 4">
            <a:extLst>
              <a:ext uri="{FF2B5EF4-FFF2-40B4-BE49-F238E27FC236}">
                <a16:creationId xmlns:a16="http://schemas.microsoft.com/office/drawing/2014/main" id="{5B142F67-152D-642C-0B5A-9C7DA04A71C9}"/>
              </a:ext>
            </a:extLst>
          </p:cNvPr>
          <p:cNvGraphicFramePr>
            <a:graphicFrameLocks noGrp="1"/>
          </p:cNvGraphicFramePr>
          <p:nvPr>
            <p:extLst>
              <p:ext uri="{D42A27DB-BD31-4B8C-83A1-F6EECF244321}">
                <p14:modId xmlns:p14="http://schemas.microsoft.com/office/powerpoint/2010/main" val="3377432980"/>
              </p:ext>
            </p:extLst>
          </p:nvPr>
        </p:nvGraphicFramePr>
        <p:xfrm>
          <a:off x="1058321" y="2350381"/>
          <a:ext cx="6265844" cy="3178755"/>
        </p:xfrm>
        <a:graphic>
          <a:graphicData uri="http://schemas.openxmlformats.org/drawingml/2006/table">
            <a:tbl>
              <a:tblPr firstRow="1" firstCol="1" bandRow="1">
                <a:tableStyleId>{5C22544A-7EE6-4342-B048-85BDC9FD1C3A}</a:tableStyleId>
              </a:tblPr>
              <a:tblGrid>
                <a:gridCol w="1375847">
                  <a:extLst>
                    <a:ext uri="{9D8B030D-6E8A-4147-A177-3AD203B41FA5}">
                      <a16:colId xmlns:a16="http://schemas.microsoft.com/office/drawing/2014/main" val="3121256709"/>
                    </a:ext>
                  </a:extLst>
                </a:gridCol>
                <a:gridCol w="2178163">
                  <a:extLst>
                    <a:ext uri="{9D8B030D-6E8A-4147-A177-3AD203B41FA5}">
                      <a16:colId xmlns:a16="http://schemas.microsoft.com/office/drawing/2014/main" val="4101427037"/>
                    </a:ext>
                  </a:extLst>
                </a:gridCol>
                <a:gridCol w="2711834">
                  <a:extLst>
                    <a:ext uri="{9D8B030D-6E8A-4147-A177-3AD203B41FA5}">
                      <a16:colId xmlns:a16="http://schemas.microsoft.com/office/drawing/2014/main" val="435175487"/>
                    </a:ext>
                  </a:extLst>
                </a:gridCol>
              </a:tblGrid>
              <a:tr h="421315">
                <a:tc>
                  <a:txBody>
                    <a:bodyPr/>
                    <a:lstStyle/>
                    <a:p>
                      <a:pPr algn="ctr">
                        <a:lnSpc>
                          <a:spcPct val="150000"/>
                        </a:lnSpc>
                        <a:spcAft>
                          <a:spcPts val="600"/>
                        </a:spcAft>
                      </a:pPr>
                      <a:r>
                        <a:rPr lang="pl-PL" sz="1100" kern="100">
                          <a:effectLst/>
                        </a:rPr>
                        <a:t>Področje uporabe</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l-PL" sz="1100" kern="100">
                          <a:effectLst/>
                        </a:rPr>
                        <a:t>Tradicionalna logistika</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1100" kern="100">
                          <a:effectLst/>
                        </a:rPr>
                        <a:t>E-logistika</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2413724"/>
                  </a:ext>
                </a:extLst>
              </a:tr>
              <a:tr h="344680">
                <a:tc>
                  <a:txBody>
                    <a:bodyPr/>
                    <a:lstStyle/>
                    <a:p>
                      <a:pPr algn="just">
                        <a:lnSpc>
                          <a:spcPct val="150000"/>
                        </a:lnSpc>
                        <a:spcAft>
                          <a:spcPts val="600"/>
                        </a:spcAft>
                      </a:pPr>
                      <a:r>
                        <a:rPr lang="pl-PL" sz="900" kern="100">
                          <a:effectLst/>
                        </a:rPr>
                        <a:t>Vrsta pošiljke </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Veleprodajni</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Parcela</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6768403"/>
                  </a:ext>
                </a:extLst>
              </a:tr>
              <a:tr h="344680">
                <a:tc>
                  <a:txBody>
                    <a:bodyPr/>
                    <a:lstStyle/>
                    <a:p>
                      <a:pPr algn="just">
                        <a:lnSpc>
                          <a:spcPct val="150000"/>
                        </a:lnSpc>
                        <a:spcAft>
                          <a:spcPts val="600"/>
                        </a:spcAft>
                      </a:pPr>
                      <a:r>
                        <a:rPr lang="pl-PL" sz="900" kern="100">
                          <a:effectLst/>
                        </a:rPr>
                        <a:t>Stranka</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Strateški</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Neznano</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5158033"/>
                  </a:ext>
                </a:extLst>
              </a:tr>
              <a:tr h="344680">
                <a:tc>
                  <a:txBody>
                    <a:bodyPr/>
                    <a:lstStyle/>
                    <a:p>
                      <a:pPr algn="just">
                        <a:lnSpc>
                          <a:spcPct val="150000"/>
                        </a:lnSpc>
                        <a:spcAft>
                          <a:spcPts val="600"/>
                        </a:spcAft>
                      </a:pPr>
                      <a:r>
                        <a:rPr lang="pl-PL" sz="900" kern="100">
                          <a:effectLst/>
                        </a:rPr>
                        <a:t>Storitve za stranke</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Reaktivni, togi</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Odziven, prilagodljiv</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6615261"/>
                  </a:ext>
                </a:extLst>
              </a:tr>
              <a:tr h="344680">
                <a:tc>
                  <a:txBody>
                    <a:bodyPr/>
                    <a:lstStyle/>
                    <a:p>
                      <a:pPr algn="just">
                        <a:lnSpc>
                          <a:spcPct val="150000"/>
                        </a:lnSpc>
                        <a:spcAft>
                          <a:spcPts val="600"/>
                        </a:spcAft>
                      </a:pPr>
                      <a:r>
                        <a:rPr lang="pl-PL" sz="900" kern="100">
                          <a:effectLst/>
                        </a:rPr>
                        <a:t>Distribucijski model</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Potisk, ki temelji na ponudbi</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Privlačnost na podlagi povpraševanja</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0679433"/>
                  </a:ext>
                </a:extLst>
              </a:tr>
              <a:tr h="344680">
                <a:tc>
                  <a:txBody>
                    <a:bodyPr/>
                    <a:lstStyle/>
                    <a:p>
                      <a:pPr algn="just">
                        <a:lnSpc>
                          <a:spcPct val="150000"/>
                        </a:lnSpc>
                        <a:spcAft>
                          <a:spcPts val="600"/>
                        </a:spcAft>
                      </a:pPr>
                      <a:r>
                        <a:rPr lang="pl-PL" sz="900" kern="100">
                          <a:effectLst/>
                        </a:rPr>
                        <a:t>Pretok zalog / naročil</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Neusmerjeno</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Obojestranski</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7823764"/>
                  </a:ext>
                </a:extLst>
              </a:tr>
              <a:tr h="344680">
                <a:tc>
                  <a:txBody>
                    <a:bodyPr/>
                    <a:lstStyle/>
                    <a:p>
                      <a:pPr algn="just">
                        <a:lnSpc>
                          <a:spcPct val="150000"/>
                        </a:lnSpc>
                        <a:spcAft>
                          <a:spcPts val="600"/>
                        </a:spcAft>
                      </a:pPr>
                      <a:r>
                        <a:rPr lang="pl-PL" sz="900" kern="100">
                          <a:effectLst/>
                        </a:rPr>
                        <a:t>Destinacije</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Koncentrirani</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Zelo razpršeno</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911253"/>
                  </a:ext>
                </a:extLst>
              </a:tr>
              <a:tr h="344680">
                <a:tc>
                  <a:txBody>
                    <a:bodyPr/>
                    <a:lstStyle/>
                    <a:p>
                      <a:pPr algn="just">
                        <a:lnSpc>
                          <a:spcPct val="150000"/>
                        </a:lnSpc>
                        <a:spcAft>
                          <a:spcPts val="600"/>
                        </a:spcAft>
                      </a:pPr>
                      <a:r>
                        <a:rPr lang="pl-PL" sz="900" kern="100">
                          <a:effectLst/>
                        </a:rPr>
                        <a:t>Povpraševanje</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Stabilno in dosledno</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Zelo sezonski, razdrobljeni</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3201732"/>
                  </a:ext>
                </a:extLst>
              </a:tr>
              <a:tr h="344680">
                <a:tc>
                  <a:txBody>
                    <a:bodyPr/>
                    <a:lstStyle/>
                    <a:p>
                      <a:pPr algn="just">
                        <a:lnSpc>
                          <a:spcPct val="150000"/>
                        </a:lnSpc>
                        <a:spcAft>
                          <a:spcPts val="600"/>
                        </a:spcAft>
                      </a:pPr>
                      <a:r>
                        <a:rPr lang="pl-PL" sz="900" kern="100">
                          <a:effectLst/>
                        </a:rPr>
                        <a:t>Naročila</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Predvidljivo</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dirty="0" err="1">
                          <a:effectLst/>
                        </a:rPr>
                        <a:t>Spremenljivka</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3954579"/>
                  </a:ext>
                </a:extLst>
              </a:tr>
            </a:tbl>
          </a:graphicData>
        </a:graphic>
      </p:graphicFrame>
      <p:sp>
        <p:nvSpPr>
          <p:cNvPr id="7" name="pole tekstowe 6">
            <a:extLst>
              <a:ext uri="{FF2B5EF4-FFF2-40B4-BE49-F238E27FC236}">
                <a16:creationId xmlns:a16="http://schemas.microsoft.com/office/drawing/2014/main" id="{B39FAF48-3DBD-6014-12B8-72EC8A4CBC47}"/>
              </a:ext>
            </a:extLst>
          </p:cNvPr>
          <p:cNvSpPr txBox="1"/>
          <p:nvPr/>
        </p:nvSpPr>
        <p:spPr>
          <a:xfrm>
            <a:off x="7461849" y="2312603"/>
            <a:ext cx="4408098" cy="1588127"/>
          </a:xfrm>
          <a:prstGeom prst="rect">
            <a:avLst/>
          </a:prstGeom>
          <a:noFill/>
        </p:spPr>
        <p:txBody>
          <a:bodyPr wrap="square">
            <a:spAutoFit/>
          </a:bodyPr>
          <a:lstStyle/>
          <a:p>
            <a:pPr marL="228600" lvl="1" indent="-228600" algn="just">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Drugi obraz e-logistike </a:t>
            </a:r>
            <a:br>
              <a:rPr lang="pl-PL"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je logistična podpora blagovnih tokov, ki se začnejo z elektronskim komuniciranjem. Pri tem pristopu, </a:t>
            </a:r>
            <a:br>
              <a:rPr lang="pl-PL"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je e-logistika enaka tradicionalni logistiki.</a:t>
            </a:r>
            <a:endParaRPr lang="pl-PL" dirty="0">
              <a:latin typeface="Tahoma" panose="020B0604030504040204" pitchFamily="34" charset="0"/>
              <a:ea typeface="Tahoma" panose="020B0604030504040204" pitchFamily="34" charset="0"/>
              <a:cs typeface="Tahoma" panose="020B0604030504040204" pitchFamily="34" charset="0"/>
            </a:endParaRPr>
          </a:p>
        </p:txBody>
      </p:sp>
      <p:pic>
        <p:nvPicPr>
          <p:cNvPr id="2" name="Slika 1">
            <a:extLst>
              <a:ext uri="{FF2B5EF4-FFF2-40B4-BE49-F238E27FC236}">
                <a16:creationId xmlns:a16="http://schemas.microsoft.com/office/drawing/2014/main" id="{D4E46BF5-1001-F79A-20D3-B5F485DE85F9}"/>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8" name="PoljeZBesedilom 7">
            <a:extLst>
              <a:ext uri="{FF2B5EF4-FFF2-40B4-BE49-F238E27FC236}">
                <a16:creationId xmlns:a16="http://schemas.microsoft.com/office/drawing/2014/main" id="{4567DA65-CDB2-B68F-4D4C-E367B4C28C12}"/>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62477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Razvoj </a:t>
            </a:r>
            <a:r>
              <a:rPr lang="pl-PL" dirty="0" err="1"/>
              <a:t>e-logistike</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Wang</a:t>
            </a:r>
            <a:r>
              <a:rPr lang="pl-PL" sz="1200" dirty="0">
                <a:solidFill>
                  <a:srgbClr val="7F7F7F"/>
                </a:solidFill>
              </a:rPr>
              <a:t>, 2016]</a:t>
            </a:r>
          </a:p>
        </p:txBody>
      </p:sp>
      <p:graphicFrame>
        <p:nvGraphicFramePr>
          <p:cNvPr id="7" name="Diagram 6">
            <a:extLst>
              <a:ext uri="{FF2B5EF4-FFF2-40B4-BE49-F238E27FC236}">
                <a16:creationId xmlns:a16="http://schemas.microsoft.com/office/drawing/2014/main" id="{035CBA2F-8786-CE95-AC60-1CADBC2638C1}"/>
              </a:ext>
            </a:extLst>
          </p:cNvPr>
          <p:cNvGraphicFramePr/>
          <p:nvPr>
            <p:extLst>
              <p:ext uri="{D42A27DB-BD31-4B8C-83A1-F6EECF244321}">
                <p14:modId xmlns:p14="http://schemas.microsoft.com/office/powerpoint/2010/main" val="199730187"/>
              </p:ext>
            </p:extLst>
          </p:nvPr>
        </p:nvGraphicFramePr>
        <p:xfrm>
          <a:off x="2032000" y="-74157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ole tekstowe 2">
            <a:extLst>
              <a:ext uri="{FF2B5EF4-FFF2-40B4-BE49-F238E27FC236}">
                <a16:creationId xmlns:a16="http://schemas.microsoft.com/office/drawing/2014/main" id="{3F48CA9A-991A-764C-BD0F-C286B512CE4D}"/>
              </a:ext>
            </a:extLst>
          </p:cNvPr>
          <p:cNvSpPr txBox="1"/>
          <p:nvPr/>
        </p:nvSpPr>
        <p:spPr>
          <a:xfrm>
            <a:off x="2353120" y="2857060"/>
            <a:ext cx="2696710" cy="1200329"/>
          </a:xfrm>
          <a:prstGeom prst="rect">
            <a:avLst/>
          </a:prstGeom>
          <a:noFill/>
        </p:spPr>
        <p:txBody>
          <a:bodyPr wrap="square">
            <a:spAutoFit/>
          </a:bodyPr>
          <a:lstStyle/>
          <a:p>
            <a:r>
              <a:rPr lang="en-US" sz="1200" dirty="0" err="1"/>
              <a:t>Najprej </a:t>
            </a:r>
            <a:r>
              <a:rPr lang="en-US" sz="1200" dirty="0"/>
              <a:t>so bili vzpostavljeni informacijski sistemi, ki podpirajo upravljanje pretoka materiala, sistemi za načrtovanje potreb po materialu (MRP) in načrtovanje distribucijskih virov (DRP). Ti sistemi so se začeli razvijati v šestdesetih letih prejšnjega stoletja.</a:t>
            </a:r>
            <a:endParaRPr lang="pl-PL" sz="1200" dirty="0"/>
          </a:p>
        </p:txBody>
      </p:sp>
      <p:sp>
        <p:nvSpPr>
          <p:cNvPr id="8" name="pole tekstowe 7">
            <a:extLst>
              <a:ext uri="{FF2B5EF4-FFF2-40B4-BE49-F238E27FC236}">
                <a16:creationId xmlns:a16="http://schemas.microsoft.com/office/drawing/2014/main" id="{228C9593-8B64-E937-6C39-9B9564E3DA29}"/>
              </a:ext>
            </a:extLst>
          </p:cNvPr>
          <p:cNvSpPr txBox="1"/>
          <p:nvPr/>
        </p:nvSpPr>
        <p:spPr>
          <a:xfrm>
            <a:off x="5188209" y="2857060"/>
            <a:ext cx="1986790" cy="1384995"/>
          </a:xfrm>
          <a:prstGeom prst="rect">
            <a:avLst/>
          </a:prstGeom>
          <a:noFill/>
        </p:spPr>
        <p:txBody>
          <a:bodyPr wrap="square">
            <a:spAutoFit/>
          </a:bodyPr>
          <a:lstStyle>
            <a:defPPr>
              <a:defRPr lang="pl-PL"/>
            </a:defPPr>
            <a:lvl1pPr>
              <a:defRPr sz="1200"/>
            </a:lvl1pPr>
          </a:lstStyle>
          <a:p>
            <a:r>
              <a:rPr lang="en-US" dirty="0"/>
              <a:t>Razvoj sistemov ERP, zlasti koncentracija podatkov in večdimenzionalnost teh podatkov, je omogočil oblikovanje sistemov za podporo odločanju (DSS). </a:t>
            </a:r>
            <a:endParaRPr lang="pl-PL" dirty="0"/>
          </a:p>
        </p:txBody>
      </p:sp>
      <p:sp>
        <p:nvSpPr>
          <p:cNvPr id="10" name="pole tekstowe 9">
            <a:extLst>
              <a:ext uri="{FF2B5EF4-FFF2-40B4-BE49-F238E27FC236}">
                <a16:creationId xmlns:a16="http://schemas.microsoft.com/office/drawing/2014/main" id="{8C36273C-9ADC-F108-260D-ACF4906DEBD5}"/>
              </a:ext>
            </a:extLst>
          </p:cNvPr>
          <p:cNvSpPr txBox="1"/>
          <p:nvPr/>
        </p:nvSpPr>
        <p:spPr>
          <a:xfrm>
            <a:off x="7337069" y="2846083"/>
            <a:ext cx="2501811" cy="1015663"/>
          </a:xfrm>
          <a:prstGeom prst="rect">
            <a:avLst/>
          </a:prstGeom>
          <a:noFill/>
        </p:spPr>
        <p:txBody>
          <a:bodyPr wrap="square">
            <a:spAutoFit/>
          </a:bodyPr>
          <a:lstStyle>
            <a:defPPr>
              <a:defRPr lang="pl-PL"/>
            </a:defPPr>
            <a:lvl1pPr>
              <a:defRPr sz="1200"/>
            </a:lvl1pPr>
          </a:lstStyle>
          <a:p>
            <a:r>
              <a:rPr lang="en-US" dirty="0"/>
              <a:t>Razviti so bili </a:t>
            </a:r>
            <a:r>
              <a:rPr lang="en-US" dirty="0" err="1"/>
              <a:t>sistemi, </a:t>
            </a:r>
            <a:r>
              <a:rPr lang="en-US" dirty="0"/>
              <a:t>namenjeni posameznim logističnim funkcijam: sistemi za upravljanje transporta (TMS) in sistemi za upravljanje skladišč (WMS). </a:t>
            </a:r>
            <a:endParaRPr lang="pl-PL" dirty="0"/>
          </a:p>
        </p:txBody>
      </p:sp>
      <p:graphicFrame>
        <p:nvGraphicFramePr>
          <p:cNvPr id="11" name="Diagram 10">
            <a:extLst>
              <a:ext uri="{FF2B5EF4-FFF2-40B4-BE49-F238E27FC236}">
                <a16:creationId xmlns:a16="http://schemas.microsoft.com/office/drawing/2014/main" id="{4718A8B1-7ABB-E5E7-AF7F-44501A7279FD}"/>
              </a:ext>
            </a:extLst>
          </p:cNvPr>
          <p:cNvGraphicFramePr/>
          <p:nvPr>
            <p:extLst>
              <p:ext uri="{D42A27DB-BD31-4B8C-83A1-F6EECF244321}">
                <p14:modId xmlns:p14="http://schemas.microsoft.com/office/powerpoint/2010/main" val="2781995084"/>
              </p:ext>
            </p:extLst>
          </p:nvPr>
        </p:nvGraphicFramePr>
        <p:xfrm>
          <a:off x="6884514" y="5237138"/>
          <a:ext cx="3446694" cy="7103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a:extLst>
              <a:ext uri="{FF2B5EF4-FFF2-40B4-BE49-F238E27FC236}">
                <a16:creationId xmlns:a16="http://schemas.microsoft.com/office/drawing/2014/main" id="{BF09AE27-7BA7-87F7-2B66-AAF7B1BD1ADB}"/>
              </a:ext>
            </a:extLst>
          </p:cNvPr>
          <p:cNvGraphicFramePr/>
          <p:nvPr>
            <p:extLst>
              <p:ext uri="{D42A27DB-BD31-4B8C-83A1-F6EECF244321}">
                <p14:modId xmlns:p14="http://schemas.microsoft.com/office/powerpoint/2010/main" val="49207572"/>
              </p:ext>
            </p:extLst>
          </p:nvPr>
        </p:nvGraphicFramePr>
        <p:xfrm>
          <a:off x="6267208" y="4089625"/>
          <a:ext cx="4064000" cy="71037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3" name="Nawias klamrowy otwierający 12">
            <a:extLst>
              <a:ext uri="{FF2B5EF4-FFF2-40B4-BE49-F238E27FC236}">
                <a16:creationId xmlns:a16="http://schemas.microsoft.com/office/drawing/2014/main" id="{A553BEE0-6DC2-7E5F-645F-6F9A79EA0A2C}"/>
              </a:ext>
            </a:extLst>
          </p:cNvPr>
          <p:cNvSpPr/>
          <p:nvPr/>
        </p:nvSpPr>
        <p:spPr>
          <a:xfrm rot="16200000">
            <a:off x="3338835" y="1131478"/>
            <a:ext cx="348587" cy="29613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4" name="Nawias klamrowy otwierający 13">
            <a:extLst>
              <a:ext uri="{FF2B5EF4-FFF2-40B4-BE49-F238E27FC236}">
                <a16:creationId xmlns:a16="http://schemas.microsoft.com/office/drawing/2014/main" id="{76B40681-B556-3792-8C83-7A619B7F8D2C}"/>
              </a:ext>
            </a:extLst>
          </p:cNvPr>
          <p:cNvSpPr/>
          <p:nvPr/>
        </p:nvSpPr>
        <p:spPr>
          <a:xfrm rot="16200000">
            <a:off x="8229317" y="1148975"/>
            <a:ext cx="348587" cy="29613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6" name="pole tekstowe 15">
            <a:extLst>
              <a:ext uri="{FF2B5EF4-FFF2-40B4-BE49-F238E27FC236}">
                <a16:creationId xmlns:a16="http://schemas.microsoft.com/office/drawing/2014/main" id="{87DE2F81-49CC-6FE8-3865-5EF333B762C2}"/>
              </a:ext>
            </a:extLst>
          </p:cNvPr>
          <p:cNvSpPr txBox="1"/>
          <p:nvPr/>
        </p:nvSpPr>
        <p:spPr>
          <a:xfrm>
            <a:off x="3688432" y="5088738"/>
            <a:ext cx="2792800" cy="1200329"/>
          </a:xfrm>
          <a:prstGeom prst="rect">
            <a:avLst/>
          </a:prstGeom>
          <a:noFill/>
        </p:spPr>
        <p:txBody>
          <a:bodyPr wrap="square">
            <a:spAutoFit/>
          </a:bodyPr>
          <a:lstStyle>
            <a:defPPr>
              <a:defRPr lang="pl-PL"/>
            </a:defPPr>
            <a:lvl1pPr>
              <a:defRPr sz="1200"/>
            </a:lvl1pPr>
          </a:lstStyle>
          <a:p>
            <a:r>
              <a:rPr lang="en-US" dirty="0"/>
              <a:t>oblikovanje platform, ki podjetja neposredno povezujejo s strankami. </a:t>
            </a:r>
            <a:br>
              <a:rPr lang="pl-PL" dirty="0"/>
            </a:br>
            <a:r>
              <a:rPr lang="en-US" dirty="0"/>
              <a:t>(in druge konfiguracije, predstavljene v podpoglavju o e-poslovanju) je omogočila oblikovanje novih poslovnih modelov </a:t>
            </a:r>
            <a:br>
              <a:rPr lang="pl-PL" dirty="0"/>
            </a:br>
            <a:r>
              <a:rPr lang="en-US" dirty="0"/>
              <a:t>in s tem tudi zahteve za logistiko </a:t>
            </a:r>
            <a:endParaRPr lang="pl-PL" dirty="0"/>
          </a:p>
        </p:txBody>
      </p:sp>
      <p:pic>
        <p:nvPicPr>
          <p:cNvPr id="2" name="Slika 1">
            <a:extLst>
              <a:ext uri="{FF2B5EF4-FFF2-40B4-BE49-F238E27FC236}">
                <a16:creationId xmlns:a16="http://schemas.microsoft.com/office/drawing/2014/main" id="{F40B6A9D-058E-DD98-702A-F5AAF34DA9BF}"/>
              </a:ext>
            </a:extLst>
          </p:cNvPr>
          <p:cNvPicPr>
            <a:picLocks noChangeAspect="1"/>
          </p:cNvPicPr>
          <p:nvPr/>
        </p:nvPicPr>
        <p:blipFill>
          <a:blip r:embed="rId17"/>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D219F5F0-E31B-0065-C13A-28029BAB403C}"/>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94121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Sodobne </a:t>
            </a:r>
            <a:r>
              <a:rPr lang="pl-PL" dirty="0" err="1"/>
              <a:t>tehnologije, ki podpirajo e-logistiko</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2070847"/>
            <a:ext cx="10515600" cy="4106116"/>
          </a:xfrm>
        </p:spPr>
        <p:txBody>
          <a:bodyPr>
            <a:normAutofit/>
          </a:bodyPr>
          <a:lstStyle/>
          <a:p>
            <a:pPr algn="just"/>
            <a:r>
              <a:rPr lang="en-US" sz="1800" dirty="0"/>
              <a:t>Razvoj industrije 4.0 in logistike 4.0 ponuja dodatne priložnosti za razširitev </a:t>
            </a:r>
            <a:br>
              <a:rPr lang="pl-PL" sz="1800" dirty="0"/>
            </a:br>
            <a:r>
              <a:rPr lang="en-US" sz="1800" dirty="0"/>
              <a:t>rešitev in storitev, ki jih ponuja e-logistika. Med glavnimi tehnologijami, ki podpirajo </a:t>
            </a:r>
            <a:br>
              <a:rPr lang="pl-PL" sz="1800" dirty="0"/>
            </a:br>
            <a:r>
              <a:rPr lang="en-US" sz="1800" dirty="0"/>
              <a:t>e-logistiko so trenutno: </a:t>
            </a:r>
          </a:p>
          <a:p>
            <a:pPr lvl="1"/>
            <a:r>
              <a:rPr lang="en-US" sz="1800" dirty="0"/>
              <a:t>Blockchain</a:t>
            </a:r>
          </a:p>
          <a:p>
            <a:pPr lvl="1"/>
            <a:r>
              <a:rPr lang="en-US" sz="1800" dirty="0"/>
              <a:t>Internet stvari in senzorji (IoT)</a:t>
            </a:r>
          </a:p>
          <a:p>
            <a:pPr lvl="1"/>
            <a:r>
              <a:rPr lang="en-US" sz="1800" dirty="0"/>
              <a:t>Generativna umetna inteligenca (AI)</a:t>
            </a:r>
          </a:p>
        </p:txBody>
      </p:sp>
      <p:pic>
        <p:nvPicPr>
          <p:cNvPr id="2" name="Slika 1">
            <a:extLst>
              <a:ext uri="{FF2B5EF4-FFF2-40B4-BE49-F238E27FC236}">
                <a16:creationId xmlns:a16="http://schemas.microsoft.com/office/drawing/2014/main" id="{BC7BF175-124D-1B7B-737B-A9596A925199}"/>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A485DB2C-FA9F-49E4-B9BB-E73A812653BD}"/>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0237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27B6-232A-0D05-3374-42A47A247B5E}"/>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0FDD3E4F-FFC7-2EBF-2A91-E070A36B1646}"/>
              </a:ext>
            </a:extLst>
          </p:cNvPr>
          <p:cNvSpPr>
            <a:spLocks noGrp="1"/>
          </p:cNvSpPr>
          <p:nvPr>
            <p:ph type="title"/>
          </p:nvPr>
        </p:nvSpPr>
        <p:spPr/>
        <p:txBody>
          <a:bodyPr/>
          <a:lstStyle/>
          <a:p>
            <a:r>
              <a:rPr lang="pl-PL" dirty="0"/>
              <a:t>Sodobne </a:t>
            </a:r>
            <a:r>
              <a:rPr lang="pl-PL" dirty="0" err="1"/>
              <a:t>tehnologije, ki podpirajo e-logistiko</a:t>
            </a:r>
            <a:endParaRPr lang="pl-PL" dirty="0"/>
          </a:p>
        </p:txBody>
      </p:sp>
      <p:sp>
        <p:nvSpPr>
          <p:cNvPr id="6" name="Symbol zastępczy zawartości 4">
            <a:extLst>
              <a:ext uri="{FF2B5EF4-FFF2-40B4-BE49-F238E27FC236}">
                <a16:creationId xmlns:a16="http://schemas.microsoft.com/office/drawing/2014/main" id="{D4311ABE-D46D-997D-0337-B31213502198}"/>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Dutta </a:t>
            </a:r>
            <a:r>
              <a:rPr lang="pl-PL" sz="1200" dirty="0">
                <a:solidFill>
                  <a:srgbClr val="7F7F7F"/>
                </a:solidFill>
              </a:rPr>
              <a:t>et al., 2020], [Aritua et al., 2021]. </a:t>
            </a:r>
          </a:p>
        </p:txBody>
      </p:sp>
      <p:pic>
        <p:nvPicPr>
          <p:cNvPr id="1026" name="Picture 2" descr="Blockchain, Dane, Wpis, Bloki">
            <a:extLst>
              <a:ext uri="{FF2B5EF4-FFF2-40B4-BE49-F238E27FC236}">
                <a16:creationId xmlns:a16="http://schemas.microsoft.com/office/drawing/2014/main" id="{B0172D95-F915-794D-20F5-35584EC35F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5247" y="1565651"/>
            <a:ext cx="5396753" cy="3564365"/>
          </a:xfrm>
          <a:prstGeom prst="rect">
            <a:avLst/>
          </a:prstGeom>
          <a:noFill/>
          <a:extLst>
            <a:ext uri="{909E8E84-426E-40DD-AFC4-6F175D3DCCD1}">
              <a14:hiddenFill xmlns:a14="http://schemas.microsoft.com/office/drawing/2010/main">
                <a:solidFill>
                  <a:srgbClr val="FFFFFF"/>
                </a:solidFill>
              </a14:hiddenFill>
            </a:ext>
          </a:extLst>
        </p:spPr>
      </p:pic>
      <p:sp>
        <p:nvSpPr>
          <p:cNvPr id="5" name="Symbol zastępczy zawartości 4">
            <a:extLst>
              <a:ext uri="{FF2B5EF4-FFF2-40B4-BE49-F238E27FC236}">
                <a16:creationId xmlns:a16="http://schemas.microsoft.com/office/drawing/2014/main" id="{F0469559-F7D9-E49F-A326-6FBEDFE6C19C}"/>
              </a:ext>
            </a:extLst>
          </p:cNvPr>
          <p:cNvSpPr>
            <a:spLocks noGrp="1"/>
          </p:cNvSpPr>
          <p:nvPr>
            <p:ph idx="1"/>
          </p:nvPr>
        </p:nvSpPr>
        <p:spPr>
          <a:xfrm>
            <a:off x="838200" y="1637366"/>
            <a:ext cx="6934200" cy="4126940"/>
          </a:xfrm>
        </p:spPr>
        <p:txBody>
          <a:bodyPr>
            <a:normAutofit/>
          </a:bodyPr>
          <a:lstStyle/>
          <a:p>
            <a:pPr algn="just"/>
            <a:r>
              <a:rPr lang="en-US" sz="1800" dirty="0"/>
              <a:t>Blockchain je porazdeljeni sistem podatkovne zbirke med </a:t>
            </a:r>
            <a:br>
              <a:rPr lang="pl-PL" sz="1800" dirty="0"/>
            </a:br>
            <a:r>
              <a:rPr lang="en-US" sz="1800" dirty="0"/>
              <a:t>vsemi udeleženci v istem omrežju. Ta sistem beleži </a:t>
            </a:r>
            <a:br>
              <a:rPr lang="pl-PL" sz="1800" dirty="0"/>
            </a:br>
            <a:r>
              <a:rPr lang="en-US" sz="1800" dirty="0"/>
              <a:t>in shranjuje podatke v obliki povezanih blokov, ki tvorijo zbirko zapisov. Ti so trajni in jih zato ni mogoče izbrisati. Pomembno je vedeti, da ni nobene možnosti, da bi </a:t>
            </a:r>
            <a:br>
              <a:rPr lang="pl-PL" sz="1800" dirty="0"/>
            </a:br>
            <a:r>
              <a:rPr lang="en-US" sz="1800" dirty="0"/>
              <a:t>posodobitev ali kakršnih koli sprememb. Vendar pa je mogoče zapis dodati ali prebrati</a:t>
            </a:r>
            <a:r>
              <a:rPr lang="pl-PL" sz="1800" dirty="0"/>
              <a:t>.</a:t>
            </a:r>
            <a:endParaRPr lang="en-US" sz="1800" dirty="0"/>
          </a:p>
          <a:p>
            <a:pPr algn="just"/>
            <a:r>
              <a:rPr lang="en-US" sz="1800" dirty="0"/>
              <a:t>Tehnologija veriženja blokov omogoča varno sledenje različnim transakcijam vzdolž celotne dobavne verige. </a:t>
            </a:r>
            <a:br>
              <a:rPr lang="pl-PL" sz="1800" dirty="0"/>
            </a:br>
            <a:r>
              <a:rPr lang="en-US" sz="1800" dirty="0"/>
              <a:t>in sledljiv način. Dokumentirane transakcije in podatki so nepreklicno shranjeni v verigi blokov in jih ni mogoče uporabiti </a:t>
            </a:r>
            <a:br>
              <a:rPr lang="pl-PL" sz="1800" dirty="0"/>
            </a:br>
            <a:r>
              <a:rPr lang="en-US" sz="1800" dirty="0"/>
              <a:t>ali prebrati brez soglasja. Ob vsakem prevozu ali ravnanju s pošiljko je mogoče transakcijo dokumentirati, s čimer se ustvari trajna zgodovina od proizvajalca </a:t>
            </a:r>
            <a:br>
              <a:rPr lang="pl-PL" sz="1800" dirty="0"/>
            </a:br>
            <a:r>
              <a:rPr lang="en-US" sz="1800" dirty="0"/>
              <a:t>do trgovca ali potrošnika.</a:t>
            </a:r>
          </a:p>
        </p:txBody>
      </p:sp>
      <p:pic>
        <p:nvPicPr>
          <p:cNvPr id="2" name="Slika 1">
            <a:extLst>
              <a:ext uri="{FF2B5EF4-FFF2-40B4-BE49-F238E27FC236}">
                <a16:creationId xmlns:a16="http://schemas.microsoft.com/office/drawing/2014/main" id="{5F8CB36A-F0E8-FED7-C516-EC2EBA8FBAC3}"/>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45BF3BFA-1193-ED3C-1026-631BF98498EF}"/>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39889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20292-6DC4-815C-ABBA-178250CB8E88}"/>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94634376-1E19-6E63-5F41-320A54F3ED45}"/>
              </a:ext>
            </a:extLst>
          </p:cNvPr>
          <p:cNvSpPr>
            <a:spLocks noGrp="1"/>
          </p:cNvSpPr>
          <p:nvPr>
            <p:ph type="title"/>
          </p:nvPr>
        </p:nvSpPr>
        <p:spPr/>
        <p:txBody>
          <a:bodyPr/>
          <a:lstStyle/>
          <a:p>
            <a:r>
              <a:rPr lang="pl-PL" dirty="0"/>
              <a:t>Sodobne </a:t>
            </a:r>
            <a:r>
              <a:rPr lang="pl-PL" dirty="0" err="1"/>
              <a:t>tehnologije, ki podpirajo e-logistiko</a:t>
            </a:r>
            <a:endParaRPr lang="pl-PL" dirty="0"/>
          </a:p>
        </p:txBody>
      </p:sp>
      <p:sp>
        <p:nvSpPr>
          <p:cNvPr id="5" name="Symbol zastępczy zawartości 4">
            <a:extLst>
              <a:ext uri="{FF2B5EF4-FFF2-40B4-BE49-F238E27FC236}">
                <a16:creationId xmlns:a16="http://schemas.microsoft.com/office/drawing/2014/main" id="{8FDBA8C0-3FF1-4FC7-49A9-5828D8FD1CC9}"/>
              </a:ext>
            </a:extLst>
          </p:cNvPr>
          <p:cNvSpPr>
            <a:spLocks noGrp="1"/>
          </p:cNvSpPr>
          <p:nvPr>
            <p:ph idx="1"/>
          </p:nvPr>
        </p:nvSpPr>
        <p:spPr>
          <a:xfrm>
            <a:off x="820271" y="1882804"/>
            <a:ext cx="6763871" cy="3580093"/>
          </a:xfrm>
        </p:spPr>
        <p:txBody>
          <a:bodyPr>
            <a:normAutofit lnSpcReduction="10000"/>
          </a:bodyPr>
          <a:lstStyle/>
          <a:p>
            <a:r>
              <a:rPr lang="en-US" sz="1800" dirty="0"/>
              <a:t>Internet stvari (IoT) omogoča, da med seboj komunicirajo naprave, ki niso računalniške. Koncept temelji na številnih tehnologijah, od komunikacijskih protokolov prek senzorjev, ki zbirajo podatke, infrastrukture, ki omogoča prenos podatkov, do sistemov, ki analizirajo zbrane podatke</a:t>
            </a:r>
            <a:r>
              <a:rPr lang="pl-PL" sz="1800" dirty="0"/>
              <a:t>. </a:t>
            </a:r>
          </a:p>
          <a:p>
            <a:r>
              <a:rPr lang="en-US" sz="1800" dirty="0"/>
              <a:t>Rešitve interneta stvari so pogosto združene s senzorji RFID (radiofrekvenčna identifikacija), kar omogoča ne le lokalno identifikacijo blaga ali tovora, temveč tudi prenos teh podatkov kateremu koli uporabniku. Rešitve interneta stvari se lahko oblikujejo v dveh različicah</a:t>
            </a:r>
            <a:r>
              <a:rPr lang="pl-PL" sz="1800" dirty="0"/>
              <a:t>:</a:t>
            </a:r>
            <a:endParaRPr lang="en-US" sz="1800" dirty="0"/>
          </a:p>
          <a:p>
            <a:pPr lvl="1"/>
            <a:r>
              <a:rPr lang="en-US" sz="1400" dirty="0"/>
              <a:t>internetno usmerjeni - glavni element sistema so storitve, ki so na voljo v računalništvu v oblaku, objekti sistema pa so ponudniki podatkov;</a:t>
            </a:r>
          </a:p>
          <a:p>
            <a:pPr lvl="1"/>
            <a:r>
              <a:rPr lang="sl-SI" sz="1400" dirty="0"/>
              <a:t>o</a:t>
            </a:r>
            <a:r>
              <a:rPr lang="en-US" sz="1400" dirty="0" err="1"/>
              <a:t>bjektno</a:t>
            </a:r>
            <a:r>
              <a:rPr lang="en-US" sz="1400" dirty="0"/>
              <a:t> usmerjena - rešitev, pri kateri je osrednja točka omrežja objekt, ki ga je mogoče nadzorovati s sporočili, ki se prenašajo prek interneta.</a:t>
            </a:r>
          </a:p>
        </p:txBody>
      </p:sp>
      <p:sp>
        <p:nvSpPr>
          <p:cNvPr id="6" name="Symbol zastępczy zawartości 4">
            <a:extLst>
              <a:ext uri="{FF2B5EF4-FFF2-40B4-BE49-F238E27FC236}">
                <a16:creationId xmlns:a16="http://schemas.microsoft.com/office/drawing/2014/main" id="{AE567443-09BC-84E5-516E-DB65ACE45D3F}"/>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Minerva</a:t>
            </a:r>
            <a:r>
              <a:rPr lang="pl-PL" sz="1200" dirty="0">
                <a:solidFill>
                  <a:srgbClr val="7F7F7F"/>
                </a:solidFill>
              </a:rPr>
              <a:t>, 2015], [</a:t>
            </a:r>
            <a:r>
              <a:rPr lang="pl-PL" sz="1200" dirty="0" err="1">
                <a:solidFill>
                  <a:srgbClr val="7F7F7F"/>
                </a:solidFill>
              </a:rPr>
              <a:t>Idrissi </a:t>
            </a:r>
            <a:r>
              <a:rPr lang="pl-PL" sz="1200" dirty="0">
                <a:solidFill>
                  <a:srgbClr val="7F7F7F"/>
                </a:solidFill>
              </a:rPr>
              <a:t>et al., 2022] </a:t>
            </a:r>
          </a:p>
        </p:txBody>
      </p:sp>
      <p:pic>
        <p:nvPicPr>
          <p:cNvPr id="2050" name="Picture 2" descr="Mediów Społecznych, Społeczny, Marketing">
            <a:extLst>
              <a:ext uri="{FF2B5EF4-FFF2-40B4-BE49-F238E27FC236}">
                <a16:creationId xmlns:a16="http://schemas.microsoft.com/office/drawing/2014/main" id="{F9F65DCD-2E61-D657-993B-B34C8D680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4494" y="2048612"/>
            <a:ext cx="4697506" cy="3134118"/>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071F8D9D-F922-D2FF-3ADB-8405395519CF}"/>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8B8A5FF3-FD42-BB18-77D6-1709B5581042}"/>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079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3008D-345C-7476-5D96-C5AD4CCC466B}"/>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AD90D516-79C9-D0EC-DEA4-99BC203E57FB}"/>
              </a:ext>
            </a:extLst>
          </p:cNvPr>
          <p:cNvSpPr>
            <a:spLocks noGrp="1"/>
          </p:cNvSpPr>
          <p:nvPr>
            <p:ph type="title"/>
          </p:nvPr>
        </p:nvSpPr>
        <p:spPr>
          <a:xfrm>
            <a:off x="1608666" y="365126"/>
            <a:ext cx="6199593" cy="1116542"/>
          </a:xfrm>
        </p:spPr>
        <p:txBody>
          <a:bodyPr/>
          <a:lstStyle/>
          <a:p>
            <a:r>
              <a:rPr lang="pl-PL" dirty="0"/>
              <a:t>Sodobne </a:t>
            </a:r>
            <a:r>
              <a:rPr lang="pl-PL" dirty="0" err="1"/>
              <a:t>tehnologije, ki podpirajo e-logistiko</a:t>
            </a:r>
            <a:endParaRPr lang="pl-PL" dirty="0"/>
          </a:p>
        </p:txBody>
      </p:sp>
      <p:sp>
        <p:nvSpPr>
          <p:cNvPr id="5" name="Symbol zastępczy zawartości 4">
            <a:extLst>
              <a:ext uri="{FF2B5EF4-FFF2-40B4-BE49-F238E27FC236}">
                <a16:creationId xmlns:a16="http://schemas.microsoft.com/office/drawing/2014/main" id="{208E4D7C-44F2-A357-7C0A-922AC4A4D70A}"/>
              </a:ext>
            </a:extLst>
          </p:cNvPr>
          <p:cNvSpPr>
            <a:spLocks noGrp="1"/>
          </p:cNvSpPr>
          <p:nvPr>
            <p:ph idx="1"/>
          </p:nvPr>
        </p:nvSpPr>
        <p:spPr>
          <a:xfrm>
            <a:off x="838200" y="1825625"/>
            <a:ext cx="7194176" cy="3813175"/>
          </a:xfrm>
        </p:spPr>
        <p:txBody>
          <a:bodyPr>
            <a:normAutofit/>
          </a:bodyPr>
          <a:lstStyle/>
          <a:p>
            <a:r>
              <a:rPr lang="en-US" sz="1800" dirty="0"/>
              <a:t>UI</a:t>
            </a:r>
            <a:r>
              <a:rPr lang="sl-SI" sz="1800" dirty="0"/>
              <a:t> (umetna inteligenca)</a:t>
            </a:r>
            <a:r>
              <a:rPr lang="en-US" sz="1800" dirty="0"/>
              <a:t> je simulacija procesov človeške inteligence s stroji in računalniškimi sistemi. Ustvarjanje znanja z umetno inteligenco poteka v </a:t>
            </a:r>
            <a:r>
              <a:rPr lang="en-US" sz="1800" dirty="0" err="1"/>
              <a:t>treh</a:t>
            </a:r>
            <a:r>
              <a:rPr lang="en-US" sz="1800" dirty="0"/>
              <a:t> </a:t>
            </a:r>
            <a:r>
              <a:rPr lang="en-US" sz="1800" dirty="0" err="1"/>
              <a:t>korakih</a:t>
            </a:r>
            <a:r>
              <a:rPr lang="sl-SI" sz="1800" dirty="0"/>
              <a:t>:</a:t>
            </a:r>
            <a:endParaRPr lang="en-US" sz="1800" dirty="0"/>
          </a:p>
          <a:p>
            <a:pPr lvl="1"/>
            <a:r>
              <a:rPr lang="en-US" sz="1400" dirty="0"/>
              <a:t>učenje - pridobivanje informacij in pravil njihove uporabe; </a:t>
            </a:r>
          </a:p>
          <a:p>
            <a:pPr lvl="1"/>
            <a:r>
              <a:rPr lang="en-US" sz="1400" dirty="0"/>
              <a:t>sklepanje - uporaba pravil za sklepanje;</a:t>
            </a:r>
          </a:p>
          <a:p>
            <a:pPr lvl="1"/>
            <a:r>
              <a:rPr lang="en-US" sz="1400" dirty="0" err="1"/>
              <a:t>samopoprav</a:t>
            </a:r>
            <a:r>
              <a:rPr lang="sl-SI" sz="1400" dirty="0" err="1"/>
              <a:t>ljanje</a:t>
            </a:r>
            <a:r>
              <a:rPr lang="en-US" sz="1400" dirty="0"/>
              <a:t>. </a:t>
            </a:r>
          </a:p>
          <a:p>
            <a:r>
              <a:rPr lang="en-US" sz="1800" dirty="0"/>
              <a:t>Aplikacija umetne inteligence sistemu omogoča natančne navedbe </a:t>
            </a:r>
            <a:br>
              <a:rPr lang="pl-PL" sz="1800" dirty="0"/>
            </a:br>
            <a:r>
              <a:rPr lang="en-US" sz="1800" dirty="0"/>
              <a:t>vsakemu operaterju za vsako naročilo. Sistem lahko to doseže z učenjem na podlagi zgodovine. To pomaga doseči največjo učinkovitost, zlasti v skladiščih, kjer se veliko nabira, kot je e-trgovina.</a:t>
            </a:r>
          </a:p>
        </p:txBody>
      </p:sp>
      <p:sp>
        <p:nvSpPr>
          <p:cNvPr id="6" name="Symbol zastępczy zawartości 4">
            <a:extLst>
              <a:ext uri="{FF2B5EF4-FFF2-40B4-BE49-F238E27FC236}">
                <a16:creationId xmlns:a16="http://schemas.microsoft.com/office/drawing/2014/main" id="{29CB44A1-AAA0-16DA-192D-CCC52D613FD0}"/>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Samoili </a:t>
            </a:r>
            <a:r>
              <a:rPr lang="pl-PL" sz="1200" dirty="0">
                <a:solidFill>
                  <a:srgbClr val="7F7F7F"/>
                </a:solidFill>
              </a:rPr>
              <a:t>et al., 2020]; [</a:t>
            </a:r>
            <a:r>
              <a:rPr lang="pl-PL" sz="1200" dirty="0" err="1">
                <a:solidFill>
                  <a:srgbClr val="7F7F7F"/>
                </a:solidFill>
              </a:rPr>
              <a:t>Dash </a:t>
            </a:r>
            <a:r>
              <a:rPr lang="pl-PL" sz="1200" dirty="0">
                <a:solidFill>
                  <a:srgbClr val="7F7F7F"/>
                </a:solidFill>
              </a:rPr>
              <a:t>et al., 2019]. </a:t>
            </a:r>
          </a:p>
        </p:txBody>
      </p:sp>
      <p:pic>
        <p:nvPicPr>
          <p:cNvPr id="2" name="Obraz 1">
            <a:extLst>
              <a:ext uri="{FF2B5EF4-FFF2-40B4-BE49-F238E27FC236}">
                <a16:creationId xmlns:a16="http://schemas.microsoft.com/office/drawing/2014/main" id="{3CFF22D5-FDDE-D947-630B-BF5E85BF070A}"/>
              </a:ext>
            </a:extLst>
          </p:cNvPr>
          <p:cNvPicPr>
            <a:picLocks noChangeAspect="1"/>
          </p:cNvPicPr>
          <p:nvPr/>
        </p:nvPicPr>
        <p:blipFill>
          <a:blip r:embed="rId2"/>
          <a:stretch>
            <a:fillRect/>
          </a:stretch>
        </p:blipFill>
        <p:spPr>
          <a:xfrm>
            <a:off x="8032376" y="0"/>
            <a:ext cx="4159624" cy="6073588"/>
          </a:xfrm>
          <a:prstGeom prst="rect">
            <a:avLst/>
          </a:prstGeom>
        </p:spPr>
      </p:pic>
      <p:pic>
        <p:nvPicPr>
          <p:cNvPr id="3" name="Slika 2">
            <a:extLst>
              <a:ext uri="{FF2B5EF4-FFF2-40B4-BE49-F238E27FC236}">
                <a16:creationId xmlns:a16="http://schemas.microsoft.com/office/drawing/2014/main" id="{C6BC32E7-7235-80CF-A765-E5597CAE3FB5}"/>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7C626782-2AA2-F814-EB41-4BA688A997AA}"/>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91653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E-logistika </a:t>
            </a:r>
            <a:r>
              <a:rPr lang="pl-PL" dirty="0"/>
              <a:t>v </a:t>
            </a:r>
            <a:r>
              <a:rPr lang="pl-PL" dirty="0" err="1"/>
              <a:t>praksi</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36812" y="1846794"/>
            <a:ext cx="6835588" cy="3505135"/>
          </a:xfrm>
        </p:spPr>
        <p:txBody>
          <a:bodyPr>
            <a:normAutofit/>
          </a:bodyPr>
          <a:lstStyle/>
          <a:p>
            <a:pPr algn="just"/>
            <a:r>
              <a:rPr lang="en-US" sz="1800" dirty="0"/>
              <a:t>Praktične rešitve e-logistike ponujajo skoraj vsi logistični operaterji, zlasti tisti, ki delujejo na globalnem trgu. </a:t>
            </a:r>
            <a:br>
              <a:rPr lang="pl-PL" sz="1800" dirty="0"/>
            </a:br>
            <a:r>
              <a:rPr lang="en-US" sz="1800" dirty="0"/>
              <a:t>Odličen primer rešitev, ki se uporabljajo v e-logistiki, so rešitve, ki jih ponuja podjetje </a:t>
            </a:r>
            <a:r>
              <a:rPr lang="en-US" sz="1800" dirty="0" err="1"/>
              <a:t>Dachser</a:t>
            </a:r>
            <a:r>
              <a:rPr lang="en-US" sz="1800" dirty="0"/>
              <a:t>. Ta evropski logistični operater svojim strankam zagotavlja neposredno povezavo s sistemi za upravljanje prevozov in skladišč, zaradi česar imajo stranke neprekinjen dostop do podatkov v realnem času </a:t>
            </a:r>
            <a:br>
              <a:rPr lang="pl-PL" sz="1800" dirty="0"/>
            </a:br>
            <a:r>
              <a:rPr lang="en-US" sz="1800" dirty="0"/>
              <a:t>o izvajanju logističnih procesov tega operaterja. </a:t>
            </a:r>
            <a:endParaRPr lang="pl-PL" sz="1800" dirty="0"/>
          </a:p>
          <a:p>
            <a:endParaRPr lang="pl-PL" sz="18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838200" y="6105084"/>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[https://www.dachser.pl/pl/elogistics-116]</a:t>
            </a:r>
          </a:p>
        </p:txBody>
      </p:sp>
      <p:pic>
        <p:nvPicPr>
          <p:cNvPr id="2" name="Obraz 1">
            <a:extLst>
              <a:ext uri="{FF2B5EF4-FFF2-40B4-BE49-F238E27FC236}">
                <a16:creationId xmlns:a16="http://schemas.microsoft.com/office/drawing/2014/main" id="{71BFCF04-F165-77A0-35DB-020665AD6A8F}"/>
              </a:ext>
            </a:extLst>
          </p:cNvPr>
          <p:cNvPicPr>
            <a:picLocks noChangeAspect="1"/>
          </p:cNvPicPr>
          <p:nvPr/>
        </p:nvPicPr>
        <p:blipFill>
          <a:blip r:embed="rId2"/>
          <a:stretch>
            <a:fillRect/>
          </a:stretch>
        </p:blipFill>
        <p:spPr>
          <a:xfrm>
            <a:off x="8151718" y="1880486"/>
            <a:ext cx="3681693" cy="2397074"/>
          </a:xfrm>
          <a:prstGeom prst="rect">
            <a:avLst/>
          </a:prstGeom>
        </p:spPr>
      </p:pic>
      <p:pic>
        <p:nvPicPr>
          <p:cNvPr id="3" name="Slika 2">
            <a:extLst>
              <a:ext uri="{FF2B5EF4-FFF2-40B4-BE49-F238E27FC236}">
                <a16:creationId xmlns:a16="http://schemas.microsoft.com/office/drawing/2014/main" id="{612EA2C9-7F5B-BA36-AB4F-8A8F10038230}"/>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B5F56877-3DFC-FE57-543E-280A447F5319}"/>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14915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8CA39-8A9F-024C-3119-80EF53DFBF56}"/>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EE677A1E-B1CA-330B-B0C5-869D8762531A}"/>
              </a:ext>
            </a:extLst>
          </p:cNvPr>
          <p:cNvSpPr>
            <a:spLocks noGrp="1"/>
          </p:cNvSpPr>
          <p:nvPr>
            <p:ph type="title"/>
          </p:nvPr>
        </p:nvSpPr>
        <p:spPr/>
        <p:txBody>
          <a:bodyPr/>
          <a:lstStyle/>
          <a:p>
            <a:r>
              <a:rPr lang="pl-PL" dirty="0" err="1"/>
              <a:t>E-logistika </a:t>
            </a:r>
            <a:r>
              <a:rPr lang="pl-PL" dirty="0"/>
              <a:t>v </a:t>
            </a:r>
            <a:r>
              <a:rPr lang="pl-PL" dirty="0" err="1"/>
              <a:t>praksi</a:t>
            </a:r>
            <a:endParaRPr lang="pl-PL" dirty="0"/>
          </a:p>
        </p:txBody>
      </p:sp>
      <p:sp>
        <p:nvSpPr>
          <p:cNvPr id="5" name="Symbol zastępczy zawartości 4">
            <a:extLst>
              <a:ext uri="{FF2B5EF4-FFF2-40B4-BE49-F238E27FC236}">
                <a16:creationId xmlns:a16="http://schemas.microsoft.com/office/drawing/2014/main" id="{D3AAE83A-89C6-ED7E-36B7-0BBB468259AB}"/>
              </a:ext>
            </a:extLst>
          </p:cNvPr>
          <p:cNvSpPr>
            <a:spLocks noGrp="1"/>
          </p:cNvSpPr>
          <p:nvPr>
            <p:ph idx="1"/>
          </p:nvPr>
        </p:nvSpPr>
        <p:spPr>
          <a:xfrm>
            <a:off x="838200" y="1825624"/>
            <a:ext cx="7005918" cy="4171764"/>
          </a:xfrm>
        </p:spPr>
        <p:txBody>
          <a:bodyPr>
            <a:normAutofit fontScale="40000" lnSpcReduction="20000"/>
          </a:bodyPr>
          <a:lstStyle/>
          <a:p>
            <a:pPr marL="0" indent="0">
              <a:buNone/>
            </a:pPr>
            <a:r>
              <a:rPr lang="en-US" sz="4500" dirty="0" err="1"/>
              <a:t>Funkcije, ki jih Dachser </a:t>
            </a:r>
            <a:r>
              <a:rPr lang="en-US" sz="4500" dirty="0"/>
              <a:t>ponuja na področju e-logistike, </a:t>
            </a:r>
            <a:r>
              <a:rPr lang="pl-PL" sz="4500" dirty="0"/>
              <a:t>vključujejo</a:t>
            </a:r>
            <a:r>
              <a:rPr lang="en-US" sz="4500" dirty="0"/>
              <a:t>: </a:t>
            </a:r>
            <a:endParaRPr lang="pl-PL" sz="4500" dirty="0"/>
          </a:p>
          <a:p>
            <a:pPr algn="just">
              <a:lnSpc>
                <a:spcPct val="110000"/>
              </a:lnSpc>
            </a:pPr>
            <a:r>
              <a:rPr lang="pl-PL" sz="3000" dirty="0"/>
              <a:t>spletno </a:t>
            </a:r>
            <a:r>
              <a:rPr lang="pl-PL" sz="3000" dirty="0" err="1"/>
              <a:t>naročanje </a:t>
            </a:r>
            <a:r>
              <a:rPr lang="pl-PL" sz="3000" dirty="0"/>
              <a:t>- samodejni uvoz podatkov v </a:t>
            </a:r>
            <a:r>
              <a:rPr lang="pl-PL" sz="3000" dirty="0" err="1"/>
              <a:t>naročila prihrani čas</a:t>
            </a:r>
            <a:r>
              <a:rPr lang="pl-PL" sz="3000" dirty="0"/>
              <a:t>. </a:t>
            </a:r>
            <a:r>
              <a:rPr lang="pl-PL" sz="3000" dirty="0" err="1"/>
              <a:t>Funkcija </a:t>
            </a:r>
            <a:r>
              <a:rPr lang="pl-PL" sz="3000" dirty="0"/>
              <a:t>uvoza </a:t>
            </a:r>
            <a:r>
              <a:rPr lang="pl-PL" sz="3000" dirty="0" err="1"/>
              <a:t>naslovov </a:t>
            </a:r>
            <a:r>
              <a:rPr lang="pl-PL" sz="3000" dirty="0"/>
              <a:t>iz sistema ERP </a:t>
            </a:r>
            <a:r>
              <a:rPr lang="pl-PL" sz="3000" dirty="0" err="1"/>
              <a:t>dopolnjuje </a:t>
            </a:r>
            <a:r>
              <a:rPr lang="pl-PL" sz="3000" dirty="0"/>
              <a:t>upravljanje </a:t>
            </a:r>
            <a:r>
              <a:rPr lang="pl-PL" sz="3000" dirty="0" err="1"/>
              <a:t>naslovov. </a:t>
            </a:r>
            <a:r>
              <a:rPr lang="pl-PL" sz="3000" dirty="0"/>
              <a:t>Ta funkcija vam omogoča tudi </a:t>
            </a:r>
            <a:br>
              <a:rPr lang="pl-PL" sz="3000" dirty="0"/>
            </a:br>
            <a:r>
              <a:rPr lang="pl-PL" sz="3000" dirty="0"/>
              <a:t>pošiljanje dokumentov, shranjevanje informacij o nevarnem blagu ter pošiljanje prihodnjih naročil</a:t>
            </a:r>
            <a:br>
              <a:rPr lang="pl-PL" sz="3000" dirty="0"/>
            </a:br>
            <a:r>
              <a:rPr lang="pl-PL" sz="3000" dirty="0"/>
              <a:t>in uporabo lastnih črtnih kod;</a:t>
            </a:r>
          </a:p>
          <a:p>
            <a:pPr lvl="0" algn="just">
              <a:lnSpc>
                <a:spcPct val="110000"/>
              </a:lnSpc>
            </a:pPr>
            <a:r>
              <a:rPr lang="pl-PL" sz="3000" dirty="0"/>
              <a:t>nadzor vseh stroškov prevoza - omogoča hitro pridobivanje informacij o ceni prevoza, ne da bi bilo treba poslati obsežne poizvedbe;</a:t>
            </a:r>
          </a:p>
          <a:p>
            <a:pPr lvl="0" algn="just">
              <a:lnSpc>
                <a:spcPct val="110000"/>
              </a:lnSpc>
            </a:pPr>
            <a:r>
              <a:rPr lang="pl-PL" sz="3000" dirty="0"/>
              <a:t>sledenje zalogam - omogoča spremljanje procesov v skladiščih - od preverjanja </a:t>
            </a:r>
            <a:br>
              <a:rPr lang="pl-PL" sz="3000" dirty="0"/>
            </a:br>
            <a:r>
              <a:rPr lang="pl-PL" sz="3000" dirty="0"/>
              <a:t>statusa prejetih naročil do spremljanja serij. </a:t>
            </a:r>
            <a:r>
              <a:rPr lang="pl-PL" sz="3000" dirty="0" err="1"/>
              <a:t>Ta funkcionalnost vam omogoča takojšnje ugotavljanje pomanjkanja </a:t>
            </a:r>
            <a:r>
              <a:rPr lang="pl-PL" sz="3000" dirty="0"/>
              <a:t>in </a:t>
            </a:r>
            <a:r>
              <a:rPr lang="pl-PL" sz="3000" dirty="0" err="1"/>
              <a:t>ravni zalog</a:t>
            </a:r>
            <a:r>
              <a:rPr lang="pl-PL" sz="3000" dirty="0"/>
              <a:t>;</a:t>
            </a:r>
          </a:p>
          <a:p>
            <a:pPr lvl="0" algn="just">
              <a:lnSpc>
                <a:spcPct val="110000"/>
              </a:lnSpc>
            </a:pPr>
            <a:r>
              <a:rPr lang="pl-PL" sz="3000" dirty="0" err="1"/>
              <a:t>trenutne informacije o </a:t>
            </a:r>
            <a:r>
              <a:rPr lang="pl-PL" sz="3000" dirty="0"/>
              <a:t>stanju </a:t>
            </a:r>
            <a:r>
              <a:rPr lang="pl-PL" sz="3000" dirty="0" err="1"/>
              <a:t>pošiljke </a:t>
            </a:r>
            <a:r>
              <a:rPr lang="pl-PL" sz="3000" dirty="0"/>
              <a:t>in </a:t>
            </a:r>
            <a:r>
              <a:rPr lang="pl-PL" sz="3000" dirty="0" err="1"/>
              <a:t>njeni lokaciji </a:t>
            </a:r>
            <a:r>
              <a:rPr lang="pl-PL" sz="3000" dirty="0"/>
              <a:t>- </a:t>
            </a:r>
            <a:r>
              <a:rPr lang="pl-PL" sz="3000" dirty="0" err="1"/>
              <a:t>funkcija Sledenje </a:t>
            </a:r>
            <a:r>
              <a:rPr lang="pl-PL" sz="3000" dirty="0"/>
              <a:t>in </a:t>
            </a:r>
            <a:r>
              <a:rPr lang="pl-PL" sz="3000" dirty="0" err="1"/>
              <a:t>spremljanje vam omogoča, </a:t>
            </a:r>
            <a:r>
              <a:rPr lang="pl-PL" sz="3000" dirty="0"/>
              <a:t>da</a:t>
            </a:r>
            <a:r>
              <a:rPr lang="pl-PL" sz="3000" dirty="0" err="1"/>
              <a:t> za vsako pošiljko ustvarite individualno </a:t>
            </a:r>
            <a:r>
              <a:rPr lang="pl-PL" sz="3000" dirty="0"/>
              <a:t>povezavo, </a:t>
            </a:r>
            <a:r>
              <a:rPr lang="pl-PL" sz="3000" dirty="0" err="1"/>
              <a:t>ki vas bo obveščala </a:t>
            </a:r>
            <a:r>
              <a:rPr lang="pl-PL" sz="3000" dirty="0"/>
              <a:t>o </a:t>
            </a:r>
            <a:r>
              <a:rPr lang="pl-PL" sz="3000" dirty="0" err="1"/>
              <a:t>trenutnem </a:t>
            </a:r>
            <a:r>
              <a:rPr lang="pl-PL" sz="3000" dirty="0"/>
              <a:t>stanju </a:t>
            </a:r>
            <a:r>
              <a:rPr lang="pl-PL" sz="3000" dirty="0" err="1"/>
              <a:t>pošiljke</a:t>
            </a:r>
            <a:r>
              <a:rPr lang="pl-PL" sz="3000" dirty="0"/>
              <a:t>. </a:t>
            </a:r>
            <a:r>
              <a:rPr lang="pl-PL" sz="3000" dirty="0" err="1"/>
              <a:t>To </a:t>
            </a:r>
            <a:r>
              <a:rPr lang="pl-PL" sz="3000" dirty="0"/>
              <a:t>povezavo </a:t>
            </a:r>
            <a:r>
              <a:rPr lang="pl-PL" sz="3000" dirty="0" err="1"/>
              <a:t>lahko nato posredujete strankam ali partnerjem</a:t>
            </a:r>
            <a:r>
              <a:rPr lang="pl-PL" sz="3000" dirty="0"/>
              <a:t>;</a:t>
            </a:r>
          </a:p>
          <a:p>
            <a:pPr lvl="0" algn="just">
              <a:lnSpc>
                <a:spcPct val="110000"/>
              </a:lnSpc>
            </a:pPr>
            <a:r>
              <a:rPr lang="pl-PL" sz="3000" dirty="0"/>
              <a:t>spletno upravljanje </a:t>
            </a:r>
            <a:r>
              <a:rPr lang="pl-PL" sz="3000" dirty="0" err="1"/>
              <a:t>računov </a:t>
            </a:r>
            <a:r>
              <a:rPr lang="pl-PL" sz="3000" dirty="0"/>
              <a:t>- spletni </a:t>
            </a:r>
            <a:r>
              <a:rPr lang="pl-PL" sz="3000" dirty="0" err="1"/>
              <a:t>dostop </a:t>
            </a:r>
            <a:r>
              <a:rPr lang="pl-PL" sz="3000" dirty="0"/>
              <a:t>do </a:t>
            </a:r>
            <a:r>
              <a:rPr lang="pl-PL" sz="3000" dirty="0" err="1"/>
              <a:t>vseh </a:t>
            </a:r>
            <a:r>
              <a:rPr lang="pl-PL" sz="3000" dirty="0"/>
              <a:t>podatkov o </a:t>
            </a:r>
            <a:r>
              <a:rPr lang="pl-PL" sz="3000" dirty="0" err="1"/>
              <a:t>pošiljkah</a:t>
            </a:r>
            <a:r>
              <a:rPr lang="pl-PL" sz="3000" dirty="0"/>
              <a:t>. Podatki </a:t>
            </a:r>
            <a:r>
              <a:rPr lang="pl-PL" sz="3000" dirty="0" err="1"/>
              <a:t>so na voljo </a:t>
            </a:r>
            <a:r>
              <a:rPr lang="pl-PL" sz="3000" dirty="0"/>
              <a:t>v </a:t>
            </a:r>
            <a:r>
              <a:rPr lang="pl-PL" sz="3000" dirty="0" err="1"/>
              <a:t>datotekah </a:t>
            </a:r>
            <a:r>
              <a:rPr lang="pl-PL" sz="3000" dirty="0"/>
              <a:t>PDF, Excelovih </a:t>
            </a:r>
            <a:r>
              <a:rPr lang="pl-PL" sz="3000" dirty="0" err="1"/>
              <a:t>tabelah </a:t>
            </a:r>
            <a:r>
              <a:rPr lang="pl-PL" sz="3000" dirty="0"/>
              <a:t>in </a:t>
            </a:r>
            <a:r>
              <a:rPr lang="pl-PL" sz="3000" dirty="0" err="1"/>
              <a:t>datotekah </a:t>
            </a:r>
            <a:r>
              <a:rPr lang="pl-PL" sz="3000" dirty="0"/>
              <a:t>CSV. </a:t>
            </a:r>
            <a:r>
              <a:rPr lang="pl-PL" sz="3000" dirty="0" err="1"/>
              <a:t>Te </a:t>
            </a:r>
            <a:r>
              <a:rPr lang="pl-PL" sz="3000" dirty="0"/>
              <a:t>podatke </a:t>
            </a:r>
            <a:r>
              <a:rPr lang="pl-PL" sz="3000" dirty="0" err="1"/>
              <a:t>lahko pošljemo tudi digitalno </a:t>
            </a:r>
            <a:r>
              <a:rPr lang="pl-PL" sz="3000" dirty="0"/>
              <a:t>prek </a:t>
            </a:r>
            <a:r>
              <a:rPr lang="pl-PL" sz="3000" dirty="0" err="1"/>
              <a:t>centra </a:t>
            </a:r>
            <a:r>
              <a:rPr lang="pl-PL" sz="3000" dirty="0"/>
              <a:t>EDI;</a:t>
            </a:r>
          </a:p>
          <a:p>
            <a:pPr lvl="0" algn="just">
              <a:lnSpc>
                <a:spcPct val="110000"/>
              </a:lnSpc>
              <a:spcAft>
                <a:spcPts val="600"/>
              </a:spcAft>
            </a:pPr>
            <a:r>
              <a:rPr lang="pl-PL" sz="3000" dirty="0" err="1"/>
              <a:t>elektronsko evidentiranje palet </a:t>
            </a:r>
            <a:r>
              <a:rPr lang="pl-PL" sz="3000" dirty="0"/>
              <a:t>- </a:t>
            </a:r>
            <a:r>
              <a:rPr lang="pl-PL" sz="3000" dirty="0" err="1"/>
              <a:t>upravlja nakladalno opremo, ki ji je treba slediti</a:t>
            </a:r>
            <a:r>
              <a:rPr lang="pl-PL" sz="3000" dirty="0"/>
              <a:t>, tj. euro </a:t>
            </a:r>
            <a:r>
              <a:rPr lang="pl-PL" sz="3000" dirty="0" err="1"/>
              <a:t>palete </a:t>
            </a:r>
            <a:r>
              <a:rPr lang="pl-PL" sz="3000" dirty="0"/>
              <a:t>in </a:t>
            </a:r>
            <a:r>
              <a:rPr lang="pl-PL" sz="3000" dirty="0" err="1"/>
              <a:t>regale</a:t>
            </a:r>
            <a:r>
              <a:rPr lang="pl-PL" sz="3000" dirty="0"/>
              <a:t>.</a:t>
            </a:r>
          </a:p>
        </p:txBody>
      </p:sp>
      <p:sp>
        <p:nvSpPr>
          <p:cNvPr id="6" name="Symbol zastępczy zawartości 4">
            <a:extLst>
              <a:ext uri="{FF2B5EF4-FFF2-40B4-BE49-F238E27FC236}">
                <a16:creationId xmlns:a16="http://schemas.microsoft.com/office/drawing/2014/main" id="{294084B7-AE3F-F970-4B49-2FE280B246A4}"/>
              </a:ext>
            </a:extLst>
          </p:cNvPr>
          <p:cNvSpPr txBox="1">
            <a:spLocks/>
          </p:cNvSpPr>
          <p:nvPr/>
        </p:nvSpPr>
        <p:spPr>
          <a:xfrm>
            <a:off x="838200" y="6105084"/>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[https://www.dachser.pl/pl/elogistics-116]</a:t>
            </a:r>
          </a:p>
        </p:txBody>
      </p:sp>
      <p:pic>
        <p:nvPicPr>
          <p:cNvPr id="3" name="Obraz 2">
            <a:extLst>
              <a:ext uri="{FF2B5EF4-FFF2-40B4-BE49-F238E27FC236}">
                <a16:creationId xmlns:a16="http://schemas.microsoft.com/office/drawing/2014/main" id="{6A843594-AEC7-89D6-163B-083E08640E7D}"/>
              </a:ext>
            </a:extLst>
          </p:cNvPr>
          <p:cNvPicPr>
            <a:picLocks noChangeAspect="1"/>
          </p:cNvPicPr>
          <p:nvPr/>
        </p:nvPicPr>
        <p:blipFill>
          <a:blip r:embed="rId2"/>
          <a:stretch>
            <a:fillRect/>
          </a:stretch>
        </p:blipFill>
        <p:spPr>
          <a:xfrm>
            <a:off x="8151718" y="1880486"/>
            <a:ext cx="3681693" cy="2397074"/>
          </a:xfrm>
          <a:prstGeom prst="rect">
            <a:avLst/>
          </a:prstGeom>
        </p:spPr>
      </p:pic>
      <p:pic>
        <p:nvPicPr>
          <p:cNvPr id="2" name="Slika 1">
            <a:extLst>
              <a:ext uri="{FF2B5EF4-FFF2-40B4-BE49-F238E27FC236}">
                <a16:creationId xmlns:a16="http://schemas.microsoft.com/office/drawing/2014/main" id="{6DC94102-E345-5686-200E-B3BA1054777E}"/>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C4BE8ED3-689F-FD18-38B0-2CA5D92C9123}"/>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1144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1952C-763E-3438-C1B8-319368B283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0BF10C0F-455F-4800-AB4E-2BEAF549F904}"/>
              </a:ext>
            </a:extLst>
          </p:cNvPr>
          <p:cNvSpPr>
            <a:spLocks noGrp="1"/>
          </p:cNvSpPr>
          <p:nvPr>
            <p:ph type="title"/>
          </p:nvPr>
        </p:nvSpPr>
        <p:spPr/>
        <p:txBody>
          <a:bodyPr/>
          <a:lstStyle/>
          <a:p>
            <a:r>
              <a:rPr lang="pl-PL" dirty="0" err="1"/>
              <a:t>E-logistika </a:t>
            </a:r>
            <a:r>
              <a:rPr lang="pl-PL" dirty="0"/>
              <a:t>v </a:t>
            </a:r>
            <a:r>
              <a:rPr lang="pl-PL" dirty="0" err="1"/>
              <a:t>praksi</a:t>
            </a:r>
            <a:endParaRPr lang="pl-PL" dirty="0"/>
          </a:p>
        </p:txBody>
      </p:sp>
      <p:sp>
        <p:nvSpPr>
          <p:cNvPr id="5" name="Symbol zastępczy zawartości 4">
            <a:extLst>
              <a:ext uri="{FF2B5EF4-FFF2-40B4-BE49-F238E27FC236}">
                <a16:creationId xmlns:a16="http://schemas.microsoft.com/office/drawing/2014/main" id="{98F83C8C-107E-86CB-2850-0A0EE4B9103F}"/>
              </a:ext>
            </a:extLst>
          </p:cNvPr>
          <p:cNvSpPr>
            <a:spLocks noGrp="1"/>
          </p:cNvSpPr>
          <p:nvPr>
            <p:ph idx="1"/>
          </p:nvPr>
        </p:nvSpPr>
        <p:spPr>
          <a:xfrm>
            <a:off x="905774" y="1825624"/>
            <a:ext cx="6956273" cy="4096362"/>
          </a:xfrm>
        </p:spPr>
        <p:txBody>
          <a:bodyPr>
            <a:normAutofit fontScale="92500"/>
          </a:bodyPr>
          <a:lstStyle/>
          <a:p>
            <a:pPr algn="just">
              <a:lnSpc>
                <a:spcPct val="100000"/>
              </a:lnSpc>
            </a:pPr>
            <a:r>
              <a:rPr lang="pl-PL" sz="1800" dirty="0" err="1"/>
              <a:t>Poleg zelo podobnih funkcij, ki so bile zgoraj predstavljene </a:t>
            </a:r>
            <a:r>
              <a:rPr lang="pl-PL" sz="1800" dirty="0"/>
              <a:t>za </a:t>
            </a:r>
            <a:r>
              <a:rPr lang="pl-PL" sz="1800" dirty="0" err="1"/>
              <a:t>drugega </a:t>
            </a:r>
            <a:r>
              <a:rPr lang="pl-PL" sz="1800" dirty="0"/>
              <a:t>operaterja, družba DHL v </a:t>
            </a:r>
            <a:r>
              <a:rPr lang="pl-PL" sz="1800" dirty="0" err="1"/>
              <a:t>veliki meri uporablja tudi rešitve s </a:t>
            </a:r>
            <a:r>
              <a:rPr lang="pl-PL" sz="1800" dirty="0"/>
              <a:t>področja </a:t>
            </a:r>
            <a:r>
              <a:rPr lang="pl-PL" sz="1800" dirty="0" err="1"/>
              <a:t>strojnega </a:t>
            </a:r>
            <a:r>
              <a:rPr lang="pl-PL" sz="1800" dirty="0"/>
              <a:t>učenja, </a:t>
            </a:r>
            <a:r>
              <a:rPr lang="pl-PL" sz="1800" dirty="0" err="1"/>
              <a:t>obogatene resničnosti </a:t>
            </a:r>
            <a:r>
              <a:rPr lang="pl-PL" sz="1800" dirty="0"/>
              <a:t>in </a:t>
            </a:r>
            <a:r>
              <a:rPr lang="pl-PL" sz="1800" dirty="0" err="1"/>
              <a:t>umetne inteligence</a:t>
            </a:r>
            <a:r>
              <a:rPr lang="pl-PL" sz="1800" dirty="0"/>
              <a:t>. Obogatena resničnost se uporablja za optimizacijo infrastrukture skladišča in logističnih operacij, ki se tam izvajajo. </a:t>
            </a:r>
          </a:p>
          <a:p>
            <a:pPr algn="just">
              <a:lnSpc>
                <a:spcPct val="100000"/>
              </a:lnSpc>
            </a:pPr>
            <a:r>
              <a:rPr lang="pl-PL" sz="1800" dirty="0"/>
              <a:t>Strojno učenje in umetna inteligenca se uporabljata za povečanje učinkovitosti poslovanja in povečujeta odpornost organizacije z osredotočanjem sprejetih ukrepov na proaktivne in ne reaktivne ukrepe. Sprejemanje proaktivnih ukrepov je mogoče zaradi analize velikih podatkovnih nizov in iskanja povezav med vzroki in posledicami v njih. </a:t>
            </a:r>
            <a:r>
              <a:rPr lang="pl-PL" sz="1800" dirty="0" err="1"/>
              <a:t>Tako je mogoče </a:t>
            </a:r>
            <a:r>
              <a:rPr lang="pl-PL" sz="1800" dirty="0"/>
              <a:t>na podlagi preteklih </a:t>
            </a:r>
            <a:r>
              <a:rPr lang="pl-PL" sz="1800" dirty="0" err="1"/>
              <a:t>dogodkov napovedati </a:t>
            </a:r>
            <a:r>
              <a:rPr lang="pl-PL" sz="1800" dirty="0"/>
              <a:t>nastanek </a:t>
            </a:r>
            <a:r>
              <a:rPr lang="pl-PL" sz="1800" dirty="0" err="1"/>
              <a:t>prihodnjih pojavov</a:t>
            </a:r>
            <a:r>
              <a:rPr lang="pl-PL" sz="1800" dirty="0"/>
              <a:t>. </a:t>
            </a:r>
            <a:r>
              <a:rPr lang="pl-PL" sz="1800" dirty="0" err="1"/>
              <a:t>Takšni ukrepi vplivajo tudi </a:t>
            </a:r>
            <a:r>
              <a:rPr lang="pl-PL" sz="1800" dirty="0"/>
              <a:t>na </a:t>
            </a:r>
            <a:r>
              <a:rPr lang="pl-PL" sz="1800" dirty="0" err="1"/>
              <a:t>povečanje vrednosti </a:t>
            </a:r>
            <a:r>
              <a:rPr lang="pl-PL" sz="1800" dirty="0"/>
              <a:t>storitev, </a:t>
            </a:r>
            <a:r>
              <a:rPr lang="pl-PL" sz="1800" dirty="0" err="1"/>
              <a:t>namenjenih </a:t>
            </a:r>
            <a:r>
              <a:rPr lang="pl-PL" sz="1800" dirty="0"/>
              <a:t>strankam družbe DHL </a:t>
            </a:r>
            <a:br>
              <a:rPr lang="pl-PL" sz="1800" dirty="0"/>
            </a:br>
            <a:r>
              <a:rPr lang="pl-PL" sz="1800" dirty="0"/>
              <a:t>in </a:t>
            </a:r>
            <a:r>
              <a:rPr lang="pl-PL" sz="1800" dirty="0" err="1"/>
              <a:t>povečujejo njihov konkurenčni položaj</a:t>
            </a:r>
            <a:r>
              <a:rPr lang="pl-PL" sz="1800" dirty="0"/>
              <a:t>.</a:t>
            </a:r>
          </a:p>
        </p:txBody>
      </p:sp>
      <p:sp>
        <p:nvSpPr>
          <p:cNvPr id="6" name="Symbol zastępczy zawartości 4">
            <a:extLst>
              <a:ext uri="{FF2B5EF4-FFF2-40B4-BE49-F238E27FC236}">
                <a16:creationId xmlns:a16="http://schemas.microsoft.com/office/drawing/2014/main" id="{88617565-9894-6077-B401-9CE7FC943374}"/>
              </a:ext>
            </a:extLst>
          </p:cNvPr>
          <p:cNvSpPr txBox="1">
            <a:spLocks/>
          </p:cNvSpPr>
          <p:nvPr/>
        </p:nvSpPr>
        <p:spPr>
          <a:xfrm>
            <a:off x="838200" y="6105084"/>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[DHL, 2017]</a:t>
            </a:r>
          </a:p>
        </p:txBody>
      </p:sp>
      <p:pic>
        <p:nvPicPr>
          <p:cNvPr id="8" name="Obraz 7">
            <a:extLst>
              <a:ext uri="{FF2B5EF4-FFF2-40B4-BE49-F238E27FC236}">
                <a16:creationId xmlns:a16="http://schemas.microsoft.com/office/drawing/2014/main" id="{F4153705-1F6E-83B1-1FB3-B590FE7B06D8}"/>
              </a:ext>
            </a:extLst>
          </p:cNvPr>
          <p:cNvPicPr>
            <a:picLocks noChangeAspect="1"/>
          </p:cNvPicPr>
          <p:nvPr/>
        </p:nvPicPr>
        <p:blipFill>
          <a:blip r:embed="rId2"/>
          <a:stretch>
            <a:fillRect/>
          </a:stretch>
        </p:blipFill>
        <p:spPr>
          <a:xfrm>
            <a:off x="8162924" y="2209364"/>
            <a:ext cx="3630856" cy="2312894"/>
          </a:xfrm>
          <a:prstGeom prst="rect">
            <a:avLst/>
          </a:prstGeom>
        </p:spPr>
      </p:pic>
      <p:pic>
        <p:nvPicPr>
          <p:cNvPr id="2" name="Slika 1">
            <a:extLst>
              <a:ext uri="{FF2B5EF4-FFF2-40B4-BE49-F238E27FC236}">
                <a16:creationId xmlns:a16="http://schemas.microsoft.com/office/drawing/2014/main" id="{452BE9BC-4EDF-7F43-5D02-B07CAA3C25E9}"/>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3CFAF591-A26D-36D4-9B6B-73D05F8C0CA3}"/>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834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Povzetek</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US" sz="2000" dirty="0"/>
              <a:t>Rešitve, ki se uporabljajo v okviru e-logistike, so tako raznolike, kot so raznolike opredelitve tega pojma. Pri opredelitvi tega pojma je mogoče razlikovati dva glavna trenda. </a:t>
            </a:r>
            <a:endParaRPr lang="pl-PL" sz="2000" dirty="0"/>
          </a:p>
          <a:p>
            <a:pPr marL="896938" lvl="1" indent="-447675">
              <a:spcBef>
                <a:spcPts val="1000"/>
              </a:spcBef>
            </a:pPr>
            <a:r>
              <a:rPr lang="en-US" sz="1600" dirty="0"/>
              <a:t>V širšem smislu so e-logistika vse vrste digitalnih rešitev, ki spremljajo pretok materiala. </a:t>
            </a:r>
            <a:endParaRPr lang="pl-PL" sz="1600" dirty="0"/>
          </a:p>
          <a:p>
            <a:pPr marL="896938" indent="-447675"/>
            <a:r>
              <a:rPr lang="en-US" sz="1600" dirty="0"/>
              <a:t>V ožjem smislu je e-logistika opredeljena kot izvajanje logističnih procesov, ki spremljajo </a:t>
            </a:r>
            <a:br>
              <a:rPr lang="pl-PL" sz="1600" dirty="0"/>
            </a:br>
            <a:r>
              <a:rPr lang="en-US" sz="1600" dirty="0"/>
              <a:t>e-poslovanje. </a:t>
            </a:r>
            <a:endParaRPr lang="pl-PL" sz="1600" dirty="0"/>
          </a:p>
          <a:p>
            <a:r>
              <a:rPr lang="en-US" sz="2000" dirty="0"/>
              <a:t>Pretok </a:t>
            </a:r>
            <a:r>
              <a:rPr lang="en-US" sz="2000" dirty="0" err="1"/>
              <a:t>materiala </a:t>
            </a:r>
            <a:r>
              <a:rPr lang="en-US" sz="2000" dirty="0"/>
              <a:t>ne bo nadomeščen s pretokom informacij</a:t>
            </a:r>
            <a:r>
              <a:rPr lang="pl-PL" sz="2000" dirty="0"/>
              <a:t>. </a:t>
            </a:r>
            <a:r>
              <a:rPr lang="en-US" sz="2000" dirty="0" err="1"/>
              <a:t>Informacijski </a:t>
            </a:r>
            <a:r>
              <a:rPr lang="en-US" sz="2000" dirty="0"/>
              <a:t>tok določa učinkovitost materialnega toka. Pri tem se zdi še posebej pomembna podpora informacijskim procesom, ki se izvajajo v okviru e-logistike, z metodami in orodji za analizo podatkov. Sodobne tehnične rešitve omogočajo zbiranje velikih nizov podatkov in iskanje povezav med temi podatki, da bi pripravili informacije, uporabne pri sprejemanju vodstvenih odločitev.</a:t>
            </a:r>
            <a:endParaRPr lang="pl-PL" sz="2000" dirty="0"/>
          </a:p>
        </p:txBody>
      </p:sp>
      <p:pic>
        <p:nvPicPr>
          <p:cNvPr id="2" name="Slika 1">
            <a:extLst>
              <a:ext uri="{FF2B5EF4-FFF2-40B4-BE49-F238E27FC236}">
                <a16:creationId xmlns:a16="http://schemas.microsoft.com/office/drawing/2014/main" id="{C3A63C09-0A63-3085-79C7-B0F67B446DD0}"/>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BDB792D7-2D87-BCAD-DE14-404E1003275A}"/>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8298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E-poslovanje</a:t>
            </a:r>
          </a:p>
          <a:p>
            <a:r>
              <a:rPr lang="pl-PL" sz="2000" dirty="0"/>
              <a:t>Opredelitev pojma </a:t>
            </a:r>
            <a:r>
              <a:rPr lang="pl-PL" sz="2000" dirty="0" err="1"/>
              <a:t>e-logistika</a:t>
            </a:r>
            <a:endParaRPr lang="pl-PL" sz="2000" dirty="0"/>
          </a:p>
          <a:p>
            <a:r>
              <a:rPr lang="pl-PL" sz="2000" dirty="0"/>
              <a:t>Razvoj </a:t>
            </a:r>
            <a:r>
              <a:rPr lang="pl-PL" sz="2000" dirty="0" err="1"/>
              <a:t>e-logistike</a:t>
            </a:r>
            <a:endParaRPr lang="pl-PL" sz="2000" dirty="0"/>
          </a:p>
          <a:p>
            <a:r>
              <a:rPr lang="pl-PL" sz="2000" dirty="0"/>
              <a:t>Sodobne </a:t>
            </a:r>
            <a:r>
              <a:rPr lang="pl-PL" sz="2000" dirty="0" err="1"/>
              <a:t>tehnologije, ki podpirajo e-logistiko</a:t>
            </a:r>
            <a:endParaRPr lang="pl-PL" sz="2000" dirty="0"/>
          </a:p>
          <a:p>
            <a:r>
              <a:rPr lang="pl-PL" sz="2000" dirty="0" err="1"/>
              <a:t>E-logistika </a:t>
            </a:r>
            <a:r>
              <a:rPr lang="pl-PL" sz="2000" dirty="0"/>
              <a:t>v </a:t>
            </a:r>
            <a:r>
              <a:rPr lang="pl-PL" sz="2000" dirty="0" err="1"/>
              <a:t>praksi</a:t>
            </a:r>
            <a:endParaRPr lang="pl-PL" sz="2000" dirty="0"/>
          </a:p>
          <a:p>
            <a:r>
              <a:rPr lang="pl-PL" sz="2000" dirty="0" err="1"/>
              <a:t>Povzetek</a:t>
            </a:r>
            <a:endParaRPr lang="pl-PL" sz="2000" dirty="0"/>
          </a:p>
        </p:txBody>
      </p:sp>
      <p:pic>
        <p:nvPicPr>
          <p:cNvPr id="2" name="Slika 1">
            <a:extLst>
              <a:ext uri="{FF2B5EF4-FFF2-40B4-BE49-F238E27FC236}">
                <a16:creationId xmlns:a16="http://schemas.microsoft.com/office/drawing/2014/main" id="{9E84E97F-C11B-B90E-1241-6878390ED39D}"/>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1BB5EFB4-88CD-D1F9-247E-DED6502EE26D}"/>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Povzetek</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pPr>
              <a:spcAft>
                <a:spcPts val="600"/>
              </a:spcAft>
            </a:pPr>
            <a:r>
              <a:rPr lang="pl-PL" sz="2100" dirty="0"/>
              <a:t>Vpliv razvoja tehnologij za obdelavo podatkov in interneta na oskrbovalne verige je mogoče razlikovati na treh področjih:</a:t>
            </a:r>
          </a:p>
          <a:p>
            <a:pPr marL="800100" lvl="1" indent="-342900" algn="just">
              <a:lnSpc>
                <a:spcPct val="150000"/>
              </a:lnSpc>
              <a:buClr>
                <a:srgbClr val="1065AB"/>
              </a:buClr>
              <a:buFont typeface="Wingdings" panose="05000000000000000000" pitchFamily="2" charset="2"/>
              <a:buChar char=""/>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razvoj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sistemov, ki podpirajo </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upravljanje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podjetij </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(ERP) in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načrtovanje materialnih tokov </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(APS);</a:t>
            </a:r>
          </a:p>
          <a:p>
            <a:pPr marL="800100" lvl="1" indent="-342900" algn="just">
              <a:lnSpc>
                <a:spcPct val="150000"/>
              </a:lnSpc>
              <a:buClr>
                <a:srgbClr val="1065AB"/>
              </a:buClr>
              <a:buFont typeface="Wingdings" panose="05000000000000000000" pitchFamily="2" charset="2"/>
              <a:buChar char=""/>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razvoj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sistemov, ki podpirajo proces </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poslovnega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odločanja </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v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realnem</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času;</a:t>
            </a:r>
          </a:p>
          <a:p>
            <a:pPr marL="800100" lvl="1" indent="-342900" algn="just">
              <a:lnSpc>
                <a:spcPct val="150000"/>
              </a:lnSpc>
              <a:spcAft>
                <a:spcPts val="600"/>
              </a:spcAft>
              <a:buClr>
                <a:srgbClr val="1065AB"/>
              </a:buClr>
              <a:buFont typeface="Wingdings" panose="05000000000000000000" pitchFamily="2" charset="2"/>
              <a:buChar char=""/>
            </a:pP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izmenjavo informacij med </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podjetji.</a:t>
            </a:r>
          </a:p>
          <a:p>
            <a:r>
              <a:rPr lang="en-US" sz="2000" dirty="0"/>
              <a:t>Pomanjkanje jasnega okvira za opredelitev pojma e-logistika je posledica hitrega razvoja tega področja in brisanja meja med posameznimi rešitvami, ki podpirajo izvajanje pretoka informacij.</a:t>
            </a:r>
            <a:endParaRPr lang="pl-PL" sz="2000" dirty="0"/>
          </a:p>
        </p:txBody>
      </p:sp>
      <p:pic>
        <p:nvPicPr>
          <p:cNvPr id="2" name="Slika 1">
            <a:extLst>
              <a:ext uri="{FF2B5EF4-FFF2-40B4-BE49-F238E27FC236}">
                <a16:creationId xmlns:a16="http://schemas.microsoft.com/office/drawing/2014/main" id="{6BF7B725-6B65-CF5B-BF28-B4102DCAAE56}"/>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0181ECDA-93D9-9F41-CC7B-7D485DCE8865}"/>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3716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C3AF9-90CC-794E-AD63-C8A1D168F7C2}"/>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7C4A6644-E88B-FBD6-491E-C0325B53A764}"/>
              </a:ext>
            </a:extLst>
          </p:cNvPr>
          <p:cNvSpPr>
            <a:spLocks noGrp="1"/>
          </p:cNvSpPr>
          <p:nvPr>
            <p:ph type="title"/>
          </p:nvPr>
        </p:nvSpPr>
        <p:spPr/>
        <p:txBody>
          <a:bodyPr/>
          <a:lstStyle/>
          <a:p>
            <a:r>
              <a:rPr lang="pl-PL" dirty="0" err="1"/>
              <a:t>Viri</a:t>
            </a:r>
            <a:endParaRPr lang="pl-PL" dirty="0"/>
          </a:p>
        </p:txBody>
      </p:sp>
      <p:sp>
        <p:nvSpPr>
          <p:cNvPr id="3" name="Symbol zastępczy zawartości 2">
            <a:extLst>
              <a:ext uri="{FF2B5EF4-FFF2-40B4-BE49-F238E27FC236}">
                <a16:creationId xmlns:a16="http://schemas.microsoft.com/office/drawing/2014/main" id="{22BEDF48-6C07-998A-CAC6-B3CA7BCD2B0E}"/>
              </a:ext>
            </a:extLst>
          </p:cNvPr>
          <p:cNvSpPr>
            <a:spLocks noGrp="1"/>
          </p:cNvSpPr>
          <p:nvPr>
            <p:ph idx="1"/>
          </p:nvPr>
        </p:nvSpPr>
        <p:spPr>
          <a:xfrm>
            <a:off x="757518" y="1547719"/>
            <a:ext cx="11084858" cy="4817222"/>
          </a:xfrm>
        </p:spPr>
        <p:txBody>
          <a:bodyPr>
            <a:normAutofit fontScale="32500" lnSpcReduction="20000"/>
          </a:bodyPr>
          <a:lstStyle/>
          <a:p>
            <a:pPr marL="0" indent="0">
              <a:buNone/>
            </a:pPr>
            <a:r>
              <a:rPr lang="pl-PL" dirty="0"/>
              <a:t>[1.] Aritua, B., Wagener, C., Wagener, N. &amp; Adamczak, M. (2021). </a:t>
            </a:r>
            <a:r>
              <a:rPr lang="pl-PL" dirty="0" err="1"/>
              <a:t>Blockchain solutions </a:t>
            </a:r>
            <a:r>
              <a:rPr lang="pl-PL" dirty="0"/>
              <a:t>for </a:t>
            </a:r>
            <a:r>
              <a:rPr lang="pl-PL" dirty="0" err="1"/>
              <a:t>international logistics </a:t>
            </a:r>
            <a:r>
              <a:rPr lang="pl-PL" dirty="0"/>
              <a:t>networks </a:t>
            </a:r>
            <a:r>
              <a:rPr lang="pl-PL" dirty="0" err="1"/>
              <a:t>along </a:t>
            </a:r>
            <a:r>
              <a:rPr lang="pl-PL" dirty="0"/>
              <a:t>the </a:t>
            </a:r>
            <a:r>
              <a:rPr lang="pl-PL" dirty="0" err="1"/>
              <a:t>new silk road between </a:t>
            </a:r>
            <a:r>
              <a:rPr lang="pl-PL" dirty="0"/>
              <a:t>Europe and Asia (</a:t>
            </a:r>
            <a:r>
              <a:rPr lang="pl-PL" dirty="0" err="1"/>
              <a:t>Rešitve veriženja blokov </a:t>
            </a:r>
            <a:r>
              <a:rPr lang="pl-PL" dirty="0"/>
              <a:t>za </a:t>
            </a:r>
            <a:r>
              <a:rPr lang="pl-PL" dirty="0" err="1"/>
              <a:t>mednarodna logistična </a:t>
            </a:r>
            <a:r>
              <a:rPr lang="pl-PL" dirty="0"/>
              <a:t>omrežja </a:t>
            </a:r>
            <a:r>
              <a:rPr lang="pl-PL" dirty="0" err="1"/>
              <a:t>ob novi svileni cesti med </a:t>
            </a:r>
            <a:r>
              <a:rPr lang="pl-PL" dirty="0"/>
              <a:t>Evropo in Azijo), Logistika, 5(3), str. 1-14.</a:t>
            </a:r>
          </a:p>
          <a:p>
            <a:pPr marL="0" indent="0">
              <a:buNone/>
            </a:pPr>
            <a:r>
              <a:rPr lang="pl-PL" dirty="0"/>
              <a:t>[2.] </a:t>
            </a:r>
            <a:r>
              <a:rPr lang="pl-PL" dirty="0" err="1"/>
              <a:t>Dachser </a:t>
            </a:r>
            <a:r>
              <a:rPr lang="pl-PL" dirty="0"/>
              <a:t>- </a:t>
            </a:r>
            <a:r>
              <a:rPr lang="pl-PL" dirty="0" err="1"/>
              <a:t>e-logistika </a:t>
            </a:r>
            <a:r>
              <a:rPr lang="pl-PL" dirty="0"/>
              <a:t>(2024) [</a:t>
            </a:r>
            <a:r>
              <a:rPr lang="pl-PL" dirty="0" err="1"/>
              <a:t>dostopno na</a:t>
            </a:r>
            <a:r>
              <a:rPr lang="pl-PL" dirty="0"/>
              <a:t>: dachser.pl/pl/elogistics-116 </a:t>
            </a:r>
            <a:r>
              <a:rPr lang="pl-PL" dirty="0" err="1"/>
              <a:t>dostop</a:t>
            </a:r>
            <a:r>
              <a:rPr lang="pl-PL" dirty="0"/>
              <a:t>: 07. </a:t>
            </a:r>
            <a:r>
              <a:rPr lang="pl-PL" dirty="0" err="1"/>
              <a:t>april </a:t>
            </a:r>
            <a:r>
              <a:rPr lang="pl-PL" dirty="0"/>
              <a:t>2024]</a:t>
            </a:r>
          </a:p>
          <a:p>
            <a:pPr marL="0" indent="0">
              <a:buNone/>
            </a:pPr>
            <a:r>
              <a:rPr lang="pl-PL" dirty="0"/>
              <a:t>[3.] </a:t>
            </a:r>
            <a:r>
              <a:rPr lang="pl-PL" dirty="0" err="1"/>
              <a:t>Dash</a:t>
            </a:r>
            <a:r>
              <a:rPr lang="pl-PL" dirty="0"/>
              <a:t>, R., </a:t>
            </a:r>
            <a:r>
              <a:rPr lang="pl-PL" dirty="0" err="1"/>
              <a:t>McMurtrey</a:t>
            </a:r>
            <a:r>
              <a:rPr lang="pl-PL" dirty="0"/>
              <a:t>, M., </a:t>
            </a:r>
            <a:r>
              <a:rPr lang="pl-PL" dirty="0" err="1"/>
              <a:t>Rebman</a:t>
            </a:r>
            <a:r>
              <a:rPr lang="pl-PL" dirty="0"/>
              <a:t>, C. &amp; Kar U.K. (2019). Uporaba </a:t>
            </a:r>
            <a:r>
              <a:rPr lang="pl-PL" dirty="0" err="1"/>
              <a:t>umetne inteligence </a:t>
            </a:r>
            <a:r>
              <a:rPr lang="pl-PL" dirty="0"/>
              <a:t>pri avtomatizaciji upravljanja dobavne verige, Journal of Strategic </a:t>
            </a:r>
            <a:r>
              <a:rPr lang="pl-PL" dirty="0" err="1"/>
              <a:t>Innovation </a:t>
            </a:r>
            <a:r>
              <a:rPr lang="pl-PL" dirty="0"/>
              <a:t>and Sustainability, West Palm Beach, 14(3), str. 43-53.</a:t>
            </a:r>
          </a:p>
          <a:p>
            <a:pPr marL="0" indent="0">
              <a:buNone/>
            </a:pPr>
            <a:r>
              <a:rPr lang="pl-PL" dirty="0"/>
              <a:t>[4.] DHL 2017. Trgovina z začimbami v 21. stoletju: A Guide to the </a:t>
            </a:r>
            <a:r>
              <a:rPr lang="pl-PL" dirty="0" err="1"/>
              <a:t>Cross-Border </a:t>
            </a:r>
            <a:r>
              <a:rPr lang="pl-PL" dirty="0"/>
              <a:t>E-Commerce </a:t>
            </a:r>
            <a:r>
              <a:rPr lang="pl-PL" dirty="0" err="1"/>
              <a:t>Opportunity</a:t>
            </a:r>
            <a:r>
              <a:rPr lang="pl-PL" dirty="0"/>
              <a:t>. [</a:t>
            </a:r>
            <a:r>
              <a:rPr lang="pl-PL" dirty="0" err="1"/>
              <a:t>dostopno na:</a:t>
            </a:r>
            <a:r>
              <a:rPr lang="pl-PL" dirty="0"/>
              <a:t>]: 	http://www.dhl.com/content/dam/downloads/g0/press/publication/g0_dhl_express_cross_border_ecommerce_21st_century_spice_trade.pdf, </a:t>
            </a:r>
            <a:r>
              <a:rPr lang="pl-PL" dirty="0" err="1"/>
              <a:t>dostop</a:t>
            </a:r>
            <a:r>
              <a:rPr lang="pl-PL" dirty="0"/>
              <a:t>: </a:t>
            </a:r>
            <a:r>
              <a:rPr lang="pl-PL" dirty="0" err="1"/>
              <a:t>junij </a:t>
            </a:r>
            <a:r>
              <a:rPr lang="pl-PL" dirty="0"/>
              <a:t>23, 2018].</a:t>
            </a:r>
          </a:p>
          <a:p>
            <a:pPr marL="0" indent="0">
              <a:buNone/>
            </a:pPr>
            <a:r>
              <a:rPr lang="pl-PL" dirty="0"/>
              <a:t>[5.] </a:t>
            </a:r>
            <a:r>
              <a:rPr lang="pl-PL" dirty="0" err="1"/>
              <a:t>Dutta</a:t>
            </a:r>
            <a:r>
              <a:rPr lang="pl-PL" dirty="0"/>
              <a:t>, P., </a:t>
            </a:r>
            <a:r>
              <a:rPr lang="pl-PL" dirty="0" err="1"/>
              <a:t>Choi</a:t>
            </a:r>
            <a:r>
              <a:rPr lang="pl-PL" dirty="0"/>
              <a:t>, T.M., </a:t>
            </a:r>
            <a:r>
              <a:rPr lang="pl-PL" dirty="0" err="1"/>
              <a:t>Somani</a:t>
            </a:r>
            <a:r>
              <a:rPr lang="pl-PL" dirty="0"/>
              <a:t>, S. &amp; </a:t>
            </a:r>
            <a:r>
              <a:rPr lang="pl-PL" dirty="0" err="1"/>
              <a:t>Butala</a:t>
            </a:r>
            <a:r>
              <a:rPr lang="pl-PL" dirty="0"/>
              <a:t>, R. (2020). </a:t>
            </a:r>
            <a:r>
              <a:rPr lang="pl-PL" dirty="0" err="1"/>
              <a:t>Blockchain technology </a:t>
            </a:r>
            <a:r>
              <a:rPr lang="pl-PL" dirty="0"/>
              <a:t>in </a:t>
            </a:r>
            <a:r>
              <a:rPr lang="pl-PL" dirty="0" err="1"/>
              <a:t>supply chain operations: applications</a:t>
            </a:r>
            <a:r>
              <a:rPr lang="pl-PL" dirty="0"/>
              <a:t>, </a:t>
            </a:r>
            <a:r>
              <a:rPr lang="pl-PL" dirty="0" err="1"/>
              <a:t>challenges </a:t>
            </a:r>
            <a:r>
              <a:rPr lang="pl-PL" dirty="0"/>
              <a:t>and </a:t>
            </a:r>
            <a:r>
              <a:rPr lang="pl-PL" dirty="0" err="1"/>
              <a:t>research opportunities (Tehnologija veriženja blokov v operacijah oskrbovalne verige</a:t>
            </a:r>
            <a:r>
              <a:rPr lang="pl-PL" dirty="0"/>
              <a:t>: </a:t>
            </a:r>
            <a:r>
              <a:rPr lang="pl-PL" dirty="0" err="1"/>
              <a:t>uporaba, izzivi </a:t>
            </a:r>
            <a:r>
              <a:rPr lang="pl-PL" dirty="0"/>
              <a:t>in </a:t>
            </a:r>
            <a:r>
              <a:rPr lang="pl-PL" dirty="0" err="1"/>
              <a:t>priložnosti za raziskave</a:t>
            </a:r>
            <a:r>
              <a:rPr lang="pl-PL" dirty="0"/>
              <a:t>). </a:t>
            </a:r>
            <a:r>
              <a:rPr lang="pl-PL" dirty="0" err="1"/>
              <a:t>Transp </a:t>
            </a:r>
            <a:r>
              <a:rPr lang="pl-PL" dirty="0"/>
              <a:t>Res Part E: </a:t>
            </a:r>
            <a:r>
              <a:rPr lang="pl-PL" dirty="0" err="1"/>
              <a:t>Logist Transp </a:t>
            </a:r>
            <a:r>
              <a:rPr lang="pl-PL" dirty="0"/>
              <a:t>Rev,142(102067).</a:t>
            </a:r>
          </a:p>
          <a:p>
            <a:pPr marL="0" indent="0">
              <a:buNone/>
            </a:pPr>
            <a:r>
              <a:rPr lang="pl-PL" dirty="0"/>
              <a:t>[6.] </a:t>
            </a:r>
            <a:r>
              <a:rPr lang="pl-PL" dirty="0" err="1"/>
              <a:t>Erceg</a:t>
            </a:r>
            <a:r>
              <a:rPr lang="pl-PL" dirty="0"/>
              <a:t>. A.&amp; </a:t>
            </a:r>
            <a:r>
              <a:rPr lang="pl-PL" dirty="0" err="1"/>
              <a:t>Damoska Sekuloska </a:t>
            </a:r>
            <a:r>
              <a:rPr lang="pl-PL" dirty="0"/>
              <a:t>J. (2019). </a:t>
            </a:r>
            <a:r>
              <a:rPr lang="pl-PL" dirty="0" err="1"/>
              <a:t>E-logistika </a:t>
            </a:r>
            <a:r>
              <a:rPr lang="pl-PL" dirty="0"/>
              <a:t>in e-SCM</a:t>
            </a:r>
            <a:r>
              <a:rPr lang="pl-PL" dirty="0" err="1"/>
              <a:t>: </a:t>
            </a:r>
            <a:r>
              <a:rPr lang="pl-PL" dirty="0"/>
              <a:t>kako </a:t>
            </a:r>
            <a:r>
              <a:rPr lang="pl-PL" dirty="0" err="1"/>
              <a:t>povečati konkurenčnost</a:t>
            </a:r>
            <a:r>
              <a:rPr lang="pl-PL" dirty="0"/>
              <a:t>. LogForum,15 (1), str. 155-169. </a:t>
            </a:r>
          </a:p>
          <a:p>
            <a:pPr marL="0" indent="0">
              <a:buNone/>
            </a:pPr>
            <a:r>
              <a:rPr lang="pl-PL" dirty="0"/>
              <a:t>[7.] </a:t>
            </a:r>
            <a:r>
              <a:rPr lang="pl-PL" dirty="0" err="1"/>
              <a:t>Idrissi</a:t>
            </a:r>
            <a:r>
              <a:rPr lang="pl-PL" dirty="0"/>
              <a:t>, Z.K., </a:t>
            </a:r>
            <a:r>
              <a:rPr lang="pl-PL" dirty="0" err="1"/>
              <a:t>Lachgar </a:t>
            </a:r>
            <a:r>
              <a:rPr lang="pl-PL" dirty="0"/>
              <a:t>M. &amp; </a:t>
            </a:r>
            <a:r>
              <a:rPr lang="pl-PL" dirty="0" err="1"/>
              <a:t>Hrimech </a:t>
            </a:r>
            <a:r>
              <a:rPr lang="pl-PL" dirty="0"/>
              <a:t>H. (2022). </a:t>
            </a:r>
            <a:r>
              <a:rPr lang="pl-PL" dirty="0" err="1"/>
              <a:t>Blockchain</a:t>
            </a:r>
            <a:r>
              <a:rPr lang="pl-PL" dirty="0"/>
              <a:t>, IoT and AI </a:t>
            </a:r>
            <a:r>
              <a:rPr lang="pl-PL" dirty="0" err="1"/>
              <a:t>revolution within </a:t>
            </a:r>
            <a:r>
              <a:rPr lang="pl-PL" dirty="0"/>
              <a:t>transport and </a:t>
            </a:r>
            <a:r>
              <a:rPr lang="pl-PL" dirty="0" err="1"/>
              <a:t>logistics</a:t>
            </a:r>
            <a:r>
              <a:rPr lang="pl-PL" dirty="0"/>
              <a:t>, 2022 14th International Colloquium of Logistics and Supply Chain Management (LOGISTIQUA), EL JADIDA, </a:t>
            </a:r>
            <a:r>
              <a:rPr lang="pl-PL" dirty="0" err="1"/>
              <a:t>Maroko</a:t>
            </a:r>
            <a:r>
              <a:rPr lang="pl-PL" dirty="0"/>
              <a:t>, 25.-27. maj 2022.</a:t>
            </a:r>
          </a:p>
          <a:p>
            <a:pPr marL="0" indent="0">
              <a:buNone/>
            </a:pPr>
            <a:r>
              <a:rPr lang="pl-PL" dirty="0"/>
              <a:t>[8.] </a:t>
            </a:r>
            <a:r>
              <a:rPr lang="pl-PL" dirty="0" err="1"/>
              <a:t>Merali </a:t>
            </a:r>
            <a:r>
              <a:rPr lang="pl-PL" dirty="0"/>
              <a:t>Y., </a:t>
            </a:r>
            <a:r>
              <a:rPr lang="pl-PL" dirty="0" err="1"/>
              <a:t>Papadopoulos</a:t>
            </a:r>
            <a:r>
              <a:rPr lang="pl-PL" dirty="0"/>
              <a:t>, T., </a:t>
            </a:r>
            <a:r>
              <a:rPr lang="pl-PL" dirty="0" err="1"/>
              <a:t>Nadkarni</a:t>
            </a:r>
            <a:r>
              <a:rPr lang="pl-PL" dirty="0"/>
              <a:t>, T. (2012). </a:t>
            </a:r>
            <a:r>
              <a:rPr lang="pl-PL" dirty="0" err="1"/>
              <a:t>Strategija </a:t>
            </a:r>
            <a:r>
              <a:rPr lang="pl-PL" dirty="0"/>
              <a:t>informacijskih </a:t>
            </a:r>
            <a:r>
              <a:rPr lang="pl-PL" dirty="0" err="1"/>
              <a:t>sistemov</a:t>
            </a:r>
            <a:r>
              <a:rPr lang="pl-PL" dirty="0"/>
              <a:t>: preteklost, </a:t>
            </a:r>
            <a:r>
              <a:rPr lang="pl-PL" dirty="0" err="1"/>
              <a:t>sedanjost</a:t>
            </a:r>
            <a:r>
              <a:rPr lang="pl-PL" dirty="0"/>
              <a:t>, </a:t>
            </a:r>
            <a:r>
              <a:rPr lang="pl-PL" dirty="0" err="1"/>
              <a:t>prihodnost</a:t>
            </a:r>
            <a:r>
              <a:rPr lang="pl-PL" dirty="0"/>
              <a:t>? The Journal of Strategic Information Systems, 21(2), str. 125-153.</a:t>
            </a:r>
          </a:p>
          <a:p>
            <a:pPr marL="0" indent="0">
              <a:buNone/>
            </a:pPr>
            <a:r>
              <a:rPr lang="pl-PL" dirty="0"/>
              <a:t>[9.] </a:t>
            </a:r>
            <a:r>
              <a:rPr lang="pl-PL" dirty="0" err="1"/>
              <a:t>Minerva</a:t>
            </a:r>
            <a:r>
              <a:rPr lang="pl-PL" dirty="0"/>
              <a:t>, R., </a:t>
            </a:r>
            <a:r>
              <a:rPr lang="pl-PL" dirty="0" err="1"/>
              <a:t>Biru </a:t>
            </a:r>
            <a:r>
              <a:rPr lang="pl-PL" dirty="0"/>
              <a:t>A., &amp; </a:t>
            </a:r>
            <a:r>
              <a:rPr lang="pl-PL" dirty="0" err="1"/>
              <a:t>Rotondi</a:t>
            </a:r>
            <a:r>
              <a:rPr lang="pl-PL" dirty="0"/>
              <a:t>, D., (2015). </a:t>
            </a:r>
            <a:r>
              <a:rPr lang="pl-PL" dirty="0" err="1"/>
              <a:t>Na poti k opredelitvi </a:t>
            </a:r>
            <a:r>
              <a:rPr lang="pl-PL" dirty="0"/>
              <a:t>interneta stvari (IoT), IEEE.</a:t>
            </a:r>
          </a:p>
          <a:p>
            <a:pPr marL="0" indent="0">
              <a:buNone/>
            </a:pPr>
            <a:r>
              <a:rPr lang="pl-PL" dirty="0"/>
              <a:t>[10.] Moroz, M., </a:t>
            </a:r>
            <a:r>
              <a:rPr lang="pl-PL" dirty="0" err="1"/>
              <a:t>Nicu</a:t>
            </a:r>
            <a:r>
              <a:rPr lang="pl-PL" dirty="0"/>
              <a:t>, C., Pawel I. D.D., Polkowski Z., 2014. The </a:t>
            </a:r>
            <a:r>
              <a:rPr lang="pl-PL" dirty="0" err="1"/>
              <a:t>transformation </a:t>
            </a:r>
            <a:r>
              <a:rPr lang="pl-PL" dirty="0"/>
              <a:t>of </a:t>
            </a:r>
            <a:r>
              <a:rPr lang="pl-PL" dirty="0" err="1"/>
              <a:t>logistics into e-logistics </a:t>
            </a:r>
            <a:r>
              <a:rPr lang="pl-PL" dirty="0"/>
              <a:t>with the </a:t>
            </a:r>
            <a:r>
              <a:rPr lang="pl-PL" dirty="0" err="1"/>
              <a:t>example </a:t>
            </a:r>
            <a:r>
              <a:rPr lang="pl-PL" dirty="0"/>
              <a:t>of </a:t>
            </a:r>
            <a:r>
              <a:rPr lang="pl-PL" dirty="0" err="1"/>
              <a:t>electronic freight </a:t>
            </a:r>
            <a:r>
              <a:rPr lang="pl-PL" dirty="0"/>
              <a:t>exchange, Zeszyty Naukowe Dolnośląskiej Wyższej Szkoły Przedsiębiorczości i Techniki. Studia z Nauk Technicznych, 3, str. 111-128.</a:t>
            </a:r>
          </a:p>
          <a:p>
            <a:pPr marL="0" indent="0">
              <a:buNone/>
            </a:pPr>
            <a:r>
              <a:rPr lang="pl-PL" dirty="0"/>
              <a:t>[11.] </a:t>
            </a:r>
            <a:r>
              <a:rPr lang="pl-PL" dirty="0" err="1"/>
              <a:t>Samoili</a:t>
            </a:r>
            <a:r>
              <a:rPr lang="pl-PL" dirty="0"/>
              <a:t>, S., </a:t>
            </a:r>
            <a:r>
              <a:rPr lang="pl-PL" dirty="0" err="1"/>
              <a:t>Cobo</a:t>
            </a:r>
            <a:r>
              <a:rPr lang="pl-PL" dirty="0"/>
              <a:t>, M.L., Gomez, E., De Prato, G. </a:t>
            </a:r>
            <a:r>
              <a:rPr lang="pl-PL" dirty="0" err="1"/>
              <a:t>Martinez-Plumed</a:t>
            </a:r>
            <a:r>
              <a:rPr lang="pl-PL" dirty="0"/>
              <a:t>, F. &amp; </a:t>
            </a:r>
            <a:r>
              <a:rPr lang="pl-PL" dirty="0" err="1"/>
              <a:t>Delipetrev</a:t>
            </a:r>
            <a:r>
              <a:rPr lang="pl-PL" dirty="0"/>
              <a:t>, B. (2020). </a:t>
            </a:r>
            <a:r>
              <a:rPr lang="pl-PL" dirty="0" err="1"/>
              <a:t>Opredelitev umetne inteligence</a:t>
            </a:r>
            <a:r>
              <a:rPr lang="pl-PL" dirty="0"/>
              <a:t>. </a:t>
            </a:r>
            <a:r>
              <a:rPr lang="pl-PL" dirty="0" err="1"/>
              <a:t>Towards an operational definition </a:t>
            </a:r>
            <a:r>
              <a:rPr lang="pl-PL" dirty="0"/>
              <a:t>and </a:t>
            </a:r>
            <a:r>
              <a:rPr lang="pl-PL" dirty="0" err="1"/>
              <a:t>taxonomy </a:t>
            </a:r>
            <a:r>
              <a:rPr lang="pl-PL" dirty="0"/>
              <a:t>of </a:t>
            </a:r>
            <a:r>
              <a:rPr lang="pl-PL" dirty="0" err="1"/>
              <a:t>artificial intelligence</a:t>
            </a:r>
            <a:r>
              <a:rPr lang="pl-PL" dirty="0"/>
              <a:t>, Skupno </a:t>
            </a:r>
            <a:r>
              <a:rPr lang="pl-PL" dirty="0" err="1"/>
              <a:t>raziskovalno </a:t>
            </a:r>
            <a:r>
              <a:rPr lang="pl-PL" dirty="0"/>
              <a:t>središče, </a:t>
            </a:r>
            <a:r>
              <a:rPr lang="pl-PL" dirty="0" err="1"/>
              <a:t>Luxembourg</a:t>
            </a:r>
            <a:r>
              <a:rPr lang="pl-PL" dirty="0"/>
              <a:t>: Urad za publikacije </a:t>
            </a:r>
            <a:r>
              <a:rPr lang="pl-PL" dirty="0" err="1"/>
              <a:t>Evropske </a:t>
            </a:r>
            <a:r>
              <a:rPr lang="pl-PL" dirty="0"/>
              <a:t>unije, str. 1-97.</a:t>
            </a:r>
          </a:p>
          <a:p>
            <a:pPr marL="0" indent="0">
              <a:buNone/>
            </a:pPr>
            <a:r>
              <a:rPr lang="pl-PL" dirty="0"/>
              <a:t>[12.] </a:t>
            </a:r>
            <a:r>
              <a:rPr lang="pl-PL" dirty="0" err="1"/>
              <a:t>Skitsko </a:t>
            </a:r>
            <a:r>
              <a:rPr lang="pl-PL" dirty="0"/>
              <a:t>V.I., (2016). </a:t>
            </a:r>
            <a:r>
              <a:rPr lang="pl-PL" dirty="0" err="1"/>
              <a:t>E-logistika </a:t>
            </a:r>
            <a:r>
              <a:rPr lang="pl-PL" dirty="0"/>
              <a:t>in </a:t>
            </a:r>
            <a:r>
              <a:rPr lang="pl-PL" dirty="0" err="1"/>
              <a:t>m-logistika </a:t>
            </a:r>
            <a:r>
              <a:rPr lang="pl-PL" dirty="0"/>
              <a:t>v </a:t>
            </a:r>
            <a:r>
              <a:rPr lang="pl-PL" dirty="0" err="1"/>
              <a:t>informacijskem gospodarstvu</a:t>
            </a:r>
            <a:r>
              <a:rPr lang="pl-PL" dirty="0"/>
              <a:t>. </a:t>
            </a:r>
            <a:r>
              <a:rPr lang="pl-PL" dirty="0" err="1"/>
              <a:t>LogForum</a:t>
            </a:r>
            <a:r>
              <a:rPr lang="pl-PL" dirty="0"/>
              <a:t>, 12(1), str. 7-16.</a:t>
            </a:r>
          </a:p>
          <a:p>
            <a:pPr marL="0" indent="0">
              <a:buNone/>
            </a:pPr>
            <a:r>
              <a:rPr lang="pl-PL" dirty="0"/>
              <a:t>[13.] Song, Y. &amp; </a:t>
            </a:r>
            <a:r>
              <a:rPr lang="pl-PL" dirty="0" err="1"/>
              <a:t>Hou</a:t>
            </a:r>
            <a:r>
              <a:rPr lang="pl-PL" dirty="0"/>
              <a:t>, H., (2004). On </a:t>
            </a:r>
            <a:r>
              <a:rPr lang="pl-PL" dirty="0" err="1"/>
              <a:t>traditional </a:t>
            </a:r>
            <a:r>
              <a:rPr lang="pl-PL" dirty="0"/>
              <a:t>M. F and Modern M. F, Journal of Beijing </a:t>
            </a:r>
            <a:r>
              <a:rPr lang="pl-PL" dirty="0" err="1"/>
              <a:t>Jiaotong </a:t>
            </a:r>
            <a:r>
              <a:rPr lang="pl-PL" dirty="0"/>
              <a:t>University (</a:t>
            </a:r>
            <a:r>
              <a:rPr lang="pl-PL" dirty="0" err="1"/>
              <a:t>Social </a:t>
            </a:r>
            <a:r>
              <a:rPr lang="pl-PL" dirty="0"/>
              <a:t>Sciences Edition), 3(1), str. 10-16.</a:t>
            </a:r>
          </a:p>
          <a:p>
            <a:pPr marL="0" indent="0">
              <a:buNone/>
            </a:pPr>
            <a:r>
              <a:rPr lang="pl-PL" dirty="0"/>
              <a:t>[14.] </a:t>
            </a:r>
            <a:r>
              <a:rPr lang="pl-PL" dirty="0" err="1"/>
              <a:t>Quirk</a:t>
            </a:r>
            <a:r>
              <a:rPr lang="pl-PL" dirty="0"/>
              <a:t>, A., </a:t>
            </a:r>
            <a:r>
              <a:rPr lang="pl-PL" dirty="0" err="1"/>
              <a:t>Forder</a:t>
            </a:r>
            <a:r>
              <a:rPr lang="pl-PL" dirty="0"/>
              <a:t>, J. &amp; Bentley D., (2003). </a:t>
            </a:r>
            <a:r>
              <a:rPr lang="pl-PL" dirty="0" err="1"/>
              <a:t>Electronic </a:t>
            </a:r>
            <a:r>
              <a:rPr lang="pl-PL" dirty="0"/>
              <a:t>Commerce and the Law, 2. </a:t>
            </a:r>
            <a:r>
              <a:rPr lang="pl-PL" dirty="0" err="1"/>
              <a:t>izdaja</a:t>
            </a:r>
            <a:r>
              <a:rPr lang="pl-PL" dirty="0"/>
              <a:t>, John </a:t>
            </a:r>
            <a:r>
              <a:rPr lang="pl-PL" dirty="0" err="1"/>
              <a:t>Wiley </a:t>
            </a:r>
            <a:r>
              <a:rPr lang="pl-PL" dirty="0"/>
              <a:t>&amp; Sons Ltd., ZDA.</a:t>
            </a:r>
          </a:p>
          <a:p>
            <a:pPr marL="0" indent="0">
              <a:buNone/>
            </a:pPr>
            <a:r>
              <a:rPr lang="pl-PL" dirty="0"/>
              <a:t>[15.] </a:t>
            </a:r>
            <a:r>
              <a:rPr lang="pl-PL" dirty="0" err="1"/>
              <a:t>Wang</a:t>
            </a:r>
            <a:r>
              <a:rPr lang="pl-PL" dirty="0"/>
              <a:t>, J., Yang, D., </a:t>
            </a:r>
            <a:r>
              <a:rPr lang="pl-PL" dirty="0" err="1"/>
              <a:t>Guo</a:t>
            </a:r>
            <a:r>
              <a:rPr lang="pl-PL" dirty="0"/>
              <a:t>, D. in </a:t>
            </a:r>
            <a:r>
              <a:rPr lang="pl-PL" dirty="0" err="1"/>
              <a:t>Huo </a:t>
            </a:r>
            <a:r>
              <a:rPr lang="pl-PL" dirty="0"/>
              <a:t>Y., (2004). </a:t>
            </a:r>
            <a:r>
              <a:rPr lang="pl-PL" dirty="0" err="1"/>
              <a:t>Taking </a:t>
            </a:r>
            <a:r>
              <a:rPr lang="pl-PL" dirty="0"/>
              <a:t>Advantage of E-Logistics to </a:t>
            </a:r>
            <a:r>
              <a:rPr lang="pl-PL" dirty="0" err="1"/>
              <a:t>Strengthen </a:t>
            </a:r>
            <a:r>
              <a:rPr lang="pl-PL" dirty="0"/>
              <a:t>the </a:t>
            </a:r>
            <a:r>
              <a:rPr lang="pl-PL" dirty="0" err="1"/>
              <a:t>Competitive </a:t>
            </a:r>
            <a:r>
              <a:rPr lang="pl-PL" dirty="0"/>
              <a:t>Advantage of Enterprises in China [v:] </a:t>
            </a:r>
            <a:r>
              <a:rPr lang="pl-PL" dirty="0" err="1"/>
              <a:t>Proceedings </a:t>
            </a:r>
            <a:r>
              <a:rPr lang="pl-PL" dirty="0"/>
              <a:t>of The </a:t>
            </a:r>
            <a:r>
              <a:rPr lang="pl-PL" dirty="0" err="1"/>
              <a:t>Fourth </a:t>
            </a:r>
            <a:r>
              <a:rPr lang="pl-PL" dirty="0"/>
              <a:t>International Conference on </a:t>
            </a:r>
            <a:r>
              <a:rPr lang="pl-PL" dirty="0" err="1"/>
              <a:t>Electronic </a:t>
            </a:r>
            <a:r>
              <a:rPr lang="pl-PL" dirty="0"/>
              <a:t>Business, </a:t>
            </a:r>
            <a:r>
              <a:rPr lang="pl-PL" dirty="0" err="1"/>
              <a:t>Bejing</a:t>
            </a:r>
            <a:r>
              <a:rPr lang="pl-PL" dirty="0"/>
              <a:t>, str. 185-189.</a:t>
            </a:r>
          </a:p>
          <a:p>
            <a:pPr marL="0" indent="0">
              <a:buNone/>
            </a:pPr>
            <a:r>
              <a:rPr lang="pl-PL" dirty="0"/>
              <a:t>[16.] </a:t>
            </a:r>
            <a:r>
              <a:rPr lang="pl-PL" dirty="0" err="1"/>
              <a:t>Wang</a:t>
            </a:r>
            <a:r>
              <a:rPr lang="pl-PL" dirty="0"/>
              <a:t>, Y., Potter, A. &amp; </a:t>
            </a:r>
            <a:r>
              <a:rPr lang="pl-PL" dirty="0" err="1"/>
              <a:t>Naim</a:t>
            </a:r>
            <a:r>
              <a:rPr lang="pl-PL" dirty="0"/>
              <a:t>, M.M. (2007). </a:t>
            </a:r>
            <a:r>
              <a:rPr lang="pl-PL" dirty="0" err="1"/>
              <a:t>Electronic marketplaces </a:t>
            </a:r>
            <a:r>
              <a:rPr lang="pl-PL" dirty="0"/>
              <a:t>for </a:t>
            </a:r>
            <a:r>
              <a:rPr lang="pl-PL" dirty="0" err="1"/>
              <a:t>tailored logistics</a:t>
            </a:r>
            <a:r>
              <a:rPr lang="pl-PL" dirty="0"/>
              <a:t>, </a:t>
            </a:r>
            <a:r>
              <a:rPr lang="pl-PL" dirty="0" err="1"/>
              <a:t>Industrial </a:t>
            </a:r>
            <a:r>
              <a:rPr lang="pl-PL" dirty="0"/>
              <a:t>Management and Data Systems, 107 (8), str. 1170-1187.</a:t>
            </a:r>
          </a:p>
          <a:p>
            <a:pPr marL="0" indent="0">
              <a:buNone/>
            </a:pPr>
            <a:r>
              <a:rPr lang="pl-PL" dirty="0"/>
              <a:t>[17.] </a:t>
            </a:r>
            <a:r>
              <a:rPr lang="pl-PL" dirty="0" err="1"/>
              <a:t>Wang</a:t>
            </a:r>
            <a:r>
              <a:rPr lang="pl-PL" dirty="0"/>
              <a:t>, Y. (2016). </a:t>
            </a:r>
            <a:r>
              <a:rPr lang="pl-PL" dirty="0" err="1"/>
              <a:t>E-logistika</a:t>
            </a:r>
            <a:r>
              <a:rPr lang="pl-PL" dirty="0"/>
              <a:t>: </a:t>
            </a:r>
            <a:r>
              <a:rPr lang="pl-PL" dirty="0" err="1"/>
              <a:t>uvod</a:t>
            </a:r>
            <a:r>
              <a:rPr lang="pl-PL" dirty="0"/>
              <a:t>, v: </a:t>
            </a:r>
            <a:r>
              <a:rPr lang="pl-PL" dirty="0" err="1"/>
              <a:t>Wang </a:t>
            </a:r>
            <a:r>
              <a:rPr lang="pl-PL" dirty="0"/>
              <a:t>Y.I. &amp; </a:t>
            </a:r>
            <a:r>
              <a:rPr lang="pl-PL" dirty="0" err="1"/>
              <a:t>Pettit </a:t>
            </a:r>
            <a:r>
              <a:rPr lang="pl-PL" dirty="0"/>
              <a:t>S., E-logistika: S.: Managing </a:t>
            </a:r>
            <a:r>
              <a:rPr lang="pl-PL" dirty="0" err="1"/>
              <a:t>Your </a:t>
            </a:r>
            <a:r>
              <a:rPr lang="pl-PL" dirty="0"/>
              <a:t>Digital Supply </a:t>
            </a:r>
            <a:r>
              <a:rPr lang="pl-PL" dirty="0" err="1"/>
              <a:t>Chains </a:t>
            </a:r>
            <a:r>
              <a:rPr lang="pl-PL" dirty="0"/>
              <a:t>for </a:t>
            </a:r>
            <a:r>
              <a:rPr lang="pl-PL" dirty="0" err="1"/>
              <a:t>Competitive Advantage, Kogan </a:t>
            </a:r>
            <a:r>
              <a:rPr lang="pl-PL" dirty="0"/>
              <a:t>Page, str. 3-31.</a:t>
            </a:r>
          </a:p>
        </p:txBody>
      </p:sp>
      <p:pic>
        <p:nvPicPr>
          <p:cNvPr id="2" name="Slika 1">
            <a:extLst>
              <a:ext uri="{FF2B5EF4-FFF2-40B4-BE49-F238E27FC236}">
                <a16:creationId xmlns:a16="http://schemas.microsoft.com/office/drawing/2014/main" id="{8DF14F83-B248-0335-B105-F0362CC3183F}"/>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C8CBB0CE-FAD0-5588-4E46-7472F14772C0}"/>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86712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2E62A0D6-B6E1-7938-E987-20F6E8923C94}"/>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32693286-172C-807E-40BC-A486E7489AB6}"/>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E-poslovanje</a:t>
            </a:r>
          </a:p>
        </p:txBody>
      </p:sp>
      <p:sp>
        <p:nvSpPr>
          <p:cNvPr id="7" name="Symbol zastępczy zawartości 4">
            <a:extLst>
              <a:ext uri="{FF2B5EF4-FFF2-40B4-BE49-F238E27FC236}">
                <a16:creationId xmlns:a16="http://schemas.microsoft.com/office/drawing/2014/main" id="{E611071C-C6E3-65DF-73B9-E9F1B5F5CF81}"/>
              </a:ext>
            </a:extLst>
          </p:cNvPr>
          <p:cNvSpPr>
            <a:spLocks noGrp="1"/>
          </p:cNvSpPr>
          <p:nvPr>
            <p:ph idx="1"/>
          </p:nvPr>
        </p:nvSpPr>
        <p:spPr>
          <a:xfrm>
            <a:off x="4546599" y="2498629"/>
            <a:ext cx="6739468" cy="2348442"/>
          </a:xfrm>
        </p:spPr>
        <p:txBody>
          <a:bodyPr>
            <a:normAutofit/>
          </a:bodyPr>
          <a:lstStyle/>
          <a:p>
            <a:r>
              <a:rPr lang="en-US" sz="1800" dirty="0"/>
              <a:t>E-logistika je rešitev, ki deluje v okviru širšega koncepta e-poslovanja. E-poslovanje lahko ohlapno opredelimo kot poslovni proces, ki uporablja internet ali drug elektronski medij kot kanal za izvedbo poslovnih transakcij. </a:t>
            </a:r>
            <a:endParaRPr lang="pl-PL" sz="1800" dirty="0"/>
          </a:p>
        </p:txBody>
      </p:sp>
      <p:sp>
        <p:nvSpPr>
          <p:cNvPr id="8" name="Symbol zastępczy zawartości 4">
            <a:extLst>
              <a:ext uri="{FF2B5EF4-FFF2-40B4-BE49-F238E27FC236}">
                <a16:creationId xmlns:a16="http://schemas.microsoft.com/office/drawing/2014/main" id="{C1CEF596-AC61-6B39-B395-8BBA77E3D654}"/>
              </a:ext>
            </a:extLst>
          </p:cNvPr>
          <p:cNvSpPr txBox="1">
            <a:spLocks/>
          </p:cNvSpPr>
          <p:nvPr/>
        </p:nvSpPr>
        <p:spPr>
          <a:xfrm>
            <a:off x="4546599" y="500890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Jayashankar </a:t>
            </a:r>
            <a:r>
              <a:rPr lang="pl-PL" sz="1200" dirty="0">
                <a:solidFill>
                  <a:srgbClr val="7F7F7F"/>
                </a:solidFill>
              </a:rPr>
              <a:t>et al., 2003] </a:t>
            </a:r>
          </a:p>
        </p:txBody>
      </p:sp>
      <p:pic>
        <p:nvPicPr>
          <p:cNvPr id="11" name="Obraz 10" descr="Obraz zawierający clipart, kreskówka, żółty, symbol&#10;&#10;Opis wygenerowany automatycznie">
            <a:extLst>
              <a:ext uri="{FF2B5EF4-FFF2-40B4-BE49-F238E27FC236}">
                <a16:creationId xmlns:a16="http://schemas.microsoft.com/office/drawing/2014/main" id="{BA7630D8-D133-A0F3-10BE-23567AD89F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101" y="2452600"/>
            <a:ext cx="1819699" cy="1819699"/>
          </a:xfrm>
          <a:prstGeom prst="rect">
            <a:avLst/>
          </a:prstGeom>
          <a:noFill/>
        </p:spPr>
      </p:pic>
      <p:pic>
        <p:nvPicPr>
          <p:cNvPr id="2" name="Slika 1">
            <a:extLst>
              <a:ext uri="{FF2B5EF4-FFF2-40B4-BE49-F238E27FC236}">
                <a16:creationId xmlns:a16="http://schemas.microsoft.com/office/drawing/2014/main" id="{3D2A183A-B6EC-3E5B-B9AF-02EB2B9B8A0A}"/>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50925BB6-D6C3-B93D-0B30-4466EC4CD552}"/>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E-poslovanje</a:t>
            </a:r>
          </a:p>
        </p:txBody>
      </p:sp>
      <p:sp>
        <p:nvSpPr>
          <p:cNvPr id="9" name="pole tekstowe 8">
            <a:extLst>
              <a:ext uri="{FF2B5EF4-FFF2-40B4-BE49-F238E27FC236}">
                <a16:creationId xmlns:a16="http://schemas.microsoft.com/office/drawing/2014/main" id="{550E0744-72A7-FAD8-698F-67D8BC663E5A}"/>
              </a:ext>
            </a:extLst>
          </p:cNvPr>
          <p:cNvSpPr txBox="1"/>
          <p:nvPr/>
        </p:nvSpPr>
        <p:spPr>
          <a:xfrm>
            <a:off x="5761565" y="1829347"/>
            <a:ext cx="4974169" cy="3853363"/>
          </a:xfrm>
          <a:prstGeom prst="rect">
            <a:avLst/>
          </a:prstGeom>
          <a:noFill/>
        </p:spPr>
        <p:txBody>
          <a:bodyPr wrap="square">
            <a:spAutoFit/>
          </a:bodyPr>
          <a:lstStyle/>
          <a:p>
            <a:pPr marL="228600" indent="-228600">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V okviru e-poslovanja lahko razlikujemo naslednje podrobne dejavnosti: </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elektronsko poslovanje,</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e-oglaševanje,</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e-trženje, </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elektronsko bančništvo, </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elektronske dražbe itd. </a:t>
            </a:r>
            <a:endParaRPr lang="pl-PL" dirty="0">
              <a:latin typeface="Tahoma" panose="020B0604030504040204" pitchFamily="34" charset="0"/>
              <a:ea typeface="Tahoma" panose="020B0604030504040204" pitchFamily="34" charset="0"/>
              <a:cs typeface="Tahoma" panose="020B0604030504040204" pitchFamily="34" charset="0"/>
            </a:endParaRPr>
          </a:p>
          <a:p>
            <a:pPr marL="228600" lvl="1" indent="-228600">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Pri teh vrstah poslovnih dejavnosti pridevnik "elektronski" pomeni, da se te dejavnosti izvajajo izključno v elektronski (digitalni) obliki z uporabo interneta, mobilne povezave itd. </a:t>
            </a:r>
            <a:endParaRPr lang="pl-PL" dirty="0">
              <a:latin typeface="Tahoma" panose="020B0604030504040204" pitchFamily="34" charset="0"/>
              <a:ea typeface="Tahoma" panose="020B0604030504040204" pitchFamily="34" charset="0"/>
              <a:cs typeface="Tahoma" panose="020B0604030504040204" pitchFamily="34" charset="0"/>
            </a:endParaRPr>
          </a:p>
        </p:txBody>
      </p:sp>
      <p:sp>
        <p:nvSpPr>
          <p:cNvPr id="10" name="Symbol zastępczy zawartości 4">
            <a:extLst>
              <a:ext uri="{FF2B5EF4-FFF2-40B4-BE49-F238E27FC236}">
                <a16:creationId xmlns:a16="http://schemas.microsoft.com/office/drawing/2014/main" id="{FEDFACB9-FDFF-7959-C818-AACF812E06EB}"/>
              </a:ext>
            </a:extLst>
          </p:cNvPr>
          <p:cNvSpPr txBox="1">
            <a:spLocks/>
          </p:cNvSpPr>
          <p:nvPr/>
        </p:nvSpPr>
        <p:spPr>
          <a:xfrm>
            <a:off x="713799" y="5843046"/>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Skitsko</a:t>
            </a:r>
            <a:r>
              <a:rPr lang="pl-PL" sz="1200" dirty="0">
                <a:solidFill>
                  <a:srgbClr val="7F7F7F"/>
                </a:solidFill>
              </a:rPr>
              <a:t>, 2016] </a:t>
            </a:r>
          </a:p>
        </p:txBody>
      </p:sp>
      <p:pic>
        <p:nvPicPr>
          <p:cNvPr id="5" name="Obraz 4">
            <a:extLst>
              <a:ext uri="{FF2B5EF4-FFF2-40B4-BE49-F238E27FC236}">
                <a16:creationId xmlns:a16="http://schemas.microsoft.com/office/drawing/2014/main" id="{72E7A0E9-AB0A-BC96-40CD-849F73CB3074}"/>
              </a:ext>
            </a:extLst>
          </p:cNvPr>
          <p:cNvPicPr>
            <a:picLocks noChangeAspect="1"/>
          </p:cNvPicPr>
          <p:nvPr/>
        </p:nvPicPr>
        <p:blipFill>
          <a:blip r:embed="rId2"/>
          <a:stretch>
            <a:fillRect/>
          </a:stretch>
        </p:blipFill>
        <p:spPr>
          <a:xfrm>
            <a:off x="713799" y="1829347"/>
            <a:ext cx="3553401" cy="3802914"/>
          </a:xfrm>
          <a:prstGeom prst="rect">
            <a:avLst/>
          </a:prstGeom>
        </p:spPr>
      </p:pic>
      <p:pic>
        <p:nvPicPr>
          <p:cNvPr id="2" name="Slika 1">
            <a:extLst>
              <a:ext uri="{FF2B5EF4-FFF2-40B4-BE49-F238E27FC236}">
                <a16:creationId xmlns:a16="http://schemas.microsoft.com/office/drawing/2014/main" id="{5966233E-2A47-8A63-7EAC-5EFBA8C80F7D}"/>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CE6116EC-21CC-5E42-5A32-2347AE5057F3}"/>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6322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E-poslovanje</a:t>
            </a:r>
          </a:p>
        </p:txBody>
      </p:sp>
      <p:sp>
        <p:nvSpPr>
          <p:cNvPr id="9" name="pole tekstowe 8">
            <a:extLst>
              <a:ext uri="{FF2B5EF4-FFF2-40B4-BE49-F238E27FC236}">
                <a16:creationId xmlns:a16="http://schemas.microsoft.com/office/drawing/2014/main" id="{550E0744-72A7-FAD8-698F-67D8BC663E5A}"/>
              </a:ext>
            </a:extLst>
          </p:cNvPr>
          <p:cNvSpPr txBox="1"/>
          <p:nvPr/>
        </p:nvSpPr>
        <p:spPr>
          <a:xfrm>
            <a:off x="4867851" y="1566911"/>
            <a:ext cx="6875416" cy="4190891"/>
          </a:xfrm>
          <a:prstGeom prst="rect">
            <a:avLst/>
          </a:prstGeom>
          <a:noFill/>
        </p:spPr>
        <p:txBody>
          <a:bodyPr wrap="square">
            <a:spAutoFit/>
          </a:bodyPr>
          <a:lstStyle/>
          <a:p>
            <a:pPr marL="342900" lvl="0" indent="-342900" algn="just">
              <a:lnSpc>
                <a:spcPct val="150000"/>
              </a:lnSpc>
              <a:buClr>
                <a:srgbClr val="1065AB"/>
              </a:buClr>
              <a:buFont typeface="Wingdings" panose="05000000000000000000" pitchFamily="2" charset="2"/>
              <a:buChar char=""/>
            </a:pPr>
            <a:r>
              <a:rPr lang="pl-PL"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B2C (</a:t>
            </a:r>
            <a:r>
              <a:rPr lang="pl-PL" sz="1800" b="1" kern="100"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business-to-customer</a:t>
            </a:r>
            <a:r>
              <a:rPr lang="pl-PL"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Pri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tem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modelu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podjetje sodeluje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s končnim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potrošnikom</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p>
          <a:p>
            <a:pPr marL="342900" lvl="0" indent="-342900" algn="just">
              <a:lnSpc>
                <a:spcPct val="150000"/>
              </a:lnSpc>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C2C (</a:t>
            </a:r>
            <a:r>
              <a:rPr lang="pl-PL" b="1" kern="100" dirty="0" err="1">
                <a:solidFill>
                  <a:srgbClr val="1065AB"/>
                </a:solidFill>
                <a:latin typeface="Tahoma" panose="020B0604030504040204" pitchFamily="34" charset="0"/>
                <a:cs typeface="Times New Roman" panose="02020603050405020304" pitchFamily="18" charset="0"/>
              </a:rPr>
              <a:t>customer-to-customer</a:t>
            </a:r>
            <a:r>
              <a:rPr lang="pl-PL" b="1" kern="100" dirty="0">
                <a:solidFill>
                  <a:srgbClr val="1065AB"/>
                </a:solidFill>
                <a:latin typeface="Tahoma" panose="020B060403050404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 V tem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modelu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ljudje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fizične osebe</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komunicirajo drug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z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drugim s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pomočjo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različnih komunikacijskih sredstev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in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tehnologije</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p>
          <a:p>
            <a:pPr marL="342900" lvl="0" indent="-342900" algn="just">
              <a:lnSpc>
                <a:spcPct val="150000"/>
              </a:lnSpc>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C2B (</a:t>
            </a:r>
            <a:r>
              <a:rPr lang="pl-PL" b="1" kern="100" dirty="0" err="1">
                <a:solidFill>
                  <a:srgbClr val="1065AB"/>
                </a:solidFill>
                <a:latin typeface="Tahoma" panose="020B0604030504040204" pitchFamily="34" charset="0"/>
                <a:cs typeface="Times New Roman" panose="02020603050405020304" pitchFamily="18" charset="0"/>
              </a:rPr>
              <a:t>customer-to-business</a:t>
            </a:r>
            <a:r>
              <a:rPr lang="pl-PL" b="1" kern="100" dirty="0">
                <a:solidFill>
                  <a:srgbClr val="1065AB"/>
                </a:solidFill>
                <a:latin typeface="Tahoma" panose="020B0604030504040204" pitchFamily="34" charset="0"/>
                <a:cs typeface="Times New Roman" panose="02020603050405020304" pitchFamily="18" charset="0"/>
              </a:rPr>
              <a:t>) -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V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tem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modelu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mnenja ali ideje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končnih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potrošnikov, izražene na različne načine, zlasti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na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različnih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spletnih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forumih</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v družabnih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medijih, elektronski pošti itd.,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pomembno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vplivajo na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izdelavo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izdelkov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njihove značilnosti</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lastnosti</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ceno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itd.) s strani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proizvajalca</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a:t>
            </a:r>
          </a:p>
        </p:txBody>
      </p:sp>
      <p:sp>
        <p:nvSpPr>
          <p:cNvPr id="10" name="Symbol zastępczy zawartości 4">
            <a:extLst>
              <a:ext uri="{FF2B5EF4-FFF2-40B4-BE49-F238E27FC236}">
                <a16:creationId xmlns:a16="http://schemas.microsoft.com/office/drawing/2014/main" id="{FEDFACB9-FDFF-7959-C818-AACF812E06EB}"/>
              </a:ext>
            </a:extLst>
          </p:cNvPr>
          <p:cNvSpPr txBox="1">
            <a:spLocks/>
          </p:cNvSpPr>
          <p:nvPr/>
        </p:nvSpPr>
        <p:spPr>
          <a:xfrm>
            <a:off x="713799" y="5843046"/>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Skitsko</a:t>
            </a:r>
            <a:r>
              <a:rPr lang="pl-PL" sz="1200" dirty="0">
                <a:solidFill>
                  <a:srgbClr val="7F7F7F"/>
                </a:solidFill>
              </a:rPr>
              <a:t>, 2016] </a:t>
            </a:r>
          </a:p>
        </p:txBody>
      </p:sp>
      <p:pic>
        <p:nvPicPr>
          <p:cNvPr id="2" name="Obraz 1">
            <a:extLst>
              <a:ext uri="{FF2B5EF4-FFF2-40B4-BE49-F238E27FC236}">
                <a16:creationId xmlns:a16="http://schemas.microsoft.com/office/drawing/2014/main" id="{DC7934DC-23D2-8213-50F4-2CA7394FF695}"/>
              </a:ext>
            </a:extLst>
          </p:cNvPr>
          <p:cNvPicPr>
            <a:picLocks noChangeAspect="1"/>
          </p:cNvPicPr>
          <p:nvPr/>
        </p:nvPicPr>
        <p:blipFill>
          <a:blip r:embed="rId2"/>
          <a:stretch>
            <a:fillRect/>
          </a:stretch>
        </p:blipFill>
        <p:spPr>
          <a:xfrm>
            <a:off x="713799" y="1829347"/>
            <a:ext cx="3553401" cy="3802914"/>
          </a:xfrm>
          <a:prstGeom prst="rect">
            <a:avLst/>
          </a:prstGeom>
        </p:spPr>
      </p:pic>
      <p:pic>
        <p:nvPicPr>
          <p:cNvPr id="3" name="Slika 2">
            <a:extLst>
              <a:ext uri="{FF2B5EF4-FFF2-40B4-BE49-F238E27FC236}">
                <a16:creationId xmlns:a16="http://schemas.microsoft.com/office/drawing/2014/main" id="{33D4A314-4E6F-4E42-8D20-5C97DC81ED33}"/>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D8387216-0A0C-86A4-7311-68A8738CA008}"/>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5301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E-poslovanje</a:t>
            </a:r>
          </a:p>
        </p:txBody>
      </p:sp>
      <p:sp>
        <p:nvSpPr>
          <p:cNvPr id="9" name="pole tekstowe 8">
            <a:extLst>
              <a:ext uri="{FF2B5EF4-FFF2-40B4-BE49-F238E27FC236}">
                <a16:creationId xmlns:a16="http://schemas.microsoft.com/office/drawing/2014/main" id="{550E0744-72A7-FAD8-698F-67D8BC663E5A}"/>
              </a:ext>
            </a:extLst>
          </p:cNvPr>
          <p:cNvSpPr txBox="1"/>
          <p:nvPr/>
        </p:nvSpPr>
        <p:spPr>
          <a:xfrm>
            <a:off x="4427584" y="1829347"/>
            <a:ext cx="7349549" cy="3359894"/>
          </a:xfrm>
          <a:prstGeom prst="rect">
            <a:avLst/>
          </a:prstGeom>
          <a:noFill/>
        </p:spPr>
        <p:txBody>
          <a:bodyPr wrap="square">
            <a:spAutoFit/>
          </a:bodyPr>
          <a:lstStyle/>
          <a:p>
            <a:pPr marL="342900" lvl="0" indent="-342900" algn="just">
              <a:lnSpc>
                <a:spcPct val="150000"/>
              </a:lnSpc>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B2G (</a:t>
            </a:r>
            <a:r>
              <a:rPr lang="pl-PL" b="1" kern="100" dirty="0" err="1">
                <a:solidFill>
                  <a:srgbClr val="1065AB"/>
                </a:solidFill>
                <a:latin typeface="Tahoma" panose="020B0604030504040204" pitchFamily="34" charset="0"/>
                <a:cs typeface="Times New Roman" panose="02020603050405020304" pitchFamily="18" charset="0"/>
              </a:rPr>
              <a:t>business-to-government</a:t>
            </a:r>
            <a:r>
              <a:rPr lang="pl-PL" b="1" kern="100" dirty="0">
                <a:solidFill>
                  <a:srgbClr val="1065AB"/>
                </a:solidFill>
                <a:latin typeface="Tahoma" panose="020B0604030504040204" pitchFamily="34" charset="0"/>
                <a:cs typeface="Times New Roman" panose="02020603050405020304" pitchFamily="18" charset="0"/>
              </a:rPr>
              <a:t>).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Pri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tem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modelu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podjetje sodeluje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z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državnimi upravnimi organi</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p>
          <a:p>
            <a:pPr marL="342900" lvl="0" indent="-342900" algn="just">
              <a:lnSpc>
                <a:spcPct val="150000"/>
              </a:lnSpc>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C2G (</a:t>
            </a:r>
            <a:r>
              <a:rPr lang="pl-PL" b="1" kern="100" dirty="0" err="1">
                <a:solidFill>
                  <a:srgbClr val="1065AB"/>
                </a:solidFill>
                <a:latin typeface="Tahoma" panose="020B0604030504040204" pitchFamily="34" charset="0"/>
                <a:cs typeface="Times New Roman" panose="02020603050405020304" pitchFamily="18" charset="0"/>
              </a:rPr>
              <a:t>customer-to-government</a:t>
            </a:r>
            <a:r>
              <a:rPr lang="pl-PL" b="1" kern="100" dirty="0">
                <a:solidFill>
                  <a:srgbClr val="1065AB"/>
                </a:solidFill>
                <a:latin typeface="Tahoma" panose="020B060403050404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V tem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modelu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poteka interakcija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med osebo in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državnimi upravnimi organi</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p>
          <a:p>
            <a:pPr marL="342900" lvl="0" indent="-342900" algn="just">
              <a:lnSpc>
                <a:spcPct val="150000"/>
              </a:lnSpc>
              <a:spcAft>
                <a:spcPts val="600"/>
              </a:spcAft>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G2B (</a:t>
            </a:r>
            <a:r>
              <a:rPr lang="pl-PL" b="1" kern="100" dirty="0" err="1">
                <a:solidFill>
                  <a:srgbClr val="1065AB"/>
                </a:solidFill>
                <a:latin typeface="Tahoma" panose="020B0604030504040204" pitchFamily="34" charset="0"/>
                <a:cs typeface="Times New Roman" panose="02020603050405020304" pitchFamily="18" charset="0"/>
              </a:rPr>
              <a:t>government-to-business</a:t>
            </a:r>
            <a:r>
              <a:rPr lang="pl-PL" b="1" kern="100" dirty="0">
                <a:solidFill>
                  <a:srgbClr val="1065AB"/>
                </a:solidFill>
                <a:latin typeface="Tahoma" panose="020B0604030504040204" pitchFamily="34" charset="0"/>
                <a:cs typeface="Times New Roman" panose="02020603050405020304" pitchFamily="18" charset="0"/>
              </a:rPr>
              <a:t>), G2C (</a:t>
            </a:r>
            <a:r>
              <a:rPr lang="pl-PL" b="1" kern="100" dirty="0" err="1">
                <a:solidFill>
                  <a:srgbClr val="1065AB"/>
                </a:solidFill>
                <a:latin typeface="Tahoma" panose="020B0604030504040204" pitchFamily="34" charset="0"/>
                <a:cs typeface="Times New Roman" panose="02020603050405020304" pitchFamily="18" charset="0"/>
              </a:rPr>
              <a:t>government-to-customer</a:t>
            </a:r>
            <a:r>
              <a:rPr lang="pl-PL" b="1" kern="100" dirty="0">
                <a:solidFill>
                  <a:srgbClr val="1065AB"/>
                </a:solidFill>
                <a:latin typeface="Tahoma" panose="020B0604030504040204" pitchFamily="34" charset="0"/>
                <a:cs typeface="Times New Roman" panose="02020603050405020304" pitchFamily="18" charset="0"/>
              </a:rPr>
              <a:t>).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V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teh modelih državni upravni organi podjetjem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in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fizičnim osebam zagotavljajo informacijske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storitve prek interneta.</a:t>
            </a:r>
          </a:p>
        </p:txBody>
      </p:sp>
      <p:sp>
        <p:nvSpPr>
          <p:cNvPr id="10" name="Symbol zastępczy zawartości 4">
            <a:extLst>
              <a:ext uri="{FF2B5EF4-FFF2-40B4-BE49-F238E27FC236}">
                <a16:creationId xmlns:a16="http://schemas.microsoft.com/office/drawing/2014/main" id="{FEDFACB9-FDFF-7959-C818-AACF812E06EB}"/>
              </a:ext>
            </a:extLst>
          </p:cNvPr>
          <p:cNvSpPr txBox="1">
            <a:spLocks/>
          </p:cNvSpPr>
          <p:nvPr/>
        </p:nvSpPr>
        <p:spPr>
          <a:xfrm>
            <a:off x="713799" y="5843046"/>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Skitsko</a:t>
            </a:r>
            <a:r>
              <a:rPr lang="pl-PL" sz="1200" dirty="0">
                <a:solidFill>
                  <a:srgbClr val="7F7F7F"/>
                </a:solidFill>
              </a:rPr>
              <a:t>, 2016] </a:t>
            </a:r>
          </a:p>
        </p:txBody>
      </p:sp>
      <p:pic>
        <p:nvPicPr>
          <p:cNvPr id="2" name="Obraz 1">
            <a:extLst>
              <a:ext uri="{FF2B5EF4-FFF2-40B4-BE49-F238E27FC236}">
                <a16:creationId xmlns:a16="http://schemas.microsoft.com/office/drawing/2014/main" id="{DC7934DC-23D2-8213-50F4-2CA7394FF695}"/>
              </a:ext>
            </a:extLst>
          </p:cNvPr>
          <p:cNvPicPr>
            <a:picLocks noChangeAspect="1"/>
          </p:cNvPicPr>
          <p:nvPr/>
        </p:nvPicPr>
        <p:blipFill>
          <a:blip r:embed="rId2"/>
          <a:stretch>
            <a:fillRect/>
          </a:stretch>
        </p:blipFill>
        <p:spPr>
          <a:xfrm>
            <a:off x="713799" y="1829347"/>
            <a:ext cx="3553401" cy="3802914"/>
          </a:xfrm>
          <a:prstGeom prst="rect">
            <a:avLst/>
          </a:prstGeom>
        </p:spPr>
      </p:pic>
      <p:pic>
        <p:nvPicPr>
          <p:cNvPr id="3" name="Slika 2">
            <a:extLst>
              <a:ext uri="{FF2B5EF4-FFF2-40B4-BE49-F238E27FC236}">
                <a16:creationId xmlns:a16="http://schemas.microsoft.com/office/drawing/2014/main" id="{AA092D3D-1C33-DCE3-401B-B01FDF60BC05}"/>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7F737979-108D-C4E0-B7FB-A7CC67D14BF6}"/>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0045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Opredelitev pojma </a:t>
            </a:r>
            <a:r>
              <a:rPr lang="pl-PL" dirty="0" err="1"/>
              <a:t>e-logistika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2980266" y="1975262"/>
            <a:ext cx="8646957" cy="1467908"/>
          </a:xfrm>
        </p:spPr>
        <p:txBody>
          <a:bodyPr>
            <a:normAutofit/>
          </a:bodyPr>
          <a:lstStyle/>
          <a:p>
            <a:r>
              <a:rPr lang="en-US" sz="1800" i="1" dirty="0"/>
              <a:t>"E-logistika je dinamičen sklop komunikacijskih, računalniških in sodelovalnih tehnologij, ki spreminjajo ključne logistične procese, tako da so usmerjeni k strankam, in sicer z izmenjavo podatkov, znanja in informacij s partnerji v </a:t>
            </a:r>
            <a:r>
              <a:rPr lang="sl-SI" sz="1800" i="1" dirty="0"/>
              <a:t>oskrbovalni</a:t>
            </a:r>
            <a:r>
              <a:rPr lang="en-US" sz="1800" i="1" dirty="0"/>
              <a:t> verigi."</a:t>
            </a:r>
            <a:endParaRPr lang="pl-PL" sz="1800" i="1"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8587690" y="2972089"/>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Wang </a:t>
            </a:r>
            <a:r>
              <a:rPr lang="pl-PL" sz="1200" dirty="0">
                <a:solidFill>
                  <a:srgbClr val="7F7F7F"/>
                </a:solidFill>
              </a:rPr>
              <a:t>et al., 2004] </a:t>
            </a:r>
          </a:p>
        </p:txBody>
      </p:sp>
      <p:pic>
        <p:nvPicPr>
          <p:cNvPr id="2" name="Obraz 1" descr="Obraz zawierający clipart, kreskówka, żółty, symbol&#10;&#10;Opis wygenerowany automatycznie">
            <a:extLst>
              <a:ext uri="{FF2B5EF4-FFF2-40B4-BE49-F238E27FC236}">
                <a16:creationId xmlns:a16="http://schemas.microsoft.com/office/drawing/2014/main" id="{C41E43A2-CF03-ADFD-5273-D54FCD974A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131" y="1838055"/>
            <a:ext cx="1134034" cy="1134034"/>
          </a:xfrm>
          <a:prstGeom prst="rect">
            <a:avLst/>
          </a:prstGeom>
          <a:noFill/>
        </p:spPr>
      </p:pic>
      <p:pic>
        <p:nvPicPr>
          <p:cNvPr id="3" name="Obraz 2" descr="Obraz zawierający clipart, kreskówka, żółty, symbol&#10;&#10;Opis wygenerowany automatycznie">
            <a:extLst>
              <a:ext uri="{FF2B5EF4-FFF2-40B4-BE49-F238E27FC236}">
                <a16:creationId xmlns:a16="http://schemas.microsoft.com/office/drawing/2014/main" id="{964AE7D6-C9A5-C6D7-8B57-B3FFF0C5268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131" y="3249706"/>
            <a:ext cx="1134034" cy="1134034"/>
          </a:xfrm>
          <a:prstGeom prst="rect">
            <a:avLst/>
          </a:prstGeom>
          <a:noFill/>
        </p:spPr>
      </p:pic>
      <p:sp>
        <p:nvSpPr>
          <p:cNvPr id="7" name="Symbol zastępczy zawartości 4">
            <a:extLst>
              <a:ext uri="{FF2B5EF4-FFF2-40B4-BE49-F238E27FC236}">
                <a16:creationId xmlns:a16="http://schemas.microsoft.com/office/drawing/2014/main" id="{3555AE02-B114-8E76-A071-1DD2A4C9B32B}"/>
              </a:ext>
            </a:extLst>
          </p:cNvPr>
          <p:cNvSpPr txBox="1">
            <a:spLocks/>
          </p:cNvSpPr>
          <p:nvPr/>
        </p:nvSpPr>
        <p:spPr>
          <a:xfrm>
            <a:off x="3038536" y="3440927"/>
            <a:ext cx="8530415" cy="14679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"E-logistika uporablja internetne tehnologije za podporo nabavi materiala, skladiščenju, prevozu in omogoča distribucijo z optimizacijo poti s sledenjem zalogam." </a:t>
            </a:r>
            <a:endParaRPr lang="pl-PL" sz="1800" dirty="0"/>
          </a:p>
        </p:txBody>
      </p:sp>
      <p:sp>
        <p:nvSpPr>
          <p:cNvPr id="8" name="Symbol zastępczy zawartości 4">
            <a:extLst>
              <a:ext uri="{FF2B5EF4-FFF2-40B4-BE49-F238E27FC236}">
                <a16:creationId xmlns:a16="http://schemas.microsoft.com/office/drawing/2014/main" id="{64693DFC-3887-D9F1-B25B-21E95634510A}"/>
              </a:ext>
            </a:extLst>
          </p:cNvPr>
          <p:cNvSpPr txBox="1">
            <a:spLocks/>
          </p:cNvSpPr>
          <p:nvPr/>
        </p:nvSpPr>
        <p:spPr>
          <a:xfrm>
            <a:off x="8587690" y="4383740"/>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Quirk </a:t>
            </a:r>
            <a:r>
              <a:rPr lang="pl-PL" sz="1200" dirty="0">
                <a:solidFill>
                  <a:srgbClr val="7F7F7F"/>
                </a:solidFill>
              </a:rPr>
              <a:t>et al., 2003] </a:t>
            </a:r>
          </a:p>
        </p:txBody>
      </p:sp>
      <p:pic>
        <p:nvPicPr>
          <p:cNvPr id="9" name="Slika 8">
            <a:extLst>
              <a:ext uri="{FF2B5EF4-FFF2-40B4-BE49-F238E27FC236}">
                <a16:creationId xmlns:a16="http://schemas.microsoft.com/office/drawing/2014/main" id="{02A9610F-D638-04B8-6A54-BAA83E805905}"/>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10" name="PoljeZBesedilom 9">
            <a:extLst>
              <a:ext uri="{FF2B5EF4-FFF2-40B4-BE49-F238E27FC236}">
                <a16:creationId xmlns:a16="http://schemas.microsoft.com/office/drawing/2014/main" id="{596BD597-0B00-DE2F-11C7-7052D4DD02F5}"/>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38161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Opredelitev pojma </a:t>
            </a:r>
            <a:r>
              <a:rPr lang="pl-PL" dirty="0" err="1"/>
              <a:t>e-logistika</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2016560" y="6327626"/>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[Moroz et al., 2014] </a:t>
            </a:r>
          </a:p>
        </p:txBody>
      </p:sp>
      <p:pic>
        <p:nvPicPr>
          <p:cNvPr id="12" name="Obraz 11">
            <a:extLst>
              <a:ext uri="{FF2B5EF4-FFF2-40B4-BE49-F238E27FC236}">
                <a16:creationId xmlns:a16="http://schemas.microsoft.com/office/drawing/2014/main" id="{BBAA17F6-C786-56A4-A420-FDE1547739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811" y="1492460"/>
            <a:ext cx="5462905" cy="4626610"/>
          </a:xfrm>
          <a:prstGeom prst="rect">
            <a:avLst/>
          </a:prstGeom>
          <a:noFill/>
        </p:spPr>
      </p:pic>
      <p:sp>
        <p:nvSpPr>
          <p:cNvPr id="15" name="Symbol zastępczy zawartości 4">
            <a:extLst>
              <a:ext uri="{FF2B5EF4-FFF2-40B4-BE49-F238E27FC236}">
                <a16:creationId xmlns:a16="http://schemas.microsoft.com/office/drawing/2014/main" id="{04D8F7BC-79C5-ED34-D141-A50BEDEB7F1D}"/>
              </a:ext>
            </a:extLst>
          </p:cNvPr>
          <p:cNvSpPr txBox="1">
            <a:spLocks/>
          </p:cNvSpPr>
          <p:nvPr/>
        </p:nvSpPr>
        <p:spPr>
          <a:xfrm>
            <a:off x="6364941" y="2947868"/>
            <a:ext cx="5159186" cy="14679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1800" dirty="0"/>
              <a:t>"</a:t>
            </a:r>
            <a:r>
              <a:rPr lang="sl-SI" sz="1800" dirty="0"/>
              <a:t>E</a:t>
            </a:r>
            <a:r>
              <a:rPr lang="en-US" sz="1800" dirty="0"/>
              <a:t>-</a:t>
            </a:r>
            <a:r>
              <a:rPr lang="en-US" sz="1800" dirty="0" err="1"/>
              <a:t>logistika</a:t>
            </a:r>
            <a:r>
              <a:rPr lang="en-US" sz="1800" dirty="0"/>
              <a:t> so logistični procesi, ki izvajajo pretok izdelkov, kupljenih v elektronskih prodajnih kanalih</a:t>
            </a:r>
            <a:r>
              <a:rPr lang="pl-PL" sz="1800" dirty="0"/>
              <a:t>."</a:t>
            </a:r>
          </a:p>
        </p:txBody>
      </p:sp>
      <p:sp>
        <p:nvSpPr>
          <p:cNvPr id="16" name="Symbol zastępczy zawartości 4">
            <a:extLst>
              <a:ext uri="{FF2B5EF4-FFF2-40B4-BE49-F238E27FC236}">
                <a16:creationId xmlns:a16="http://schemas.microsoft.com/office/drawing/2014/main" id="{008D567D-BA7C-537D-C037-555018B2BDEC}"/>
              </a:ext>
            </a:extLst>
          </p:cNvPr>
          <p:cNvSpPr txBox="1">
            <a:spLocks/>
          </p:cNvSpPr>
          <p:nvPr/>
        </p:nvSpPr>
        <p:spPr>
          <a:xfrm>
            <a:off x="7762938" y="4087904"/>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Erceg </a:t>
            </a:r>
            <a:r>
              <a:rPr lang="pl-PL" sz="1200" dirty="0">
                <a:solidFill>
                  <a:srgbClr val="7F7F7F"/>
                </a:solidFill>
              </a:rPr>
              <a:t>&amp; </a:t>
            </a:r>
            <a:r>
              <a:rPr lang="pl-PL" sz="1200" dirty="0" err="1">
                <a:solidFill>
                  <a:srgbClr val="7F7F7F"/>
                </a:solidFill>
              </a:rPr>
              <a:t>Damoska Sekuloska</a:t>
            </a:r>
            <a:r>
              <a:rPr lang="pl-PL" sz="1200" dirty="0">
                <a:solidFill>
                  <a:srgbClr val="7F7F7F"/>
                </a:solidFill>
              </a:rPr>
              <a:t>, 2019] </a:t>
            </a:r>
          </a:p>
        </p:txBody>
      </p:sp>
      <p:pic>
        <p:nvPicPr>
          <p:cNvPr id="2" name="Slika 1">
            <a:extLst>
              <a:ext uri="{FF2B5EF4-FFF2-40B4-BE49-F238E27FC236}">
                <a16:creationId xmlns:a16="http://schemas.microsoft.com/office/drawing/2014/main" id="{92DC26D9-F20F-1073-2B47-F44E6D9B4C69}"/>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0C1E8C69-51E5-76D9-A1B6-81C0A0BE9287}"/>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66504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0651C-8C6B-A3FA-B028-B8EA249CB66F}"/>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639792D2-DC61-C8D0-5647-774B0CAF7EC8}"/>
              </a:ext>
            </a:extLst>
          </p:cNvPr>
          <p:cNvSpPr>
            <a:spLocks noGrp="1"/>
          </p:cNvSpPr>
          <p:nvPr>
            <p:ph type="title"/>
          </p:nvPr>
        </p:nvSpPr>
        <p:spPr/>
        <p:txBody>
          <a:bodyPr/>
          <a:lstStyle/>
          <a:p>
            <a:r>
              <a:rPr lang="pl-PL" dirty="0"/>
              <a:t>Opredelitev pojma </a:t>
            </a:r>
            <a:r>
              <a:rPr lang="pl-PL" dirty="0" err="1"/>
              <a:t>e-logistika</a:t>
            </a:r>
            <a:endParaRPr lang="pl-PL" dirty="0"/>
          </a:p>
        </p:txBody>
      </p:sp>
      <p:sp>
        <p:nvSpPr>
          <p:cNvPr id="5" name="Symbol zastępczy zawartości 4">
            <a:extLst>
              <a:ext uri="{FF2B5EF4-FFF2-40B4-BE49-F238E27FC236}">
                <a16:creationId xmlns:a16="http://schemas.microsoft.com/office/drawing/2014/main" id="{6A75D319-F890-9AA3-5A9F-2EBDE0831A44}"/>
              </a:ext>
            </a:extLst>
          </p:cNvPr>
          <p:cNvSpPr>
            <a:spLocks noGrp="1"/>
          </p:cNvSpPr>
          <p:nvPr>
            <p:ph idx="1"/>
          </p:nvPr>
        </p:nvSpPr>
        <p:spPr/>
        <p:txBody>
          <a:bodyPr>
            <a:normAutofit/>
          </a:bodyPr>
          <a:lstStyle/>
          <a:p>
            <a:pPr marL="0" indent="0">
              <a:buNone/>
            </a:pPr>
            <a:r>
              <a:rPr lang="en-US" sz="1800" dirty="0"/>
              <a:t>Osnovne funkcije e-logistike </a:t>
            </a:r>
            <a:r>
              <a:rPr lang="pl-PL" sz="1800" dirty="0"/>
              <a:t>pri </a:t>
            </a:r>
            <a:r>
              <a:rPr lang="pl-PL" sz="1800" dirty="0" err="1"/>
              <a:t>ustvarjanju prenosa </a:t>
            </a:r>
            <a:r>
              <a:rPr lang="en-US" sz="1800" dirty="0"/>
              <a:t>podatkov, ki opisujejo materialni tok, </a:t>
            </a:r>
            <a:r>
              <a:rPr lang="pl-PL" sz="1800" dirty="0" err="1"/>
              <a:t>so</a:t>
            </a:r>
            <a:r>
              <a:rPr lang="pl-PL" sz="1800" dirty="0"/>
              <a:t>:</a:t>
            </a:r>
          </a:p>
          <a:p>
            <a:pPr marL="717550"/>
            <a:r>
              <a:rPr lang="en-US" sz="1600" dirty="0"/>
              <a:t>oblikovanje informacijskega okolja, v katerem sodelujejo udeleženci logistične verige dobave blaga;</a:t>
            </a:r>
          </a:p>
          <a:p>
            <a:pPr marL="717550"/>
            <a:r>
              <a:rPr lang="en-US" sz="1600" dirty="0"/>
              <a:t>opredelitev značilnosti elektronskih informacijskih tokov;</a:t>
            </a:r>
          </a:p>
          <a:p>
            <a:pPr marL="717550"/>
            <a:r>
              <a:rPr lang="en-US" sz="1600" dirty="0"/>
              <a:t>oblikovanje zahtev in potreb podjetij, ki zagotavljajo informacijske in komunikacijske storitve ter ustrezne povezave;</a:t>
            </a:r>
          </a:p>
          <a:p>
            <a:pPr marL="717550"/>
            <a:r>
              <a:rPr lang="en-US" sz="1600" dirty="0"/>
              <a:t>organizacija uporabe mednarodnih standardov za identifikacijo izdelkov;</a:t>
            </a:r>
          </a:p>
          <a:p>
            <a:pPr marL="717550"/>
            <a:r>
              <a:rPr lang="en-US" sz="1600" dirty="0"/>
              <a:t>vzdrževanje pravilnega in zanesljivega delovanja, razvoj informacijskega sistema podjetja; </a:t>
            </a:r>
          </a:p>
          <a:p>
            <a:pPr marL="717550"/>
            <a:r>
              <a:rPr lang="en-US" sz="1600" dirty="0"/>
              <a:t>zbiranje, analiza, shranjevanje, preoblikovanje in organizacija prenosa informacij v elektronski obliki;</a:t>
            </a:r>
          </a:p>
          <a:p>
            <a:pPr marL="717550"/>
            <a:r>
              <a:rPr lang="en-US" sz="1600" dirty="0"/>
              <a:t>izbiro podatkov, potrebnih za sprejemanje upravljavskih odločitev.</a:t>
            </a:r>
          </a:p>
        </p:txBody>
      </p:sp>
      <p:sp>
        <p:nvSpPr>
          <p:cNvPr id="6" name="Symbol zastępczy zawartości 4">
            <a:extLst>
              <a:ext uri="{FF2B5EF4-FFF2-40B4-BE49-F238E27FC236}">
                <a16:creationId xmlns:a16="http://schemas.microsoft.com/office/drawing/2014/main" id="{BD83D082-017F-6F7F-0A34-E495607358F1}"/>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Skitsko</a:t>
            </a:r>
            <a:r>
              <a:rPr lang="pl-PL" sz="1200" dirty="0">
                <a:solidFill>
                  <a:srgbClr val="7F7F7F"/>
                </a:solidFill>
              </a:rPr>
              <a:t>, 2016]</a:t>
            </a:r>
          </a:p>
        </p:txBody>
      </p:sp>
      <p:pic>
        <p:nvPicPr>
          <p:cNvPr id="2" name="Slika 1">
            <a:extLst>
              <a:ext uri="{FF2B5EF4-FFF2-40B4-BE49-F238E27FC236}">
                <a16:creationId xmlns:a16="http://schemas.microsoft.com/office/drawing/2014/main" id="{71482A35-B77A-C62C-FA0F-9952452B848C}"/>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601B8E64-A2DA-546E-DB54-C57AF8E52585}"/>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7491083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Relationships xmlns="http://schemas.openxmlformats.org/package/2006/relationships"><Relationship Type="http://schemas.openxmlformats.org/officeDocument/2006/relationships/customXmlProps" Target="/customXml/itemProps1.xml" Id="rId1" /></Relationships>
</file>

<file path=customXml/_rels/item2.xml.rels>&#65279;<?xml version="1.0" encoding="utf-8"?><Relationships xmlns="http://schemas.openxmlformats.org/package/2006/relationships"><Relationship Type="http://schemas.openxmlformats.org/officeDocument/2006/relationships/customXmlProps" Target="/customXml/itemProps2.xml" Id="rId1" /></Relationships>
</file>

<file path=customXml/_rels/item3.xml.rels>&#65279;<?xml version="1.0" encoding="utf-8"?><Relationships xmlns="http://schemas.openxmlformats.org/package/2006/relationships"><Relationship Type="http://schemas.openxmlformats.org/officeDocument/2006/relationships/customXmlProps" Target="/customXml/itemProps3.xml" Id="rId1"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87ef5a6ca8db3d8970e8275f87fe6ad0">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427170dd430623581aaac7a1b5010d4e"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F92B6B86-1972-4699-8A14-40114A9AAF09}">
  <ds:schemaRefs>
    <ds:schemaRef ds:uri="http://schemas.microsoft.com/sharepoint/v3/contenttype/forms"/>
  </ds:schemaRefs>
</ds:datastoreItem>
</file>

<file path=customXml/itemProps2.xml><?xml version="1.0" encoding="utf-8"?>
<ds:datastoreItem xmlns:ds="http://schemas.openxmlformats.org/officeDocument/2006/customXml" ds:itemID="{5A96E86E-F508-446C-84C9-6F44ED212D4D}"/>
</file>

<file path=customXml/itemProps3.xml><?xml version="1.0" encoding="utf-8"?>
<ds:datastoreItem xmlns:ds="http://schemas.openxmlformats.org/officeDocument/2006/customXml" ds:itemID="{C883E481-F02C-402A-90F1-76504C08C819}">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3614</TotalTime>
  <Words>13774</Words>
  <Application>Microsoft Office PowerPoint</Application>
  <PresentationFormat>Širokozaslonsko</PresentationFormat>
  <Paragraphs>800</Paragraphs>
  <Slides>101</Slides>
  <Notes>0</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101</vt:i4>
      </vt:variant>
    </vt:vector>
  </HeadingPairs>
  <TitlesOfParts>
    <vt:vector size="108" baseType="lpstr">
      <vt:lpstr>Arial</vt:lpstr>
      <vt:lpstr>Calibri</vt:lpstr>
      <vt:lpstr>Symbol</vt:lpstr>
      <vt:lpstr>Tahoma</vt:lpstr>
      <vt:lpstr>Times New Roman</vt:lpstr>
      <vt:lpstr>Wingdings</vt:lpstr>
      <vt:lpstr>Motyw pakietu Office</vt:lpstr>
      <vt:lpstr>Poslovna inteligenca</vt:lpstr>
      <vt:lpstr>Agenda</vt:lpstr>
      <vt:lpstr>E-poslovanje</vt:lpstr>
      <vt:lpstr>E-poslovanje</vt:lpstr>
      <vt:lpstr>E-poslovanje</vt:lpstr>
      <vt:lpstr>E-poslovanje</vt:lpstr>
      <vt:lpstr>Opredelitev pojma e-logistika</vt:lpstr>
      <vt:lpstr>Opredelitev pojma e-logistika</vt:lpstr>
      <vt:lpstr>Opredelitev pojma e-logistika</vt:lpstr>
      <vt:lpstr>Opredelitev pojma e-logistika</vt:lpstr>
      <vt:lpstr>Razvoj e-logistike</vt:lpstr>
      <vt:lpstr>Sodobne tehnologije, ki podpirajo e-logistiko</vt:lpstr>
      <vt:lpstr>Sodobne tehnologije, ki podpirajo e-logistiko</vt:lpstr>
      <vt:lpstr>Sodobne tehnologije, ki podpirajo e-logistiko</vt:lpstr>
      <vt:lpstr>Sodobne tehnologije, ki podpirajo e-logistiko</vt:lpstr>
      <vt:lpstr>E-logistika v praksi</vt:lpstr>
      <vt:lpstr>E-logistika v praksi</vt:lpstr>
      <vt:lpstr>E-logistika v praksi</vt:lpstr>
      <vt:lpstr>Povzetek</vt:lpstr>
      <vt:lpstr>Povzetek</vt:lpstr>
      <vt:lpstr>Viri</vt:lpstr>
      <vt:lpstr>Hvala za vašo pozornost</vt:lpstr>
      <vt:lpstr>Poslovna inteligenca</vt:lpstr>
      <vt:lpstr>Agenda</vt:lpstr>
      <vt:lpstr>GIS</vt:lpstr>
      <vt:lpstr>GIS - opredelitev in zgodovina</vt:lpstr>
      <vt:lpstr>Sestavni deli GIS</vt:lpstr>
      <vt:lpstr>Sloji GIS</vt:lpstr>
      <vt:lpstr>Podatki GIS</vt:lpstr>
      <vt:lpstr>Podatki GIS</vt:lpstr>
      <vt:lpstr>GIS v logistiki</vt:lpstr>
      <vt:lpstr>GIS v logistiki</vt:lpstr>
      <vt:lpstr>GIS v logistiki</vt:lpstr>
      <vt:lpstr>GIS v logistiki</vt:lpstr>
      <vt:lpstr>GIS v logistiki</vt:lpstr>
      <vt:lpstr>Trendi GIS</vt:lpstr>
      <vt:lpstr>Trendi GIS - računalništvo v oblaku</vt:lpstr>
      <vt:lpstr>Trendi v GIS - umetna inteligenca in ML</vt:lpstr>
      <vt:lpstr>Trendi GIS - brezpilotna letala</vt:lpstr>
      <vt:lpstr>Trendi GIS - AR in VR</vt:lpstr>
      <vt:lpstr>Trendi GIS - Analiza podatkov v realnem času</vt:lpstr>
      <vt:lpstr>Povzetek</vt:lpstr>
      <vt:lpstr>Hvala za vašo pozornost</vt:lpstr>
      <vt:lpstr>Poslovna inteligenca</vt:lpstr>
      <vt:lpstr>Agenda</vt:lpstr>
      <vt:lpstr>Vizualizacija podatkov</vt:lpstr>
      <vt:lpstr>Razumevanje okoliščin</vt:lpstr>
      <vt:lpstr>Anscombov kvartet </vt:lpstr>
      <vt:lpstr>Anscombov kvartet </vt:lpstr>
      <vt:lpstr>Metode za pritegnitev pozornosti</vt:lpstr>
      <vt:lpstr>Načela gestalta</vt:lpstr>
      <vt:lpstr>Načela gestalta</vt:lpstr>
      <vt:lpstr>Načela gestalta</vt:lpstr>
      <vt:lpstr>Načela gestalta</vt:lpstr>
      <vt:lpstr>Načela gestalta</vt:lpstr>
      <vt:lpstr>Načela gestalta</vt:lpstr>
      <vt:lpstr>Spodbudne lastnosti</vt:lpstr>
      <vt:lpstr>Spodbudne lastnosti</vt:lpstr>
      <vt:lpstr>Spodbudne lastnosti</vt:lpstr>
      <vt:lpstr>Spodbudne lastnosti</vt:lpstr>
      <vt:lpstr>Izbira prave metode vizualizacije</vt:lpstr>
      <vt:lpstr>Preprosto besedilo</vt:lpstr>
      <vt:lpstr>Tabele</vt:lpstr>
      <vt:lpstr>Tabele za oblikovanje</vt:lpstr>
      <vt:lpstr>Stolpčni diagram</vt:lpstr>
      <vt:lpstr>Črtni diagram</vt:lpstr>
      <vt:lpstr>Diagram razpršitve</vt:lpstr>
      <vt:lpstr>Choropleth zemljevid</vt:lpstr>
      <vt:lpstr>Toplotni zemljevid</vt:lpstr>
      <vt:lpstr>Bullet graf</vt:lpstr>
      <vt:lpstr>Smernice za dobro oblikovanje vizualizacije</vt:lpstr>
      <vt:lpstr>Teorija barv</vt:lpstr>
      <vt:lpstr>Barvne sheme</vt:lpstr>
      <vt:lpstr>Povzetek</vt:lpstr>
      <vt:lpstr>Hvala za vašo pozornost</vt:lpstr>
      <vt:lpstr>Poslovna analitika</vt:lpstr>
      <vt:lpstr>Agenda</vt:lpstr>
      <vt:lpstr>Etika podatkov</vt:lpstr>
      <vt:lpstr>5C podatkovne etike</vt:lpstr>
      <vt:lpstr>Osnovna načela etike ravnanja s podatki</vt:lpstr>
      <vt:lpstr>Informacijska varnost</vt:lpstr>
      <vt:lpstr>Pomen informacijske varnosti</vt:lpstr>
      <vt:lpstr>Pomen informacijske varnosti</vt:lpstr>
      <vt:lpstr>Triada CIA</vt:lpstr>
      <vt:lpstr>Tveganje/tveganja/ranljivost</vt:lpstr>
      <vt:lpstr>Kršitve podatkov</vt:lpstr>
      <vt:lpstr>Kršitve podatkov</vt:lpstr>
      <vt:lpstr>Kršitve varnosti podatkov - primeri</vt:lpstr>
      <vt:lpstr>Kršitve varnosti podatkov - primeri</vt:lpstr>
      <vt:lpstr>Grožnje informacijske varnosti</vt:lpstr>
      <vt:lpstr>Phishing</vt:lpstr>
      <vt:lpstr>Vrste ribarjenja</vt:lpstr>
      <vt:lpstr>Phishing </vt:lpstr>
      <vt:lpstr>Izsiljevanje (phishing) - primeri</vt:lpstr>
      <vt:lpstr>Izsiljevanje (phishing) - primeri</vt:lpstr>
      <vt:lpstr>Druge vrste groženj</vt:lpstr>
      <vt:lpstr>Hekerji z belim klobukom proti hekerjem s črnim klobukom</vt:lpstr>
      <vt:lpstr>Čas, ki ga heker potrebuje, da z grobo silo pridobi geslo v letu 2024</vt:lpstr>
      <vt:lpstr>Priporočila za informacijsko varnost</vt:lpstr>
      <vt:lpstr>Povzetek</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docId:F21D96A0F435B5994CE0F628F096F25F</cp:keywords>
  <cp:lastModifiedBy>Kristijan Brglez</cp:lastModifiedBy>
  <cp:revision>24</cp:revision>
  <dcterms:created xsi:type="dcterms:W3CDTF">2023-07-06T12:09:08Z</dcterms:created>
  <dcterms:modified xsi:type="dcterms:W3CDTF">2025-05-05T14:18:38Z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