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  <p:sldMasterId id="2147483661" r:id="rId5"/>
  </p:sldMasterIdLst>
  <p:sldIdLst>
    <p:sldId id="256" r:id="rId6"/>
    <p:sldId id="257" r:id="rId7"/>
    <p:sldId id="437" r:id="rId8"/>
    <p:sldId id="435" r:id="rId9"/>
    <p:sldId id="436" r:id="rId10"/>
    <p:sldId id="258" r:id="rId11"/>
    <p:sldId id="434" r:id="rId12"/>
    <p:sldId id="274" r:id="rId13"/>
    <p:sldId id="273" r:id="rId14"/>
    <p:sldId id="275" r:id="rId15"/>
    <p:sldId id="259" r:id="rId16"/>
    <p:sldId id="271" r:id="rId17"/>
    <p:sldId id="277" r:id="rId18"/>
    <p:sldId id="268" r:id="rId19"/>
    <p:sldId id="261" r:id="rId20"/>
    <p:sldId id="269" r:id="rId21"/>
    <p:sldId id="272" r:id="rId22"/>
    <p:sldId id="276" r:id="rId23"/>
    <p:sldId id="270" r:id="rId24"/>
    <p:sldId id="262" r:id="rId25"/>
    <p:sldId id="438" r:id="rId26"/>
    <p:sldId id="266" r:id="rId27"/>
    <p:sldId id="278" r:id="rId28"/>
    <p:sldId id="267" r:id="rId29"/>
  </p:sldIdLst>
  <p:sldSz cx="12192000" cy="6858000"/>
  <p:notesSz cx="7559675" cy="10691813"/>
  <p:defaultTextStyle>
    <a:defPPr>
      <a:defRPr lang="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6" y="9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Gumzej" userId="39b5f2aa-645e-44ce-a9a1-d6838aa53dea" providerId="ADAL" clId="{B74B0C3A-F6C8-454F-9502-3676DED050AE}"/>
  </pc:docChgLst>
  <pc:docChgLst>
    <pc:chgData name="Roman Gumzej" userId="S::roman.gumzej@um.si::39b5f2aa-645e-44ce-a9a1-d6838aa53dea" providerId="AD" clId="Web-{84BEF9B4-6F52-9FF4-6D73-CDCF1A1DE293}"/>
  </pc:docChgLst>
  <pc:docChgLst>
    <pc:chgData name="Roman Gumzej" userId="S::roman.gumzej@um.si::39b5f2aa-645e-44ce-a9a1-d6838aa53dea" providerId="AD" clId="Web-{99461DC6-1B97-C14D-F5AC-48A846C9CE91}"/>
  </pc:docChgLst>
  <pc:docChgLst>
    <pc:chgData name="Roman Gumzej" userId="S::roman.gumzej@um.si::39b5f2aa-645e-44ce-a9a1-d6838aa53dea" providerId="AD" clId="Web-{A38C6CF7-D7B9-F2CA-1DE0-984774D3DA4C}"/>
  </pc:docChgLst>
  <pc:docChgLst>
    <pc:chgData name="Roman Gumzej" userId="S::roman.gumzej@um.si::39b5f2aa-645e-44ce-a9a1-d6838aa53dea" providerId="AD" clId="Web-{DF5DB1D8-8E3A-F5FC-AEB3-B4C175EB3088}"/>
  </pc:docChgLst>
  <pc:docChgLst>
    <pc:chgData name="jelena franjković" userId="db421b58-4577-4f18-b93d-16e533ccff6a" providerId="ADAL" clId="{F4B3FBB9-5DB8-4CD7-B6F9-6166D22976DD}"/>
    <pc:docChg chg="custSel modSld">
      <pc:chgData name="jelena franjković" userId="db421b58-4577-4f18-b93d-16e533ccff6a" providerId="ADAL" clId="{F4B3FBB9-5DB8-4CD7-B6F9-6166D22976DD}" dt="2025-05-04T19:31:09.332" v="212"/>
      <pc:docMkLst>
        <pc:docMk/>
      </pc:docMkLst>
      <pc:sldChg chg="modSp">
        <pc:chgData name="jelena franjković" userId="db421b58-4577-4f18-b93d-16e533ccff6a" providerId="ADAL" clId="{F4B3FBB9-5DB8-4CD7-B6F9-6166D22976DD}" dt="2025-05-04T19:11:59.528" v="20"/>
        <pc:sldMkLst>
          <pc:docMk/>
          <pc:sldMk cId="0" sldId="256"/>
        </pc:sldMkLst>
        <pc:spChg chg="mod">
          <ac:chgData name="jelena franjković" userId="db421b58-4577-4f18-b93d-16e533ccff6a" providerId="ADAL" clId="{F4B3FBB9-5DB8-4CD7-B6F9-6166D22976DD}" dt="2025-05-04T19:11:36.873" v="18"/>
          <ac:spMkLst>
            <pc:docMk/>
            <pc:sldMk cId="0" sldId="256"/>
            <ac:spMk id="91" creationId="{00000000-0000-0000-0000-000000000000}"/>
          </ac:spMkLst>
        </pc:spChg>
        <pc:spChg chg="mod">
          <ac:chgData name="jelena franjković" userId="db421b58-4577-4f18-b93d-16e533ccff6a" providerId="ADAL" clId="{F4B3FBB9-5DB8-4CD7-B6F9-6166D22976DD}" dt="2025-05-04T19:11:52.405" v="19" actId="1076"/>
          <ac:spMkLst>
            <pc:docMk/>
            <pc:sldMk cId="0" sldId="256"/>
            <ac:spMk id="94" creationId="{00000000-0000-0000-0000-000000000000}"/>
          </ac:spMkLst>
        </pc:spChg>
        <pc:spChg chg="mod">
          <ac:chgData name="jelena franjković" userId="db421b58-4577-4f18-b93d-16e533ccff6a" providerId="ADAL" clId="{F4B3FBB9-5DB8-4CD7-B6F9-6166D22976DD}" dt="2025-05-04T19:11:59.528" v="20"/>
          <ac:spMkLst>
            <pc:docMk/>
            <pc:sldMk cId="0" sldId="256"/>
            <ac:spMk id="95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12:58.094" v="31" actId="20577"/>
        <pc:sldMkLst>
          <pc:docMk/>
          <pc:sldMk cId="0" sldId="257"/>
        </pc:sldMkLst>
        <pc:spChg chg="mod">
          <ac:chgData name="jelena franjković" userId="db421b58-4577-4f18-b93d-16e533ccff6a" providerId="ADAL" clId="{F4B3FBB9-5DB8-4CD7-B6F9-6166D22976DD}" dt="2025-05-04T19:12:05.937" v="26" actId="20577"/>
          <ac:spMkLst>
            <pc:docMk/>
            <pc:sldMk cId="0" sldId="257"/>
            <ac:spMk id="99" creationId="{00000000-0000-0000-0000-000000000000}"/>
          </ac:spMkLst>
        </pc:spChg>
        <pc:spChg chg="mod">
          <ac:chgData name="jelena franjković" userId="db421b58-4577-4f18-b93d-16e533ccff6a" providerId="ADAL" clId="{F4B3FBB9-5DB8-4CD7-B6F9-6166D22976DD}" dt="2025-05-04T19:12:58.094" v="31" actId="20577"/>
          <ac:spMkLst>
            <pc:docMk/>
            <pc:sldMk cId="0" sldId="257"/>
            <ac:spMk id="100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16:25.502" v="61" actId="404"/>
        <pc:sldMkLst>
          <pc:docMk/>
          <pc:sldMk cId="1283555088" sldId="258"/>
        </pc:sldMkLst>
        <pc:spChg chg="mod">
          <ac:chgData name="jelena franjković" userId="db421b58-4577-4f18-b93d-16e533ccff6a" providerId="ADAL" clId="{F4B3FBB9-5DB8-4CD7-B6F9-6166D22976DD}" dt="2025-05-04T19:16:25.502" v="61" actId="404"/>
          <ac:spMkLst>
            <pc:docMk/>
            <pc:sldMk cId="1283555088" sldId="258"/>
            <ac:spMk id="102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29:34.076" v="211" actId="20577"/>
        <pc:sldMkLst>
          <pc:docMk/>
          <pc:sldMk cId="0" sldId="262"/>
        </pc:sldMkLst>
        <pc:spChg chg="mod">
          <ac:chgData name="jelena franjković" userId="db421b58-4577-4f18-b93d-16e533ccff6a" providerId="ADAL" clId="{F4B3FBB9-5DB8-4CD7-B6F9-6166D22976DD}" dt="2025-05-04T19:29:34.076" v="211" actId="20577"/>
          <ac:spMkLst>
            <pc:docMk/>
            <pc:sldMk cId="0" sldId="262"/>
            <ac:spMk id="114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11:02.752" v="7" actId="20577"/>
        <pc:sldMkLst>
          <pc:docMk/>
          <pc:sldMk cId="0" sldId="267"/>
        </pc:sldMkLst>
        <pc:spChg chg="mod">
          <ac:chgData name="jelena franjković" userId="db421b58-4577-4f18-b93d-16e533ccff6a" providerId="ADAL" clId="{F4B3FBB9-5DB8-4CD7-B6F9-6166D22976DD}" dt="2025-05-04T19:11:02.752" v="7" actId="20577"/>
          <ac:spMkLst>
            <pc:docMk/>
            <pc:sldMk cId="0" sldId="267"/>
            <ac:spMk id="127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24:45.341" v="170" actId="6549"/>
        <pc:sldMkLst>
          <pc:docMk/>
          <pc:sldMk cId="1734625239" sldId="268"/>
        </pc:sldMkLst>
        <pc:spChg chg="mod">
          <ac:chgData name="jelena franjković" userId="db421b58-4577-4f18-b93d-16e533ccff6a" providerId="ADAL" clId="{F4B3FBB9-5DB8-4CD7-B6F9-6166D22976DD}" dt="2025-05-04T19:24:45.341" v="170" actId="6549"/>
          <ac:spMkLst>
            <pc:docMk/>
            <pc:sldMk cId="1734625239" sldId="268"/>
            <ac:spMk id="105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28:31.171" v="189" actId="20577"/>
        <pc:sldMkLst>
          <pc:docMk/>
          <pc:sldMk cId="3795078662" sldId="270"/>
        </pc:sldMkLst>
        <pc:spChg chg="mod">
          <ac:chgData name="jelena franjković" userId="db421b58-4577-4f18-b93d-16e533ccff6a" providerId="ADAL" clId="{F4B3FBB9-5DB8-4CD7-B6F9-6166D22976DD}" dt="2025-05-04T19:28:31.171" v="189" actId="20577"/>
          <ac:spMkLst>
            <pc:docMk/>
            <pc:sldMk cId="3795078662" sldId="270"/>
            <ac:spMk id="111" creationId="{00000000-0000-0000-0000-000000000000}"/>
          </ac:spMkLst>
        </pc:spChg>
      </pc:sldChg>
      <pc:sldChg chg="addSp delSp modSp">
        <pc:chgData name="jelena franjković" userId="db421b58-4577-4f18-b93d-16e533ccff6a" providerId="ADAL" clId="{F4B3FBB9-5DB8-4CD7-B6F9-6166D22976DD}" dt="2025-05-04T19:23:49.533" v="162" actId="1076"/>
        <pc:sldMkLst>
          <pc:docMk/>
          <pc:sldMk cId="3938609928" sldId="271"/>
        </pc:sldMkLst>
        <pc:spChg chg="ord">
          <ac:chgData name="jelena franjković" userId="db421b58-4577-4f18-b93d-16e533ccff6a" providerId="ADAL" clId="{F4B3FBB9-5DB8-4CD7-B6F9-6166D22976DD}" dt="2025-05-04T19:23:46.461" v="161" actId="166"/>
          <ac:spMkLst>
            <pc:docMk/>
            <pc:sldMk cId="3938609928" sldId="271"/>
            <ac:spMk id="10" creationId="{15FB9986-97FE-2208-9078-E3AF295BEEA9}"/>
          </ac:spMkLst>
        </pc:spChg>
        <pc:picChg chg="add mod">
          <ac:chgData name="jelena franjković" userId="db421b58-4577-4f18-b93d-16e533ccff6a" providerId="ADAL" clId="{F4B3FBB9-5DB8-4CD7-B6F9-6166D22976DD}" dt="2025-05-04T19:23:49.533" v="162" actId="1076"/>
          <ac:picMkLst>
            <pc:docMk/>
            <pc:sldMk cId="3938609928" sldId="271"/>
            <ac:picMk id="2" creationId="{6031152C-4811-442B-8EFE-E9D76D1C1504}"/>
          </ac:picMkLst>
        </pc:picChg>
        <pc:picChg chg="del">
          <ac:chgData name="jelena franjković" userId="db421b58-4577-4f18-b93d-16e533ccff6a" providerId="ADAL" clId="{F4B3FBB9-5DB8-4CD7-B6F9-6166D22976DD}" dt="2025-05-04T19:23:41.614" v="159" actId="478"/>
          <ac:picMkLst>
            <pc:docMk/>
            <pc:sldMk cId="3938609928" sldId="271"/>
            <ac:picMk id="8" creationId="{29D0D58A-C924-499C-8A90-F143A4256BE7}"/>
          </ac:picMkLst>
        </pc:picChg>
      </pc:sldChg>
      <pc:sldChg chg="modSp">
        <pc:chgData name="jelena franjković" userId="db421b58-4577-4f18-b93d-16e533ccff6a" providerId="ADAL" clId="{F4B3FBB9-5DB8-4CD7-B6F9-6166D22976DD}" dt="2025-05-04T19:21:37.881" v="157" actId="20577"/>
        <pc:sldMkLst>
          <pc:docMk/>
          <pc:sldMk cId="3719117435" sldId="273"/>
        </pc:sldMkLst>
        <pc:spChg chg="mod">
          <ac:chgData name="jelena franjković" userId="db421b58-4577-4f18-b93d-16e533ccff6a" providerId="ADAL" clId="{F4B3FBB9-5DB8-4CD7-B6F9-6166D22976DD}" dt="2025-05-04T19:21:37.881" v="157" actId="20577"/>
          <ac:spMkLst>
            <pc:docMk/>
            <pc:sldMk cId="3719117435" sldId="273"/>
            <ac:spMk id="102" creationId="{00000000-0000-0000-0000-000000000000}"/>
          </ac:spMkLst>
        </pc:spChg>
      </pc:sldChg>
      <pc:sldChg chg="addSp delSp modSp">
        <pc:chgData name="jelena franjković" userId="db421b58-4577-4f18-b93d-16e533ccff6a" providerId="ADAL" clId="{F4B3FBB9-5DB8-4CD7-B6F9-6166D22976DD}" dt="2025-05-04T19:17:51.475" v="77" actId="1076"/>
        <pc:sldMkLst>
          <pc:docMk/>
          <pc:sldMk cId="1419681172" sldId="274"/>
        </pc:sldMkLst>
        <pc:picChg chg="del">
          <ac:chgData name="jelena franjković" userId="db421b58-4577-4f18-b93d-16e533ccff6a" providerId="ADAL" clId="{F4B3FBB9-5DB8-4CD7-B6F9-6166D22976DD}" dt="2025-05-04T19:17:47.156" v="75" actId="478"/>
          <ac:picMkLst>
            <pc:docMk/>
            <pc:sldMk cId="1419681172" sldId="274"/>
            <ac:picMk id="2" creationId="{C1A74A1A-03D7-806D-87E2-68BDFE2FC5CA}"/>
          </ac:picMkLst>
        </pc:picChg>
        <pc:picChg chg="add mod">
          <ac:chgData name="jelena franjković" userId="db421b58-4577-4f18-b93d-16e533ccff6a" providerId="ADAL" clId="{F4B3FBB9-5DB8-4CD7-B6F9-6166D22976DD}" dt="2025-05-04T19:17:51.475" v="77" actId="1076"/>
          <ac:picMkLst>
            <pc:docMk/>
            <pc:sldMk cId="1419681172" sldId="274"/>
            <ac:picMk id="3" creationId="{628F87A2-A7C9-42E3-9239-9281DFFB7C77}"/>
          </ac:picMkLst>
        </pc:picChg>
      </pc:sldChg>
      <pc:sldChg chg="addSp delSp modSp">
        <pc:chgData name="jelena franjković" userId="db421b58-4577-4f18-b93d-16e533ccff6a" providerId="ADAL" clId="{F4B3FBB9-5DB8-4CD7-B6F9-6166D22976DD}" dt="2025-05-04T19:27:44.520" v="173" actId="14100"/>
        <pc:sldMkLst>
          <pc:docMk/>
          <pc:sldMk cId="4059295034" sldId="276"/>
        </pc:sldMkLst>
        <pc:picChg chg="del">
          <ac:chgData name="jelena franjković" userId="db421b58-4577-4f18-b93d-16e533ccff6a" providerId="ADAL" clId="{F4B3FBB9-5DB8-4CD7-B6F9-6166D22976DD}" dt="2025-05-04T19:27:42.073" v="172" actId="478"/>
          <ac:picMkLst>
            <pc:docMk/>
            <pc:sldMk cId="4059295034" sldId="276"/>
            <ac:picMk id="2" creationId="{68F8DDF5-0B01-3AE1-9B9A-EACE00DD2F41}"/>
          </ac:picMkLst>
        </pc:picChg>
        <pc:picChg chg="add mod">
          <ac:chgData name="jelena franjković" userId="db421b58-4577-4f18-b93d-16e533ccff6a" providerId="ADAL" clId="{F4B3FBB9-5DB8-4CD7-B6F9-6166D22976DD}" dt="2025-05-04T19:27:44.520" v="173" actId="14100"/>
          <ac:picMkLst>
            <pc:docMk/>
            <pc:sldMk cId="4059295034" sldId="276"/>
            <ac:picMk id="3" creationId="{902400F3-C34D-408F-916F-A91511A5064A}"/>
          </ac:picMkLst>
        </pc:picChg>
      </pc:sldChg>
      <pc:sldChg chg="modSp">
        <pc:chgData name="jelena franjković" userId="db421b58-4577-4f18-b93d-16e533ccff6a" providerId="ADAL" clId="{F4B3FBB9-5DB8-4CD7-B6F9-6166D22976DD}" dt="2025-05-04T19:31:09.332" v="212"/>
        <pc:sldMkLst>
          <pc:docMk/>
          <pc:sldMk cId="4167233608" sldId="278"/>
        </pc:sldMkLst>
        <pc:spChg chg="mod">
          <ac:chgData name="jelena franjković" userId="db421b58-4577-4f18-b93d-16e533ccff6a" providerId="ADAL" clId="{F4B3FBB9-5DB8-4CD7-B6F9-6166D22976DD}" dt="2025-05-04T19:11:14.296" v="17" actId="20577"/>
          <ac:spMkLst>
            <pc:docMk/>
            <pc:sldMk cId="4167233608" sldId="278"/>
            <ac:spMk id="125" creationId="{00000000-0000-0000-0000-000000000000}"/>
          </ac:spMkLst>
        </pc:spChg>
        <pc:spChg chg="mod">
          <ac:chgData name="jelena franjković" userId="db421b58-4577-4f18-b93d-16e533ccff6a" providerId="ADAL" clId="{F4B3FBB9-5DB8-4CD7-B6F9-6166D22976DD}" dt="2025-05-04T19:31:09.332" v="212"/>
          <ac:spMkLst>
            <pc:docMk/>
            <pc:sldMk cId="4167233608" sldId="278"/>
            <ac:spMk id="126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17:20.077" v="73" actId="113"/>
        <pc:sldMkLst>
          <pc:docMk/>
          <pc:sldMk cId="4243192384" sldId="434"/>
        </pc:sldMkLst>
        <pc:spChg chg="mod">
          <ac:chgData name="jelena franjković" userId="db421b58-4577-4f18-b93d-16e533ccff6a" providerId="ADAL" clId="{F4B3FBB9-5DB8-4CD7-B6F9-6166D22976DD}" dt="2025-05-04T19:17:20.077" v="73" actId="113"/>
          <ac:spMkLst>
            <pc:docMk/>
            <pc:sldMk cId="4243192384" sldId="434"/>
            <ac:spMk id="102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14:44.035" v="41" actId="20577"/>
        <pc:sldMkLst>
          <pc:docMk/>
          <pc:sldMk cId="957197095" sldId="435"/>
        </pc:sldMkLst>
        <pc:spChg chg="mod">
          <ac:chgData name="jelena franjković" userId="db421b58-4577-4f18-b93d-16e533ccff6a" providerId="ADAL" clId="{F4B3FBB9-5DB8-4CD7-B6F9-6166D22976DD}" dt="2025-05-04T19:14:44.035" v="41" actId="20577"/>
          <ac:spMkLst>
            <pc:docMk/>
            <pc:sldMk cId="957197095" sldId="435"/>
            <ac:spMk id="100" creationId="{00000000-0000-0000-0000-000000000000}"/>
          </ac:spMkLst>
        </pc:spChg>
      </pc:sldChg>
      <pc:sldChg chg="modSp">
        <pc:chgData name="jelena franjković" userId="db421b58-4577-4f18-b93d-16e533ccff6a" providerId="ADAL" clId="{F4B3FBB9-5DB8-4CD7-B6F9-6166D22976DD}" dt="2025-05-04T19:14:17.063" v="40" actId="20577"/>
        <pc:sldMkLst>
          <pc:docMk/>
          <pc:sldMk cId="777026037" sldId="437"/>
        </pc:sldMkLst>
        <pc:spChg chg="mod">
          <ac:chgData name="jelena franjković" userId="db421b58-4577-4f18-b93d-16e533ccff6a" providerId="ADAL" clId="{F4B3FBB9-5DB8-4CD7-B6F9-6166D22976DD}" dt="2025-05-04T19:14:17.063" v="40" actId="20577"/>
          <ac:spMkLst>
            <pc:docMk/>
            <pc:sldMk cId="777026037" sldId="437"/>
            <ac:spMk id="2" creationId="{A73A595F-3B6F-93D4-04B0-07D26862F901}"/>
          </ac:spMkLst>
        </pc:spChg>
      </pc:sldChg>
    </pc:docChg>
  </pc:docChgLst>
  <pc:docChgLst>
    <pc:chgData name="Roman Gumzej" userId="39b5f2aa-645e-44ce-a9a1-d6838aa53dea" providerId="ADAL" clId="{3CFAB180-F81B-4B17-B9F0-A460C57C0EFF}"/>
  </pc:docChgLst>
  <pc:docChgLst>
    <pc:chgData name="Roman Gumzej" userId="39b5f2aa-645e-44ce-a9a1-d6838aa53dea" providerId="ADAL" clId="{66AD17A6-51A7-4AD2-8B3D-591C41BEEC27}"/>
  </pc:docChgLst>
  <pc:docChgLst>
    <pc:chgData name="Roman Gumzej" userId="S::roman.gumzej@um.si::39b5f2aa-645e-44ce-a9a1-d6838aa53dea" providerId="AD" clId="Web-{0DF04036-8016-47B8-3B40-6E51E7D77CF2}"/>
  </pc:docChgLst>
  <pc:docChgLst>
    <pc:chgData name="Roman Gumzej" userId="39b5f2aa-645e-44ce-a9a1-d6838aa53dea" providerId="ADAL" clId="{F848205C-7203-45A0-AD3F-9F0C5D8169FD}"/>
  </pc:docChgLst>
  <pc:docChgLst>
    <pc:chgData name="Roman Gumzej" userId="S::roman.gumzej@um.si::39b5f2aa-645e-44ce-a9a1-d6838aa53dea" providerId="AD" clId="Web-{4C37685E-FEE1-C346-958E-DFA0F12EAE2B}"/>
  </pc:docChgLst>
  <pc:docChgLst>
    <pc:chgData name="Roman Gumzej" userId="39b5f2aa-645e-44ce-a9a1-d6838aa53dea" providerId="ADAL" clId="{4B83F294-859A-43EF-8D0A-562BC5BF1F69}"/>
  </pc:docChgLst>
  <pc:docChgLst>
    <pc:chgData name="Roman Gumzej" userId="S::roman.gumzej@um.si::39b5f2aa-645e-44ce-a9a1-d6838aa53dea" providerId="AD" clId="Web-{1D0D19C0-47AD-0496-EBB7-1B10D0941828}"/>
  </pc:docChgLst>
  <pc:docChgLst>
    <pc:chgData name="Roman Gumzej" userId="S::roman.gumzej@um.si::39b5f2aa-645e-44ce-a9a1-d6838aa53dea" providerId="AD" clId="Web-{5C02B3D6-1D90-5358-2F9B-D03B82E0FBC7}"/>
  </pc:docChgLst>
  <pc:docChgLst>
    <pc:chgData name="Roman Gumzej" userId="S::roman.gumzej@um.si::39b5f2aa-645e-44ce-a9a1-d6838aa53dea" providerId="AD" clId="Web-{0C57C158-D8E9-FFDD-3882-FC282FB1398E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9268E3CF-BD42-4BA5-8816-821FF63B12E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CD111716-9795-44AD-BD43-E410A96E90A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8FCFEDDD-76F1-4B8D-8885-3B5EB0C92B8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EFD759C5-DD33-4E26-8C63-BB4C04645F0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B0D3DAE-EDA6-40B4-BCD7-8C39008E08C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E10A6CA-34A6-4484-9072-0C38BD800D5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536201F-73F8-4C9E-9DDD-F673168452E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ECB5F56-A6E2-449E-AF96-F1BD4BEFB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FAF124B-B8CD-42F6-961F-25814F6BCF0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4958B35-20E1-4CB6-B099-83E96D2C0A9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2883584-AF30-4568-9230-7CC0E69FB42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EEDC09B-C9E0-43C7-BD6C-FC912BBAA45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A9BF4-1EDD-4DCC-9F11-D1F539D33E86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7417B2B-F195-447B-A882-513F212D8D7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7FA4037-5D1C-4581-8737-D6E5C34E342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820E58-BAF1-40D6-8595-F5A5FB162DB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5FEF593-29DA-428E-9A0D-79E7F08CDFE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25564"/>
            <a:ext cx="10515600" cy="485139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4. 05. 2025</a:t>
            </a:fld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Pravokotnik 7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2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1" name="Raven povezovalnik 10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95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182736"/>
            <a:ext cx="5181600" cy="499422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A4A7B-F2F2-4AD2-9E5C-4556BDE03182}" type="datetimeFigureOut">
              <a:rPr lang="sl-SI" smtClean="0"/>
              <a:t>4. 05. 2025</a:t>
            </a:fld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AE32-DC5A-4659-A2D3-69A6C58F66D9}" type="slidenum">
              <a:rPr lang="sl-SI" smtClean="0"/>
              <a:t>‹#›</a:t>
            </a:fld>
            <a:endParaRPr lang="sl-SI"/>
          </a:p>
        </p:txBody>
      </p:sp>
      <p:sp>
        <p:nvSpPr>
          <p:cNvPr id="12" name="Pravokotnik 11"/>
          <p:cNvSpPr/>
          <p:nvPr/>
        </p:nvSpPr>
        <p:spPr>
          <a:xfrm>
            <a:off x="0" y="2"/>
            <a:ext cx="12192000" cy="1146175"/>
          </a:xfrm>
          <a:prstGeom prst="rect">
            <a:avLst/>
          </a:prstGeom>
          <a:solidFill>
            <a:srgbClr val="FDB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sl-SI" sz="1350"/>
          </a:p>
        </p:txBody>
      </p:sp>
      <p:sp>
        <p:nvSpPr>
          <p:cNvPr id="13" name="Naslov 1"/>
          <p:cNvSpPr>
            <a:spLocks noGrp="1"/>
          </p:cNvSpPr>
          <p:nvPr>
            <p:ph type="title" hasCustomPrompt="1"/>
          </p:nvPr>
        </p:nvSpPr>
        <p:spPr>
          <a:xfrm>
            <a:off x="828874" y="-161107"/>
            <a:ext cx="8445759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700" i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sl-SI" dirty="0"/>
              <a:t>UREDITE SLOG NASLOVA MATRICE</a:t>
            </a:r>
          </a:p>
        </p:txBody>
      </p:sp>
      <p:cxnSp>
        <p:nvCxnSpPr>
          <p:cNvPr id="15" name="Raven povezovalnik 14"/>
          <p:cNvCxnSpPr/>
          <p:nvPr/>
        </p:nvCxnSpPr>
        <p:spPr>
          <a:xfrm flipV="1">
            <a:off x="0" y="1033153"/>
            <a:ext cx="1219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Slika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562" y="6356350"/>
            <a:ext cx="478877" cy="324000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156" y="56131"/>
            <a:ext cx="237832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42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FB1572FF-6FB9-4738-835C-7D1AD9068D0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682AC6AD-4D3D-4E90-9E65-280B5269C1B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520E6DD4-49F7-4DB7-AF8A-8445A3D2717A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1523880" y="1122480"/>
            <a:ext cx="9143640" cy="11066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sl-SI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CA0EF5C-8DCE-4CDB-A88D-1D4F5B59241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BB3FB954-4483-4AFC-BC40-E0A12DBC9DD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75A33057-B94D-4552-8EF0-C18C64CE3A2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D624CC2F-C12B-4E99-B367-B15EB1E626B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10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2"/>
          <p:cNvPicPr/>
          <p:nvPr/>
        </p:nvPicPr>
        <p:blipFill>
          <a:blip r:embed="rId15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pl-PL" sz="4800" b="1" strike="noStrike" spc="-1">
                <a:solidFill>
                  <a:srgbClr val="015BA6"/>
                </a:solidFill>
                <a:latin typeface="Tahoma"/>
                <a:ea typeface="Tahoma"/>
              </a:rPr>
              <a:t>Kliknij, aby edytować styl</a:t>
            </a:r>
            <a:endParaRPr lang="pl-PL" sz="4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ldNum" idx="1"/>
          </p:nvPr>
        </p:nvSpPr>
        <p:spPr>
          <a:xfrm>
            <a:off x="1041480" y="615888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5ED1AC76-9C5B-4EF7-A982-D69400CBB20C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" name="Obraz 6"/>
          <p:cNvPicPr/>
          <p:nvPr/>
        </p:nvPicPr>
        <p:blipFill>
          <a:blip r:embed="rId14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Obraz 14"/>
          <p:cNvPicPr/>
          <p:nvPr/>
        </p:nvPicPr>
        <p:blipFill>
          <a:blip r:embed="rId16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</a:rPr>
              <a:t>Kliknite za urejanje oblike orisa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Druga raven orisa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Tretja raven orisa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</a:rPr>
              <a:t>Četrta raven orisa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Peta raven orisa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Šesta raven orisa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</a:rPr>
              <a:t>Sedma raven orisa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az 6"/>
          <p:cNvPicPr/>
          <p:nvPr/>
        </p:nvPicPr>
        <p:blipFill>
          <a:blip r:embed="rId16"/>
          <a:stretch/>
        </p:blipFill>
        <p:spPr>
          <a:xfrm>
            <a:off x="289080" y="169200"/>
            <a:ext cx="1097640" cy="102312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0" y="1172160"/>
            <a:ext cx="16740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pl-PL" sz="2000" b="1" strike="noStrike" spc="-1">
                <a:solidFill>
                  <a:schemeClr val="lt1">
                    <a:lumMod val="50000"/>
                  </a:schemeClr>
                </a:solidFill>
                <a:latin typeface="Calibri"/>
              </a:rPr>
              <a:t>BAS4SC</a:t>
            </a:r>
            <a:endParaRPr lang="sl-SI" sz="20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" name="Picture 2"/>
          <p:cNvPicPr/>
          <p:nvPr/>
        </p:nvPicPr>
        <p:blipFill>
          <a:blip r:embed="rId17"/>
          <a:stretch/>
        </p:blipFill>
        <p:spPr>
          <a:xfrm>
            <a:off x="11433600" y="6176880"/>
            <a:ext cx="643680" cy="652320"/>
          </a:xfrm>
          <a:prstGeom prst="rect">
            <a:avLst/>
          </a:prstGeom>
          <a:ln w="0">
            <a:noFill/>
          </a:ln>
        </p:spPr>
      </p:pic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pl-PL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Kliknij, aby edytować styl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ldNum" idx="2"/>
          </p:nvPr>
        </p:nvSpPr>
        <p:spPr>
          <a:xfrm>
            <a:off x="91440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fld id="{48821FB3-FEC8-4726-8ED1-6B1C04FD480E}" type="slidenum">
              <a:rPr lang="pl-PL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rPr>
              <a:t>‹#›</a:t>
            </a:fld>
            <a:endParaRPr lang="sl-SI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pl-PL" sz="2800" b="0" strike="noStrike" spc="-1">
                <a:solidFill>
                  <a:schemeClr val="dk1"/>
                </a:solidFill>
                <a:latin typeface="Tahoma"/>
                <a:ea typeface="Tahoma"/>
              </a:rPr>
              <a:t>Kliknij, aby edytować style wzorca tekstu</a:t>
            </a:r>
            <a:endParaRPr lang="pl-PL" sz="2800" b="0" strike="noStrike" spc="-1">
              <a:solidFill>
                <a:schemeClr val="dk1"/>
              </a:solidFill>
              <a:latin typeface="Tahoma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400" b="0" strike="noStrike" spc="-1">
                <a:solidFill>
                  <a:schemeClr val="dk1"/>
                </a:solidFill>
                <a:latin typeface="Tahoma"/>
                <a:ea typeface="Tahoma"/>
              </a:rPr>
              <a:t>Drugi poziom</a:t>
            </a:r>
            <a:endParaRPr lang="pl-PL" sz="2400" b="0" strike="noStrike" spc="-1">
              <a:solidFill>
                <a:schemeClr val="dk1"/>
              </a:solidFill>
              <a:latin typeface="Tahoma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2000" b="0" strike="noStrike" spc="-1">
                <a:solidFill>
                  <a:schemeClr val="dk1"/>
                </a:solidFill>
                <a:latin typeface="Tahoma"/>
                <a:ea typeface="Tahoma"/>
              </a:rPr>
              <a:t>Trzeci poziom</a:t>
            </a:r>
            <a:endParaRPr lang="pl-PL" sz="2000" b="0" strike="noStrike" spc="-1">
              <a:solidFill>
                <a:schemeClr val="dk1"/>
              </a:solidFill>
              <a:latin typeface="Tahoma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Czwarty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015BA6"/>
              </a:buClr>
              <a:buFont typeface="Arial"/>
              <a:buChar char="•"/>
            </a:pPr>
            <a:r>
              <a:rPr lang="pl-PL" sz="1800" b="0" strike="noStrike" spc="-1">
                <a:solidFill>
                  <a:schemeClr val="dk1"/>
                </a:solidFill>
                <a:latin typeface="Tahoma"/>
                <a:ea typeface="Tahoma"/>
              </a:rPr>
              <a:t>Piąty poziom</a:t>
            </a:r>
            <a:endParaRPr lang="pl-PL" sz="1800" b="0" strike="noStrike" spc="-1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51" name="Obraz 8"/>
          <p:cNvPicPr/>
          <p:nvPr/>
        </p:nvPicPr>
        <p:blipFill>
          <a:blip r:embed="rId18"/>
          <a:stretch/>
        </p:blipFill>
        <p:spPr>
          <a:xfrm>
            <a:off x="7814160" y="6158880"/>
            <a:ext cx="3590640" cy="46296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bleau.com/learn/articles/business-intelligence/bi-business-analytics" TargetMode="External"/><Relationship Id="rId2" Type="http://schemas.openxmlformats.org/officeDocument/2006/relationships/hyperlink" Target="https://www.britannica.com/topic/just-in-time-manufacturing" TargetMode="Externa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rostokąt 13"/>
          <p:cNvSpPr/>
          <p:nvPr/>
        </p:nvSpPr>
        <p:spPr>
          <a:xfrm>
            <a:off x="7213680" y="5952240"/>
            <a:ext cx="4966920" cy="8488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700600" y="345240"/>
            <a:ext cx="4966920" cy="17521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2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STATISTIČKE METODE ZA ANALIZU LOGISTIČKIH PODATAKA</a:t>
            </a:r>
            <a:endParaRPr lang="pl-PL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90" name="Obraz 3"/>
          <p:cNvPicPr/>
          <p:nvPr/>
        </p:nvPicPr>
        <p:blipFill>
          <a:blip r:embed="rId2"/>
          <a:stretch/>
        </p:blipFill>
        <p:spPr>
          <a:xfrm>
            <a:off x="618120" y="908640"/>
            <a:ext cx="4518360" cy="4211640"/>
          </a:xfrm>
          <a:prstGeom prst="rect">
            <a:avLst/>
          </a:prstGeom>
          <a:ln w="0">
            <a:noFill/>
          </a:ln>
        </p:spPr>
      </p:pic>
      <p:sp>
        <p:nvSpPr>
          <p:cNvPr id="91" name="pole tekstowe 4"/>
          <p:cNvSpPr/>
          <p:nvPr/>
        </p:nvSpPr>
        <p:spPr>
          <a:xfrm>
            <a:off x="411840" y="5378400"/>
            <a:ext cx="4791600" cy="135276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2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BAS4SC</a:t>
            </a:r>
            <a:endParaRPr lang="sl-SI" sz="2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hr" sz="1800" b="1" strike="noStrike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 </a:t>
            </a: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Business Analytics Skills </a:t>
            </a:r>
            <a:b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</a:br>
            <a:r>
              <a:rPr lang="en-GB" spc="-1" dirty="0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for the Future-proofs Supply Chains </a:t>
            </a: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lang="sl-SI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2" name="Picture 2"/>
          <p:cNvPicPr/>
          <p:nvPr/>
        </p:nvPicPr>
        <p:blipFill>
          <a:blip r:embed="rId3"/>
          <a:stretch/>
        </p:blipFill>
        <p:spPr>
          <a:xfrm>
            <a:off x="11038680" y="5638320"/>
            <a:ext cx="1079280" cy="1093680"/>
          </a:xfrm>
          <a:prstGeom prst="rect">
            <a:avLst/>
          </a:prstGeom>
          <a:ln w="0">
            <a:noFill/>
          </a:ln>
        </p:spPr>
      </p:pic>
      <p:sp>
        <p:nvSpPr>
          <p:cNvPr id="93" name="pole tekstowe 6"/>
          <p:cNvSpPr/>
          <p:nvPr/>
        </p:nvSpPr>
        <p:spPr>
          <a:xfrm>
            <a:off x="-170640" y="6462720"/>
            <a:ext cx="6095520" cy="3333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914400">
              <a:lnSpc>
                <a:spcPct val="100000"/>
              </a:lnSpc>
            </a:pPr>
            <a:r>
              <a:rPr lang="hr" sz="1600" b="0" strike="noStrike" spc="-1">
                <a:solidFill>
                  <a:schemeClr val="lt1">
                    <a:lumMod val="50000"/>
                  </a:schemeClr>
                </a:solidFill>
                <a:latin typeface="Tahoma"/>
                <a:ea typeface="Tahoma"/>
              </a:rPr>
              <a:t>Broj projekta – 2022-1-PL01-KA220-HED-000088856</a:t>
            </a:r>
            <a:endParaRPr lang="sl-SI" sz="16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Tytuł 1"/>
          <p:cNvSpPr/>
          <p:nvPr/>
        </p:nvSpPr>
        <p:spPr>
          <a:xfrm>
            <a:off x="5700600" y="2483820"/>
            <a:ext cx="4966920" cy="1637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 fontScale="80151" lnSpcReduction="20000"/>
          </a:bodyPr>
          <a:lstStyle/>
          <a:p>
            <a:pPr algn="ctr" defTabSz="914400">
              <a:lnSpc>
                <a:spcPct val="90000"/>
              </a:lnSpc>
            </a:pPr>
            <a:r>
              <a:rPr lang="hr" sz="6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Uvod u operacijska istraživanja</a:t>
            </a:r>
            <a:endParaRPr lang="sl-SI" sz="6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5" name="Tytuł 1"/>
          <p:cNvSpPr/>
          <p:nvPr/>
        </p:nvSpPr>
        <p:spPr>
          <a:xfrm>
            <a:off x="5700600" y="4075200"/>
            <a:ext cx="4966920" cy="842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GB" sz="2800" spc="-1" dirty="0" err="1">
                <a:solidFill>
                  <a:schemeClr val="dk1"/>
                </a:solidFill>
                <a:latin typeface="Tahoma"/>
                <a:ea typeface="Tahoma"/>
              </a:rPr>
              <a:t>Predavanje</a:t>
            </a:r>
            <a:endParaRPr lang="en-GB" sz="2800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  <p:pic>
        <p:nvPicPr>
          <p:cNvPr id="96" name="Obraz 9" descr="Obraz zawierający symbol, Czcionka, Grafika, zrzut ekranu&#10;&#10;Opis wygenerowany automatycznie"/>
          <p:cNvPicPr/>
          <p:nvPr/>
        </p:nvPicPr>
        <p:blipFill>
          <a:blip r:embed="rId4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  <p:sp>
        <p:nvSpPr>
          <p:cNvPr id="97" name="Dowolny kształt: kształt 10"/>
          <p:cNvSpPr/>
          <p:nvPr/>
        </p:nvSpPr>
        <p:spPr>
          <a:xfrm>
            <a:off x="169200" y="93240"/>
            <a:ext cx="1625400" cy="1599840"/>
          </a:xfrm>
          <a:custGeom>
            <a:avLst/>
            <a:gdLst>
              <a:gd name="textAreaLeft" fmla="*/ 0 w 1625400"/>
              <a:gd name="textAreaRight" fmla="*/ 1625760 w 1625400"/>
              <a:gd name="textAreaTop" fmla="*/ 0 h 1599840"/>
              <a:gd name="textAreaBottom" fmla="*/ 1600200 h 1599840"/>
            </a:gdLst>
            <a:ahLst/>
            <a:cxnLst/>
            <a:rect l="textAreaLeft" t="textAreaTop" r="textAreaRight" b="textAreaBottom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 defTabSz="914400">
              <a:lnSpc>
                <a:spcPct val="100000"/>
              </a:lnSpc>
            </a:pPr>
            <a:endParaRPr lang="pl-PL" sz="1800" b="0" strike="noStrike" spc="-1">
              <a:solidFill>
                <a:schemeClr val="lt1"/>
              </a:solidFill>
              <a:latin typeface="Calibri"/>
            </a:endParaRPr>
          </a:p>
        </p:txBody>
      </p:sp>
      <p:pic>
        <p:nvPicPr>
          <p:cNvPr id="98" name="Obraz 14"/>
          <p:cNvPicPr/>
          <p:nvPr/>
        </p:nvPicPr>
        <p:blipFill>
          <a:blip r:embed="rId5"/>
          <a:stretch/>
        </p:blipFill>
        <p:spPr>
          <a:xfrm>
            <a:off x="5925600" y="5851800"/>
            <a:ext cx="5207040" cy="67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Dizajn za Six Sigma (DFSS)</a:t>
            </a: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0" indent="0">
              <a:buClr>
                <a:srgbClr val="015BA6"/>
              </a:buClr>
              <a:buNone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Faze Dizajna za Six Sigma (DFSS) su:</a:t>
            </a:r>
            <a:endParaRPr lang="en-US" sz="1800" spc="-1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Definirati ciljeve dizajna koji su u skladu sa zahtjevima kupaca i strategijom poduzeća;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Mjerenje i identificiranje karakteristika koje su ključne za kvalitetu (CTQ), mjerenje mogućnosti proizvoda, kapacitet proizvodnog procesa i mjerenje rizika;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Analizirati kako bi se razvile i dizajnirale alternative;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Osmislite poboljšanu alternativu, koja najbolje odgovara analizi u prethodnom koraku;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342900" indent="-342900">
              <a:buClr>
                <a:srgbClr val="015BA6"/>
              </a:buClr>
              <a:buAutoNum type="arabicPeriod"/>
            </a:pPr>
            <a:r>
              <a:rPr lang="hr" sz="1800" spc="-1">
                <a:solidFill>
                  <a:schemeClr val="dk1"/>
                </a:solidFill>
                <a:ea typeface="+mn-lt"/>
                <a:cs typeface="+mn-lt"/>
              </a:rPr>
              <a:t>Provjeriti dizajn, postaviti pilotne projekte, implementirati proizvodni proces i predati ga vlasniku/vlasnicima procesa.</a:t>
            </a:r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(Chowdhury, 2002.)</a:t>
            </a:r>
            <a:endParaRPr lang="en-US" sz="1200" b="0" strike="noStrike" spc="-1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89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Poslovna inteligencija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i analitika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inteligencija (BI) obuhvaća sve strategije i tehnologije koje poduzeća koriste za analizu podataka iz prošlih i trenutnih poslovnih informacija.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Poslovna analitika (BA) je proces temeljen na poslovnoj inteligenciji (BI), koji omogućuje nove uvide u poslovne procese i bolje strateško donošenje odluka za budućnost; nadograđuje se na rudarenje podataka (DM), proces pronalaženja anomalija, obrazaca i korelacija u većim skupovima podataka kako bi se predvidjeli rezultati.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Primjer: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Planiranje prodaje i operacija (SOP) je fleksibilan alat temeljen na poslovnoj inteligenciji za predviđanje i planiranje proizvodnih aktivnosti; obuhvaća planiranje prodaje, proizvodnje i kapaciteta.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(Tableau, 2023.)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(1/2)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031152C-4811-442B-8EFE-E9D76D1C1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655" y="2456889"/>
            <a:ext cx="5540689" cy="2999531"/>
          </a:xfrm>
          <a:prstGeom prst="rect">
            <a:avLst/>
          </a:prstGeom>
        </p:spPr>
      </p:pic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09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SOP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(2/2)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6" name="Symbol zastępczy zawartości 5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skup podataka DM (2024) iz 3. poglavlja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Miselni oblaček: oblak 9">
            <a:extLst>
              <a:ext uri="{FF2B5EF4-FFF2-40B4-BE49-F238E27FC236}">
                <a16:creationId xmlns:a16="http://schemas.microsoft.com/office/drawing/2014/main" id="{15FB9986-97FE-2208-9078-E3AF295BEEA9}"/>
              </a:ext>
            </a:extLst>
          </p:cNvPr>
          <p:cNvSpPr/>
          <p:nvPr/>
        </p:nvSpPr>
        <p:spPr>
          <a:xfrm>
            <a:off x="5172559" y="923440"/>
            <a:ext cx="2621796" cy="1821050"/>
          </a:xfrm>
          <a:prstGeom prst="cloud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hr" dirty="0">
                <a:cs typeface="Calibri"/>
              </a:rPr>
              <a:t>Institucionalno znanje</a:t>
            </a:r>
            <a:endParaRPr lang="en-US" dirty="0"/>
          </a:p>
        </p:txBody>
      </p:sp>
      <p:pic>
        <p:nvPicPr>
          <p:cNvPr id="2" name="Slika 1" descr="Slika, ki vsebuje besede besedilo, posnetek zaslona, barvitost, diagram&#10;&#10;Opis je samodejno ustvarjen">
            <a:extLst>
              <a:ext uri="{FF2B5EF4-FFF2-40B4-BE49-F238E27FC236}">
                <a16:creationId xmlns:a16="http://schemas.microsoft.com/office/drawing/2014/main" id="{538CDFED-7562-F9F9-CB00-3ABCB148B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8394" y="3305175"/>
            <a:ext cx="69627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84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Poslovna analitika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62500" lnSpcReduction="20000"/>
          </a:bodyPr>
          <a:lstStyle/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Agregacija podataka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prije analize, podatke je prvo potrebno prikupiti, organizirati i filtrirati, bilo putem dobrovoljnih podataka ili transakcijskih zapisa;</a:t>
            </a:r>
            <a:endParaRPr lang="sl-SI" dirty="0">
              <a:latin typeface="Tahoma"/>
              <a:ea typeface="Calibri"/>
              <a:cs typeface="Calibri"/>
            </a:endParaRP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Rudarenje podataka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rudarenje podataka sortira velike skupove podataka koristeći baze podataka, statistiku i strojno učenje kako bi se identificirali trendovi i uspostavili odnosi;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Identifikacija asocijacije i sekvence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identifikacija predvidljivih radnji koje se izvode zajedno s drugim radnjama ili sekvencijalno;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Rudarenje teksta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istražuje i organizira velike, nestrukturirane skupove tekstualnih podataka u svrhu kvalitativne i kvantitativne analize;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Prognoziranje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analizira povijesne podatke iz određenog razdoblja kako bi se donijele informirane procjene koje su prediktivne u određivanju budućih događaja ili ponašanja;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Prediktivna analitika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prediktivna poslovna analitika koristi razne statističke tehnike za stvaranje prediktivnih modela koji iz skupova podataka izdvajaju informacije, identificiraju obrasce i pružaju prediktivni rezultat za niz organizacijskih ishoda;</a:t>
            </a:r>
          </a:p>
          <a:p>
            <a:pPr marL="342900" lvl="0" indent="-342900" algn="just">
              <a:lnSpc>
                <a:spcPct val="150000"/>
              </a:lnSpc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Optimizacija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nakon što su trendovi identificirani i napravljena predviđanja, tvrtke mogu koristiti tehnike simulacije kako bi testirale najbolje moguće scenarije;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AutoNum type="arabicParenR"/>
            </a:pPr>
            <a:r>
              <a:rPr lang="hr" sz="1800" b="1" kern="100" dirty="0">
                <a:effectLst/>
                <a:latin typeface="Tahoma"/>
                <a:ea typeface="Calibri"/>
                <a:cs typeface="Calibri"/>
              </a:rPr>
              <a:t>Vizualizacija podataka</a:t>
            </a:r>
            <a:r>
              <a:rPr lang="hr" sz="1800" kern="100" dirty="0">
                <a:effectLst/>
                <a:latin typeface="Tahoma"/>
                <a:ea typeface="Calibri"/>
                <a:cs typeface="Calibri"/>
              </a:rPr>
              <a:t>: pruža vizualne prikaze poput grafikona i dijagrama za jednostavnu i brzu analizu podataka.</a:t>
            </a:r>
          </a:p>
        </p:txBody>
      </p:sp>
    </p:spTree>
    <p:extLst>
      <p:ext uri="{BB962C8B-B14F-4D97-AF65-F5344CB8AC3E}">
        <p14:creationId xmlns:p14="http://schemas.microsoft.com/office/powerpoint/2010/main" val="173462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Sustavi za podršku odlučivanju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Sustavi za podršku odlučivanju (DSS) su interaktivni sustavi koji pomažu donositeljima odluka u korištenju podataka i modela za rješavanje nestrukturiranih ili djelomično strukturiranih problema.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Ekspertni sustav (ES) je aplikacijski program ili okruženje koje učinkovito podržava rješavanje problema u specijaliziranom problemskom području, zahtijevajući stručno znanje i vještine.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Uz statističke i simulacijske metode koje se koriste u BA, DSS često uključuje modele koji omogućuju donošenje odluka na temelju skupa prepoznatljivih kriterija, težina, funkcije korisnosti i podataka o varijantama.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</a:rPr>
              <a:t>Primjer: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Višekriterijsko odlučivanje (MCDM) procjenjuje više (moguće) sukobljenih kriterija u donošenju odluka nad skupom kandidata za rješenja ili varijanti.</a:t>
            </a: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Primjer: Višekriterijski proces odlučivanja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indent="0" algn="just">
              <a:lnSpc>
                <a:spcPct val="150000"/>
              </a:lnSpc>
              <a:spcAft>
                <a:spcPts val="600"/>
              </a:spcAft>
              <a:buNone/>
            </a:pPr>
            <a:r>
              <a:rPr lang="hr" sz="18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MCDM model odlučivanja sastoji se od:</a:t>
            </a:r>
            <a:endParaRPr lang="sl-SI" sz="18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Kriteriji – parametri ulaznih varijanti, ključni za naš dizajn;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 – relativna važnost odabranih kriterija;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Funkcija korisnosti – funkcija koja kombinira ponderirane parametre varijanti u vrijednost prikladnosti;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50000"/>
              </a:lnSpc>
              <a:spcAft>
                <a:spcPts val="600"/>
              </a:spcAft>
              <a:buFont typeface="Tahoma" panose="020B0604030504040204" pitchFamily="34" charset="0"/>
              <a:buChar char="•"/>
            </a:pPr>
            <a:r>
              <a:rPr lang="hr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Podaci – podaci koji predstavljaju varijante; ulazni podaci za naš MCDM model.</a:t>
            </a:r>
            <a:endParaRPr lang="sl-SI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US" sz="18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413051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(1/2)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4" name="Slika 3" descr="Slika, ki vsebuje besede besedilo, posnetek zaslona, številka, kvadrat&#10;&#10;Opis je samodejno ustvarjen">
            <a:extLst>
              <a:ext uri="{FF2B5EF4-FFF2-40B4-BE49-F238E27FC236}">
                <a16:creationId xmlns:a16="http://schemas.microsoft.com/office/drawing/2014/main" id="{9AB440FA-C4B0-A237-3B0E-A8DADB0FE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743"/>
            <a:ext cx="12192000" cy="307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9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Primjer MCDM-a (2/2)</a:t>
            </a:r>
            <a:endParaRPr lang="pl-PL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02400F3-C34D-408F-916F-A91511A50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157" y="1374470"/>
            <a:ext cx="7282099" cy="46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295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MCDM postupak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Prikaz varijanti (V) njihovim karakterističnim parametrima (P): {V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i,1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i,2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 …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i,n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);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=1...m};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buFont typeface="+mj-lt"/>
              <a:buAutoNum type="arabicPeriod"/>
            </a:pP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Normalizacija parametara </a:t>
            </a:r>
            <a:r>
              <a:rPr lang="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izračunavanjem relativn</a:t>
            </a:r>
            <a:r>
              <a:rPr lang="en-GB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lokal</a:t>
            </a:r>
            <a:r>
              <a:rPr lang="hr-HR" sz="1100" kern="100" dirty="0" err="1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stupn</a:t>
            </a:r>
            <a:r>
              <a:rPr lang="hr-HR" sz="1100" kern="100" dirty="0"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svaki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(j=1...n), s obzirom na maksimalnu vrijednost P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hr" sz="1100" kern="100" baseline="30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tog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parametra iz svih i uzoraka: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veća vrijednost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50000"/>
              </a:lnSpc>
              <a:buFont typeface="+mj-lt"/>
              <a:buAutoNum type="alphaLcParenR"/>
            </a:pP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=1 -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/max {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} ako je manja vrijednost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povoljnija;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>
              <a:lnSpc>
                <a:spcPct val="150000"/>
              </a:lnSpc>
              <a:buFont typeface="+mj-lt"/>
              <a:buAutoNum type="arabicPeriod"/>
            </a:pP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Ocjene su ponderirane prema preferencijama: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x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=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p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i,j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*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za svaki j=1...n, ponderima </a:t>
            </a:r>
            <a:r>
              <a:rPr lang="hr" sz="1100" kern="1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U </a:t>
            </a:r>
            <a:r>
              <a:rPr lang="hr" sz="1100" kern="100" baseline="-25000" dirty="0" err="1">
                <a:effectLst/>
                <a:latin typeface="Tahoma"/>
                <a:ea typeface="Calibri" panose="020F0502020204030204" pitchFamily="34" charset="0"/>
                <a:cs typeface="Calibri"/>
              </a:rPr>
              <a:t>j </a:t>
            </a:r>
            <a:r>
              <a:rPr lang="hr" sz="1100" kern="100" dirty="0">
                <a:effectLst/>
                <a:latin typeface="Tahoma"/>
                <a:ea typeface="Calibri" panose="020F0502020204030204" pitchFamily="34" charset="0"/>
                <a:cs typeface="Calibri"/>
              </a:rPr>
              <a:t>koji se trebaju zbrojiti do 1, tj. 100%;</a:t>
            </a:r>
            <a:endParaRPr lang="sl-SI" sz="1100" kern="100" dirty="0">
              <a:effectLst/>
              <a:latin typeface="Tahoma"/>
              <a:ea typeface="Calibri" panose="020F0502020204030204" pitchFamily="34" charset="0"/>
              <a:cs typeface="Calibri"/>
            </a:endParaRPr>
          </a:p>
          <a:p>
            <a:pPr lvl="0" algn="l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Ponderirane ocjene svih varijanti se zbrajaju: X </a:t>
            </a:r>
            <a:r>
              <a:rPr lang="hr" sz="1100" kern="100" baseline="-250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=∑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 </a:t>
            </a:r>
            <a:r>
              <a:rPr lang="hr" sz="1100" kern="100" baseline="-250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i,j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svako </a:t>
            </a:r>
            <a:r>
              <a:rPr lang="hr" sz="1100" kern="100" dirty="0" err="1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hr" sz="11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=1...m kako bi se dobile složene ocjene prema našoj funkciji korisnosti;</a:t>
            </a:r>
            <a:endParaRPr lang="sl-SI" sz="11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+mj-lt"/>
              <a:buAutoNum type="arabicPeriod"/>
            </a:pPr>
            <a:r>
              <a:rPr lang="hr" sz="1100" kern="100" dirty="0">
                <a:latin typeface="Tahoma" panose="020B0604030504040204" pitchFamily="34" charset="0"/>
                <a:cs typeface="Calibri" panose="020F0502020204030204" pitchFamily="34" charset="0"/>
              </a:rPr>
              <a:t>Najbolja </a:t>
            </a:r>
            <a:r>
              <a:rPr lang="hr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varijanta je odabrana Y=max {X </a:t>
            </a:r>
            <a:r>
              <a:rPr lang="hr" sz="1100" baseline="-25000" dirty="0">
                <a:effectLst/>
                <a:latin typeface="Tahoma"/>
                <a:ea typeface="Calibri" panose="020F0502020204030204" pitchFamily="34" charset="0"/>
                <a:cs typeface="Calibri"/>
              </a:rPr>
              <a:t>i </a:t>
            </a:r>
            <a:r>
              <a:rPr lang="hr" sz="1100" dirty="0">
                <a:effectLst/>
                <a:latin typeface="Tahoma"/>
                <a:ea typeface="Calibri" panose="020F0502020204030204" pitchFamily="34" charset="0"/>
                <a:cs typeface="Calibri"/>
              </a:rPr>
              <a:t>}.</a:t>
            </a:r>
            <a:endParaRPr lang="en-US" sz="1800" b="0" strike="noStrike" spc="-1" dirty="0">
              <a:solidFill>
                <a:schemeClr val="dk1"/>
              </a:solidFill>
              <a:latin typeface="Calibri"/>
              <a:ea typeface="Tahom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5078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A</a:t>
            </a:r>
            <a:r>
              <a:rPr lang="hr-HR" sz="3200" b="1" strike="noStrike" spc="-1" dirty="0" err="1">
                <a:solidFill>
                  <a:srgbClr val="1065AB"/>
                </a:solidFill>
                <a:latin typeface="Tahoma"/>
                <a:ea typeface="Tahoma"/>
              </a:rPr>
              <a:t>genda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Operacijska istraživanja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Strateško logističko planiranje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Poslovna analitika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Sustavi za podršku odlučivanju</a:t>
            </a: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AutoNum type="arabicParenR"/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 Inženjerstvo temeljeno na znanju</a:t>
            </a:r>
            <a:endParaRPr lang="en-GB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Inženjerstvo temeljeno na znanju </a:t>
            </a:r>
            <a:r>
              <a:rPr lang="hr" sz="3200" b="1" spc="-1">
                <a:solidFill>
                  <a:srgbClr val="1065AB"/>
                </a:solidFill>
                <a:latin typeface="Tahoma"/>
                <a:ea typeface="Tahoma"/>
              </a:rPr>
              <a:t>(KBE)</a:t>
            </a:r>
            <a:endParaRPr lang="en-GB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</a:rPr>
              <a:t>Inženjerstvo temeljeno na znanju (KBE) je inženjerska metodologija koja sustavno integrira inženjersko znanje u sustav dizajna.</a:t>
            </a:r>
            <a:endParaRPr lang="en-GB" dirty="0">
              <a:solidFill>
                <a:schemeClr val="dk1"/>
              </a:solidFill>
            </a:endParaRPr>
          </a:p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Životni ciklus upravljanja znanjem:</a:t>
            </a:r>
            <a:endParaRPr lang="en-GB" dirty="0">
              <a:solidFill>
                <a:schemeClr val="dk1"/>
              </a:solidFill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Identificiraj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odabrana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nesukladnost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željenim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stanjem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koja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pojavljuje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u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procesu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proizvodnje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zbog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loše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definiranog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proizvoda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ili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procesa.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Uhvati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svojim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svojstvima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uhvaćeno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Analizirajte: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napravljena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je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analiza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temeljnog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uzroka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snimljenog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kako bi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identificirala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odgovarajuća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strategija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lijeka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njezina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ponovna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uporaba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kako bi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spriječile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ponovne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anomalije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Pohrani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uvidi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iz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analize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arhiviraju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s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iskustvom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Traži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iskustvo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traži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dohvaća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Upotreba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koristi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element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iskustva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Font typeface="+mj-lt"/>
              <a:buAutoNum type="arabicPeriod"/>
            </a:pP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Ponovno korištenje: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zaključuje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se ciklus upravljanja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znanjem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i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započinje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</a:rPr>
              <a:t>novi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</a:rPr>
              <a:t>.</a:t>
            </a: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endParaRPr lang="en-GB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2011.)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Strateško upravljanje logistikom (OR + KBE)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algn="just"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Inženjerstvo temeljeno na znanju nadopunjuje se daljnjim (OR) disciplinama, npr.:</a:t>
            </a:r>
            <a:endParaRPr lang="en-GB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Računalno potpomognuto upravljanje projektima (PS);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Računalno potpomognuto projektiranje (CAD), proizvodnja (CAM) i robotika (CIM);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Modeliranje i analiza računalnom simulacijom (SMA);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 lvl="1" algn="just"/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Računalno potpomognuto detaljno planiranje proizvodnje (MPS / MRP).</a:t>
            </a:r>
            <a:endParaRPr lang="en-GB">
              <a:solidFill>
                <a:schemeClr val="dk1"/>
              </a:solidFill>
              <a:ea typeface="Calibri"/>
              <a:cs typeface="Calibri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Projekti poboljšanja poslovanja DFSS-a u strateškom planiranju logistike u skladu su s KBE-om.</a:t>
            </a:r>
            <a:endParaRPr lang="sl-SI" dirty="0">
              <a:solidFill>
                <a:schemeClr val="dk1"/>
              </a:solidFill>
              <a:ea typeface="Calibri"/>
              <a:cs typeface="Calibri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</a:pPr>
            <a:endParaRPr lang="en-GB" sz="1400" spc="-1">
              <a:solidFill>
                <a:schemeClr val="dk1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15" name="Symbol zastępczy zawartości 10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>
                <a:solidFill>
                  <a:srgbClr val="7F7F7F"/>
                </a:solidFill>
                <a:ea typeface="+mn-lt"/>
                <a:cs typeface="+mn-lt"/>
              </a:rPr>
              <a:t>(Andersson &amp; Larsson &amp; Ola, 2011.)</a:t>
            </a:r>
            <a:endParaRPr lang="en-GB" sz="1200" b="0" strike="noStrike" spc="-1">
              <a:solidFill>
                <a:srgbClr val="7F7F7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8110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Sažetak</a:t>
            </a:r>
            <a:endParaRPr lang="pl-PL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Primjene OR-a nalaze se u sustavima upravljanja znanjem (KMS):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600" spc="-1" dirty="0">
                <a:solidFill>
                  <a:schemeClr val="dk1"/>
                </a:solidFill>
                <a:latin typeface="Tahoma"/>
                <a:ea typeface="Tahoma"/>
              </a:rPr>
              <a:t>Sustavi za podršku odlučivanju (DSS),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600" spc="-1" dirty="0">
                <a:solidFill>
                  <a:schemeClr val="dk1"/>
                </a:solidFill>
                <a:latin typeface="Tahoma"/>
                <a:ea typeface="Tahoma"/>
              </a:rPr>
              <a:t>Poslovna analitika (BA) kao nadogradnja rudarenja podataka (DM) i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600" spc="-1" dirty="0">
                <a:solidFill>
                  <a:schemeClr val="dk1"/>
                </a:solidFill>
                <a:latin typeface="Tahoma"/>
                <a:ea typeface="Tahoma"/>
              </a:rPr>
              <a:t>Inženjerstvo temeljeno na znanju (KBE) kao nadogradnja računalno potpomognutog inženjerstva (CAE).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GB" sz="3200" b="1" spc="-1" dirty="0">
                <a:solidFill>
                  <a:srgbClr val="1065AB"/>
                </a:solidFill>
                <a:latin typeface="Tahoma"/>
                <a:ea typeface="Tahoma"/>
              </a:rPr>
              <a:t>L</a:t>
            </a:r>
            <a:r>
              <a:rPr lang="hr-HR" sz="3200" b="1" spc="-1" dirty="0" err="1">
                <a:solidFill>
                  <a:srgbClr val="1065AB"/>
                </a:solidFill>
                <a:latin typeface="Tahoma"/>
                <a:ea typeface="Tahoma"/>
              </a:rPr>
              <a:t>iteratura</a:t>
            </a:r>
            <a:endParaRPr lang="en-US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 fontScale="85000" lnSpcReduction="20000"/>
          </a:bodyPr>
          <a:lstStyle/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AIMS (2021). SCOR - Supply Chain Operations Model. [available at: https://aims.education/study-online/supply-chain-operations-reference-model-scor/, access June 20, 2023]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Ciampa, D. (1992). Total Quality: A User's Guide for Implementation, Addison-Wesley.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Britannica, T. Editors of </a:t>
            </a:r>
            <a:r>
              <a:rPr lang="en-US" sz="2000" spc="-1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Encyclopaedia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 (2023). Just-in-time manufacturing, Encyclopedia Britannica. [available at: </a:t>
            </a:r>
            <a:r>
              <a:rPr lang="en-US" sz="2000" spc="-1" dirty="0">
                <a:solidFill>
                  <a:srgbClr val="4472C4"/>
                </a:solidFill>
                <a:ea typeface="Calibri" panose="020F0502020204030204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https://www.britannica.com/topic/just-in-time-manufacturing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, access June 20, 2023]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Chowdhury, S. (2002). Design for Six Sigma: The revolutionary process for achieving extraordinary profits, Prentice Hall,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Tableau (2023). Comparing Business Intelligence, Business Analytics and Data Analytics. [Available from: </a:t>
            </a:r>
            <a:r>
              <a:rPr lang="en-US" sz="2000" spc="-1" dirty="0">
                <a:solidFill>
                  <a:srgbClr val="4472C4"/>
                </a:solidFill>
                <a:ea typeface="Calibri" panose="020F0502020204030204"/>
                <a:cs typeface="Calibri" panose="020F050202020403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https://www.tableau.com/learn/articles/business-intelligence/bi-business-analytics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, access June 20, 2023]</a:t>
            </a:r>
            <a:endParaRPr lang="en-US" dirty="0">
              <a:solidFill>
                <a:srgbClr val="000000"/>
              </a:solidFill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Tennant, G. (2001). SIX SIGMA: SPC and TQM in Manufacturing and Services, Gower Publishing, Ltd.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Robinson, S. (2004). Simulation: The Practice of Model Development and Use, Wiley. </a:t>
            </a:r>
          </a:p>
          <a:p>
            <a:pPr lvl="0">
              <a:buClr>
                <a:srgbClr val="4472C4"/>
              </a:buClr>
            </a:pP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Andersson, P. &amp; Larsson, T. &amp; Ola, I. (2011). A case study of how knowledge based engineering tools support experience re-use. In Research into Design – Supporting Sustainable Product Development, Chakrabarti, A. (</a:t>
            </a:r>
            <a:r>
              <a:rPr lang="en-US" sz="2000" spc="-1" dirty="0" err="1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Edt</a:t>
            </a:r>
            <a:r>
              <a:rPr lang="en-US" sz="2000" spc="-1" dirty="0">
                <a:solidFill>
                  <a:srgbClr val="000000"/>
                </a:solidFill>
                <a:ea typeface="Calibri" panose="020F0502020204030204"/>
                <a:cs typeface="Calibri" panose="020F0502020204030204"/>
              </a:rPr>
              <a:t>.), Research Publishing, Indian Institute of Science, Bangalore, India.</a:t>
            </a:r>
            <a:endParaRPr lang="en-US" dirty="0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672336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Hvala </a:t>
            </a:r>
            <a:r>
              <a:rPr lang="hr" sz="4800" b="1" spc="-1" dirty="0">
                <a:solidFill>
                  <a:srgbClr val="015BA6"/>
                </a:solidFill>
                <a:latin typeface="Tahoma"/>
                <a:ea typeface="Tahoma"/>
              </a:rPr>
              <a:t>na</a:t>
            </a:r>
            <a:r>
              <a:rPr lang="hr" sz="4800" b="1" strike="noStrike" spc="-1" dirty="0">
                <a:solidFill>
                  <a:srgbClr val="015BA6"/>
                </a:solidFill>
                <a:latin typeface="Tahoma"/>
                <a:ea typeface="Tahoma"/>
              </a:rPr>
              <a:t> pažnji</a:t>
            </a:r>
            <a:endParaRPr lang="pl-PL" sz="4800" b="0" strike="noStrike" spc="-1" dirty="0">
              <a:solidFill>
                <a:schemeClr val="dk1"/>
              </a:solidFill>
              <a:latin typeface="Calibri"/>
            </a:endParaRPr>
          </a:p>
        </p:txBody>
      </p:sp>
      <p:pic>
        <p:nvPicPr>
          <p:cNvPr id="128" name="Obraz 4" descr="Obraz zawierający symbol, Czcionka, Grafika, zrzut ekranu&#10;&#10;Opis wygenerowany automatycznie"/>
          <p:cNvPicPr/>
          <p:nvPr/>
        </p:nvPicPr>
        <p:blipFill>
          <a:blip r:embed="rId2"/>
          <a:stretch/>
        </p:blipFill>
        <p:spPr>
          <a:xfrm>
            <a:off x="10964520" y="0"/>
            <a:ext cx="1226880" cy="429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 (OR)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A73A595F-3B6F-93D4-04B0-07D26862F901}"/>
              </a:ext>
            </a:extLst>
          </p:cNvPr>
          <p:cNvSpPr txBox="1"/>
          <p:nvPr/>
        </p:nvSpPr>
        <p:spPr>
          <a:xfrm>
            <a:off x="1786802" y="2021565"/>
            <a:ext cx="8386237" cy="1938992"/>
          </a:xfrm>
          <a:prstGeom prst="rect">
            <a:avLst/>
          </a:prstGeom>
          <a:solidFill>
            <a:schemeClr val="accent5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hr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Operacijska istraživanja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često skraćeno na </a:t>
            </a:r>
            <a:r>
              <a:rPr lang="hr" sz="2400" b="1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OR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, disciplina je koja se bavi razvojem i primjenom analitičkih metoda za poboljšanje donošenja odluka.</a:t>
            </a:r>
            <a:endParaRPr lang="sl-SI" sz="2400" dirty="0">
              <a:solidFill>
                <a:srgbClr val="FFFFFF"/>
              </a:solidFill>
              <a:latin typeface="Calibri" panose="020F0502020204030204"/>
              <a:ea typeface="Calibri"/>
              <a:cs typeface="Calibri"/>
            </a:endParaRPr>
          </a:p>
          <a:p>
            <a:pPr algn="just"/>
            <a:endParaRPr lang="en-US" sz="24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  <a:p>
            <a:pPr algn="just"/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Pojam znanost </a:t>
            </a:r>
            <a:r>
              <a:rPr lang="en-GB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o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upravljanj</a:t>
            </a:r>
            <a:r>
              <a:rPr lang="en-GB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u</a:t>
            </a:r>
            <a:r>
              <a:rPr lang="hr" sz="2400" dirty="0">
                <a:solidFill>
                  <a:srgbClr val="FFFFFF"/>
                </a:solidFill>
                <a:latin typeface="Tahoma"/>
                <a:ea typeface="Tahoma"/>
                <a:cs typeface="Tahoma"/>
              </a:rPr>
              <a:t> ponekad se koristi kao sinonim.</a:t>
            </a:r>
            <a:endParaRPr lang="sl-SI" sz="2400" dirty="0">
              <a:solidFill>
                <a:srgbClr val="FFFFFF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7026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</a:t>
            </a:r>
            <a:endParaRPr lang="sl-SI" sz="3200" b="1" strike="noStrike" spc="-1" dirty="0">
              <a:solidFill>
                <a:srgbClr val="1065AB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10946880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Interakcija između planiranih tehničkih i ljudskih sustava.</a:t>
            </a:r>
            <a:endParaRPr lang="sl-SI" sz="2000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 marL="342900" indent="-342900" defTabSz="4572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Karakteristike: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Varijabilnost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Deterministički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Stohastički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Međuovisnost</a:t>
            </a:r>
          </a:p>
          <a:p>
            <a:pPr marL="1257300" lvl="2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(ne)</a:t>
            </a:r>
            <a:r>
              <a:rPr lang="hr" spc="-1" dirty="0">
                <a:solidFill>
                  <a:schemeClr val="dk1"/>
                </a:solidFill>
                <a:latin typeface="Tahoma"/>
                <a:ea typeface="Tahoma"/>
              </a:rPr>
              <a:t>ovisnost </a:t>
            </a: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među komponentama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Složenost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Strukturni</a:t>
            </a:r>
          </a:p>
          <a:p>
            <a:pPr marL="1200150" lvl="2" indent="-285750">
              <a:spcBef>
                <a:spcPct val="20000"/>
              </a:spcBef>
              <a:buFont typeface="Arial"/>
              <a:buChar char="–"/>
              <a:defRPr/>
            </a:pPr>
            <a:r>
              <a:rPr lang="hr" sz="2000" spc="-1" dirty="0">
                <a:solidFill>
                  <a:schemeClr val="dk1"/>
                </a:solidFill>
                <a:latin typeface="Tahoma"/>
                <a:ea typeface="Tahoma"/>
              </a:rPr>
              <a:t>Bihevioralni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EADA423B-792E-4124-8555-CA1485BDA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480" y="4190265"/>
            <a:ext cx="2387600" cy="1587500"/>
          </a:xfrm>
          <a:prstGeom prst="rect">
            <a:avLst/>
          </a:prstGeom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FD1B4F3C-6F39-415B-9B58-E57FDFE53E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55032" y="2182350"/>
            <a:ext cx="1517984" cy="2007915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DE713BB9-962F-491D-98EA-BB86A36BBD9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66080" y="4190265"/>
            <a:ext cx="2387600" cy="1587500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022A35E6-DF2C-4A61-83EE-85432D11C65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r="6077"/>
          <a:stretch>
            <a:fillRect/>
          </a:stretch>
        </p:blipFill>
        <p:spPr>
          <a:xfrm>
            <a:off x="4335970" y="4190265"/>
            <a:ext cx="2242510" cy="1587500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BA90D626-0CF3-48F0-9E56-BAC2F07C02F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973016" y="2117196"/>
            <a:ext cx="1380664" cy="207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97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Primjeri upotrebe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1244520" y="1842480"/>
            <a:ext cx="5444147" cy="3626640"/>
          </a:xfrm>
          <a:prstGeom prst="rect">
            <a:avLst/>
          </a:prstGeom>
          <a:solidFill>
            <a:schemeClr val="lt1">
              <a:lumMod val="95000"/>
            </a:schemeClr>
          </a:solidFill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1: Razumijevanje uskih grla koja ograničavaju performanse rada sustava …</a:t>
            </a: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en-US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2: Analiza utjecaja proizvodnih rasporeda na operacije …</a:t>
            </a:r>
          </a:p>
          <a:p>
            <a:pPr>
              <a:spcBef>
                <a:spcPts val="1001"/>
              </a:spcBef>
              <a:buClr>
                <a:srgbClr val="015BA6"/>
              </a:buClr>
            </a:pPr>
            <a:endParaRPr lang="sl-SI" sz="2000" b="0" strike="noStrike" spc="-1" dirty="0">
              <a:solidFill>
                <a:schemeClr val="dk1"/>
              </a:solidFill>
              <a:latin typeface="Tahoma"/>
              <a:ea typeface="Tahoma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20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Problem 3: Operacije, koje uključuju ljude …</a:t>
            </a:r>
            <a:endParaRPr lang="pl-PL" sz="2000" b="0" strike="noStrike" spc="-1" dirty="0">
              <a:solidFill>
                <a:schemeClr val="dk1"/>
              </a:solidFill>
              <a:latin typeface="Tahoma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82396FC-9C5B-4FAA-9E1A-946EFE96B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105" y="1030336"/>
            <a:ext cx="2100446" cy="1535524"/>
          </a:xfrm>
          <a:prstGeom prst="rect">
            <a:avLst/>
          </a:prstGeom>
          <a:ln w="254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0E48E4D-3A8A-4585-AAE0-5363CE5D3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106" y="2859136"/>
            <a:ext cx="2224505" cy="1485900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D56D7BA7-E6DA-47CA-8E31-53C38A300F9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885"/>
          <a:stretch>
            <a:fillRect/>
          </a:stretch>
        </p:blipFill>
        <p:spPr>
          <a:xfrm>
            <a:off x="7934106" y="4611737"/>
            <a:ext cx="2178483" cy="1436901"/>
          </a:xfrm>
          <a:prstGeom prst="rect">
            <a:avLst/>
          </a:prstGeom>
          <a:ln w="25400">
            <a:solidFill>
              <a:srgbClr val="800000"/>
            </a:solidFill>
          </a:ln>
        </p:spPr>
      </p:pic>
    </p:spTree>
    <p:extLst>
      <p:ext uri="{BB962C8B-B14F-4D97-AF65-F5344CB8AC3E}">
        <p14:creationId xmlns:p14="http://schemas.microsoft.com/office/powerpoint/2010/main" val="516918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Operacijska istraživanja </a:t>
            </a: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u logistici</a:t>
            </a:r>
            <a:endParaRPr lang="en-GB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Metode operacijskog istraživanja koriste se u </a:t>
            </a:r>
            <a:r>
              <a:rPr lang="hr" sz="1800" b="1" strike="noStrike" spc="-1" dirty="0">
                <a:solidFill>
                  <a:schemeClr val="dk1"/>
                </a:solidFill>
                <a:latin typeface="Tahoma"/>
                <a:ea typeface="Tahoma"/>
              </a:rPr>
              <a:t>strateškom planiranju logistike </a:t>
            </a:r>
            <a:r>
              <a:rPr lang="hr" sz="1800" b="0" strike="noStrike" spc="-1" dirty="0">
                <a:solidFill>
                  <a:schemeClr val="dk1"/>
                </a:solidFill>
                <a:latin typeface="Tahoma"/>
                <a:ea typeface="Tahoma"/>
              </a:rPr>
              <a:t>za: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omogućavanje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analize što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ako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upravljanje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složenošću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međuovisnost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varijabilnost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+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dinamika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uključivanje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troškova i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smetnji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procesu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nego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eksperimentiranje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stvarnim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sustavom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fokus na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detalje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poboljšanje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razumijevanja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sustava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poboljšanje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komunikacije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između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1800" dirty="0" err="1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menadžmenta</a:t>
            </a:r>
            <a:r>
              <a:rPr lang="en-GB" sz="1800" dirty="0">
                <a:solidFill>
                  <a:schemeClr val="dk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stručnjaka.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endParaRPr lang="en-GB" dirty="0">
              <a:solidFill>
                <a:schemeClr val="dk1"/>
              </a:solidFill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(Robinson, 2004.)</a:t>
            </a:r>
          </a:p>
        </p:txBody>
      </p:sp>
    </p:spTree>
    <p:extLst>
      <p:ext uri="{BB962C8B-B14F-4D97-AF65-F5344CB8AC3E}">
        <p14:creationId xmlns:p14="http://schemas.microsoft.com/office/powerpoint/2010/main" val="128355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en-US" sz="32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 logističko planiranje obuhvaća sve aktivnosti koje je potrebno provesti na </a:t>
            </a:r>
            <a:r>
              <a:rPr lang="hr" sz="18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strateškoj, taktičkoj i operativnoj razini </a:t>
            </a:r>
            <a:r>
              <a:rPr lang="hr" sz="18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kako bi se osiguralo:</a:t>
            </a: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upravljanje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potpunom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kvalitetom (</a:t>
            </a:r>
            <a:r>
              <a:rPr lang="en-GB" sz="1400" spc="-1" dirty="0" err="1">
                <a:solidFill>
                  <a:schemeClr val="dk1"/>
                </a:solidFill>
                <a:latin typeface="Tahoma"/>
                <a:ea typeface="Tahoma"/>
                <a:cs typeface="Tahoma"/>
              </a:rPr>
              <a:t>engl.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 Total Quality Management - </a:t>
            </a:r>
            <a:r>
              <a:rPr lang="en-GB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TQM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 </a:t>
            </a:r>
            <a:endParaRPr lang="hr-HR" sz="14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 lvl="1">
              <a:spcBef>
                <a:spcPts val="1001"/>
              </a:spcBef>
              <a:buClr>
                <a:srgbClr val="015BA6"/>
              </a:buClr>
              <a:buFont typeface="Arial"/>
              <a:buChar char="•"/>
            </a:pPr>
            <a:r>
              <a:rPr lang="hr-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p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roizvodnja točno na vrijeme (</a:t>
            </a:r>
            <a:r>
              <a:rPr lang="en-GB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Just in Time - </a:t>
            </a:r>
            <a:r>
              <a:rPr lang="hr" sz="1400" b="1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JIT </a:t>
            </a:r>
            <a:r>
              <a:rPr lang="hr" sz="1400" spc="-1" dirty="0">
                <a:solidFill>
                  <a:schemeClr val="dk1"/>
                </a:solidFill>
                <a:latin typeface="Tahoma"/>
                <a:ea typeface="Tahoma"/>
                <a:cs typeface="Tahoma"/>
              </a:rPr>
              <a:t>).</a:t>
            </a: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spc="-1" dirty="0">
                <a:solidFill>
                  <a:srgbClr val="7F7F7F"/>
                </a:solidFill>
                <a:latin typeface="Tahoma"/>
                <a:ea typeface="Tahoma"/>
              </a:rPr>
              <a:t>Izvor: (Ciampa, 1992.), (Britannica, 2023.)</a:t>
            </a:r>
          </a:p>
        </p:txBody>
      </p:sp>
    </p:spTree>
    <p:extLst>
      <p:ext uri="{BB962C8B-B14F-4D97-AF65-F5344CB8AC3E}">
        <p14:creationId xmlns:p14="http://schemas.microsoft.com/office/powerpoint/2010/main" val="4243192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trike="noStrike" spc="-1" dirty="0">
                <a:solidFill>
                  <a:srgbClr val="1065AB"/>
                </a:solidFill>
                <a:latin typeface="Tahoma"/>
                <a:ea typeface="Tahoma"/>
              </a:rPr>
              <a:t>Strateško logističko planiranje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Ciampa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1992.)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28F87A2-A7C9-42E3-9239-9281DFFB7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2" y="1638050"/>
            <a:ext cx="5484796" cy="42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81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608840" y="365040"/>
            <a:ext cx="9744840" cy="1116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hr" sz="3200" b="1" spc="-1" dirty="0">
                <a:solidFill>
                  <a:srgbClr val="1065AB"/>
                </a:solidFill>
                <a:latin typeface="Tahoma"/>
                <a:ea typeface="Tahoma"/>
              </a:rPr>
              <a:t>SCOR</a:t>
            </a:r>
            <a:endParaRPr lang="pl-PL" sz="32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SCOR referentni model (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planiranje, sourcing,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proizvodnja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isporuka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povrat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i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omogućavanje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) pomaže tvrtkama da procijene i usavrše upravljanje lancem opskrbe radi pouzdanosti, dosljednosti i učinkovitosti – (lean) </a:t>
            </a: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6-sigma 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.</a:t>
            </a:r>
            <a:endParaRPr lang="en-US" sz="1800" spc="-1" dirty="0">
              <a:solidFill>
                <a:schemeClr val="dk1"/>
              </a:solidFill>
              <a:latin typeface="Tahoma"/>
              <a:ea typeface="Tahoma"/>
              <a:cs typeface="Tahoma"/>
            </a:endParaRPr>
          </a:p>
          <a:p>
            <a:pPr>
              <a:buClr>
                <a:srgbClr val="015BA6"/>
              </a:buClr>
            </a:pP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Six Sigma</a:t>
            </a:r>
            <a:r>
              <a:rPr lang="en-GB" sz="1800" b="1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projekti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poboljšanja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poslovanja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slijede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dvije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različite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metodologije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,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svaka</a:t>
            </a:r>
            <a:r>
              <a:rPr lang="en-GB" sz="1800" spc="-1" dirty="0">
                <a:solidFill>
                  <a:schemeClr val="dk1"/>
                </a:solidFill>
                <a:ea typeface="+mn-lt"/>
                <a:cs typeface="+mn-lt"/>
              </a:rPr>
              <a:t> s pet </a:t>
            </a:r>
            <a:r>
              <a:rPr lang="en-GB" sz="1800" spc="-1" dirty="0" err="1">
                <a:solidFill>
                  <a:schemeClr val="dk1"/>
                </a:solidFill>
                <a:ea typeface="+mn-lt"/>
                <a:cs typeface="+mn-lt"/>
              </a:rPr>
              <a:t>faza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: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buClr>
                <a:srgbClr val="015BA6"/>
              </a:buClr>
              <a:buAutoNum type="arabicPeriod"/>
            </a:pP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DMAIC (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define, measure, </a:t>
            </a:r>
            <a:r>
              <a:rPr lang="en-GB" sz="1400" spc="-1" dirty="0" err="1">
                <a:solidFill>
                  <a:schemeClr val="dk1"/>
                </a:solidFill>
                <a:ea typeface="+mn-lt"/>
                <a:cs typeface="+mn-lt"/>
              </a:rPr>
              <a:t>analyze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, identify and control</a:t>
            </a:r>
            <a:r>
              <a:rPr lang="hr-HR" sz="1400" spc="-1" dirty="0">
                <a:solidFill>
                  <a:schemeClr val="dk1"/>
                </a:solidFill>
                <a:ea typeface="+mn-lt"/>
                <a:cs typeface="+mn-lt"/>
              </a:rPr>
              <a:t> /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definiraj, izmjeri, analiziraj, identificiraj i kontroliraj) koristi se za projekte usmjerene na </a:t>
            </a:r>
            <a:r>
              <a:rPr lang="hr" sz="1400" b="1" spc="-1" dirty="0">
                <a:solidFill>
                  <a:schemeClr val="dk1"/>
                </a:solidFill>
                <a:ea typeface="+mn-lt"/>
                <a:cs typeface="+mn-lt"/>
              </a:rPr>
              <a:t>poboljšanje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postojećeg poslovnog procesa;</a:t>
            </a:r>
            <a:endParaRPr lang="en-US" dirty="0">
              <a:solidFill>
                <a:schemeClr val="dk1"/>
              </a:solidFill>
              <a:ea typeface="Calibri" panose="020F0502020204030204"/>
              <a:cs typeface="Calibri" panose="020F0502020204030204"/>
            </a:endParaRPr>
          </a:p>
          <a:p>
            <a:pPr marL="800100" lvl="1" indent="-342900">
              <a:spcBef>
                <a:spcPts val="1001"/>
              </a:spcBef>
              <a:buClr>
                <a:srgbClr val="015BA6"/>
              </a:buClr>
              <a:buAutoNum type="arabicPeriod"/>
            </a:pP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DMADV (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define, measure, </a:t>
            </a:r>
            <a:r>
              <a:rPr lang="en-GB" sz="1400" spc="-1" dirty="0" err="1">
                <a:solidFill>
                  <a:schemeClr val="dk1"/>
                </a:solidFill>
                <a:ea typeface="+mn-lt"/>
                <a:cs typeface="+mn-lt"/>
              </a:rPr>
              <a:t>analyze</a:t>
            </a:r>
            <a:r>
              <a:rPr lang="en-GB" sz="1400" spc="-1" dirty="0">
                <a:solidFill>
                  <a:schemeClr val="dk1"/>
                </a:solidFill>
                <a:ea typeface="+mn-lt"/>
                <a:cs typeface="+mn-lt"/>
              </a:rPr>
              <a:t>, design and verify</a:t>
            </a:r>
            <a:r>
              <a:rPr lang="hr-HR" sz="1400" spc="-1" dirty="0">
                <a:solidFill>
                  <a:schemeClr val="dk1"/>
                </a:solidFill>
                <a:ea typeface="+mn-lt"/>
                <a:cs typeface="+mn-lt"/>
              </a:rPr>
              <a:t> /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definiraj, izmjeri, analiziraj, dizajniraj i provjeri) koristi se za projekte usmjerene na </a:t>
            </a:r>
            <a:r>
              <a:rPr lang="hr" sz="1400" b="1" spc="-1" dirty="0">
                <a:solidFill>
                  <a:schemeClr val="dk1"/>
                </a:solidFill>
                <a:ea typeface="+mn-lt"/>
                <a:cs typeface="+mn-lt"/>
              </a:rPr>
              <a:t>stvaranje </a:t>
            </a:r>
            <a:r>
              <a:rPr lang="hr" sz="1400" spc="-1" dirty="0">
                <a:solidFill>
                  <a:schemeClr val="dk1"/>
                </a:solidFill>
                <a:ea typeface="+mn-lt"/>
                <a:cs typeface="+mn-lt"/>
              </a:rPr>
              <a:t>novih dizajna proizvoda ili procesa.</a:t>
            </a:r>
            <a:endParaRPr lang="sl-SI" sz="1400" spc="-1" dirty="0">
              <a:solidFill>
                <a:schemeClr val="dk1"/>
              </a:solidFill>
              <a:ea typeface="+mn-lt"/>
              <a:cs typeface="+mn-lt"/>
            </a:endParaRPr>
          </a:p>
          <a:p>
            <a:pPr>
              <a:spcBef>
                <a:spcPts val="1001"/>
              </a:spcBef>
              <a:buClr>
                <a:srgbClr val="015BA6"/>
              </a:buClr>
            </a:pP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Metodologija </a:t>
            </a: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DMADV poznata 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je i kao Dizajn za Six Sigma (</a:t>
            </a:r>
            <a:r>
              <a:rPr lang="hr" sz="1800" b="1" spc="-1" dirty="0">
                <a:solidFill>
                  <a:schemeClr val="dk1"/>
                </a:solidFill>
                <a:ea typeface="+mn-lt"/>
                <a:cs typeface="+mn-lt"/>
              </a:rPr>
              <a:t>DFSS </a:t>
            </a:r>
            <a:r>
              <a:rPr lang="hr" sz="1800" spc="-1" dirty="0">
                <a:solidFill>
                  <a:schemeClr val="dk1"/>
                </a:solidFill>
                <a:ea typeface="+mn-lt"/>
                <a:cs typeface="+mn-lt"/>
              </a:rPr>
              <a:t>) .</a:t>
            </a:r>
            <a:endParaRPr lang="en-US" sz="1800" spc="-1" dirty="0">
              <a:solidFill>
                <a:schemeClr val="dk1"/>
              </a:solidFill>
              <a:ea typeface="+mn-lt"/>
              <a:cs typeface="+mn-lt"/>
            </a:endParaRPr>
          </a:p>
        </p:txBody>
      </p:sp>
      <p:sp>
        <p:nvSpPr>
          <p:cNvPr id="103" name="Symbol zastępczy zawartości 4"/>
          <p:cNvSpPr/>
          <p:nvPr/>
        </p:nvSpPr>
        <p:spPr>
          <a:xfrm>
            <a:off x="702720" y="5864040"/>
            <a:ext cx="4580280" cy="477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1440" tIns="45720" rIns="91440" bIns="45720" anchor="t"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hr" sz="1200" b="0" strike="noStrike" spc="-1" dirty="0">
                <a:solidFill>
                  <a:srgbClr val="7F7F7F"/>
                </a:solidFill>
                <a:latin typeface="Tahoma"/>
                <a:ea typeface="Tahoma"/>
              </a:rPr>
              <a:t>Izvor: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(AIMS, 2021.), ( </a:t>
            </a:r>
            <a:r>
              <a:rPr lang="hr" sz="1200" spc="-1" dirty="0" err="1">
                <a:solidFill>
                  <a:srgbClr val="7F7F7F"/>
                </a:solidFill>
                <a:ea typeface="+mn-lt"/>
                <a:cs typeface="+mn-lt"/>
              </a:rPr>
              <a:t>Tennant </a:t>
            </a:r>
            <a:r>
              <a:rPr lang="hr" sz="1200" spc="-1" dirty="0">
                <a:solidFill>
                  <a:srgbClr val="7F7F7F"/>
                </a:solidFill>
                <a:ea typeface="+mn-lt"/>
                <a:cs typeface="+mn-lt"/>
              </a:rPr>
              <a:t>, 2001.)</a:t>
            </a:r>
            <a:endParaRPr lang="sl-SI" sz="1200" b="0" strike="noStrike" spc="-1" dirty="0">
              <a:solidFill>
                <a:srgbClr val="000000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19117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725F0AC8-B28C-44E2-864B-414F5352029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865333-F602-4D5B-8541-4202A1D0A7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B2E4B7-9F2B-4476-8F87-3F044BC2AE95}">
  <ds:schemaRefs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d9bddfac-6dc9-4958-8f35-4d0da3af229b"/>
    <ds:schemaRef ds:uri="a92fe6ce-cc5e-4661-b3e6-d9d5535f70b5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1726</Words>
  <Application>Microsoft Office PowerPoint</Application>
  <PresentationFormat>Široki zaslon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Symbol</vt:lpstr>
      <vt:lpstr>Tahoma</vt:lpstr>
      <vt:lpstr>Times New Roman</vt:lpstr>
      <vt:lpstr>Wingdings</vt:lpstr>
      <vt:lpstr>Motyw pakietu Office</vt:lpstr>
      <vt:lpstr>Motyw pakietu Office</vt:lpstr>
      <vt:lpstr>STATISTIČKE METODE ZA ANALIZU LOGISTIČKIH PODATAKA</vt:lpstr>
      <vt:lpstr>Agenda</vt:lpstr>
      <vt:lpstr>Operacijska istraživanja (OR)</vt:lpstr>
      <vt:lpstr>Operacijska istraživanja</vt:lpstr>
      <vt:lpstr>Primjeri upotrebe</vt:lpstr>
      <vt:lpstr>Operacijska istraživanja u logistici</vt:lpstr>
      <vt:lpstr>Strateško logističko planiranje</vt:lpstr>
      <vt:lpstr>Strateško logističko planiranje</vt:lpstr>
      <vt:lpstr>SCOR</vt:lpstr>
      <vt:lpstr>Dizajn za Six Sigma (DFSS)</vt:lpstr>
      <vt:lpstr>Poslovna inteligencija i analitika</vt:lpstr>
      <vt:lpstr>SOP (1/2)</vt:lpstr>
      <vt:lpstr>SOP (2/2)</vt:lpstr>
      <vt:lpstr>Poslovna analitika</vt:lpstr>
      <vt:lpstr>Sustavi za podršku odlučivanju</vt:lpstr>
      <vt:lpstr>Primjer: Višekriterijski proces odlučivanja</vt:lpstr>
      <vt:lpstr>Primjer MCDM-a (1/2)</vt:lpstr>
      <vt:lpstr>Primjer MCDM-a (2/2)</vt:lpstr>
      <vt:lpstr>MCDM postupak</vt:lpstr>
      <vt:lpstr>Inženjerstvo temeljeno na znanju (KBE)</vt:lpstr>
      <vt:lpstr>Strateško upravljanje logistikom (OR + KBE)</vt:lpstr>
      <vt:lpstr>Sažetak</vt:lpstr>
      <vt:lpstr>Literatura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subject/>
  <dc:creator>Michał Adamczak | Wyższa Szkoła Logistyki</dc:creator>
  <dc:description/>
  <cp:lastModifiedBy>jelena franjković</cp:lastModifiedBy>
  <cp:revision>295</cp:revision>
  <dcterms:created xsi:type="dcterms:W3CDTF">2023-07-06T12:09:08Z</dcterms:created>
  <dcterms:modified xsi:type="dcterms:W3CDTF">2025-05-04T19:31:13Z</dcterms:modified>
  <dc:language>sl-SI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PresentationFormat">
    <vt:lpwstr>Panoramiczny</vt:lpwstr>
  </property>
  <property fmtid="{D5CDD505-2E9C-101B-9397-08002B2CF9AE}" pid="4" name="Slides">
    <vt:i4>6</vt:i4>
  </property>
</Properties>
</file>