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s/slide112.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slides/slide102.xml" ContentType="application/vnd.openxmlformats-officedocument.presentationml.slide+xml"/>
  <Override PartName="/ppt/slides/slide118.xml" ContentType="application/vnd.openxmlformats-officedocument.presentationml.slide+xml"/>
  <Override PartName="/ppt/slides/slide123.xml" ContentType="application/vnd.openxmlformats-officedocument.presentationml.slide+xml"/>
  <Override PartName="/ppt/slides/slide108.xml" ContentType="application/vnd.openxmlformats-officedocument.presentationml.slide+xml"/>
  <Override PartName="/ppt/slides/slide113.xml" ContentType="application/vnd.openxmlformats-officedocument.presentationml.slide+xml"/>
  <Override PartName="/ppt/tableStyles.xml" ContentType="application/vnd.openxmlformats-officedocument.presentationml.tableStyles+xml"/>
  <Override PartName="/ppt/slides/slide103.xml" ContentType="application/vnd.openxmlformats-officedocument.presentationml.slide+xml"/>
  <Override PartName="/ppt/slides/slide119.xml" ContentType="application/vnd.openxmlformats-officedocument.presentationml.slide+xml"/>
  <Override PartName="/ppt/slides/slide124.xml" ContentType="application/vnd.openxmlformats-officedocument.presentationml.slide+xml"/>
  <Override PartName="/customXml/item1.xml" ContentType="application/xml"/>
  <Override PartName="/customXml/itemProps1.xml" ContentType="application/vnd.openxmlformats-officedocument.customXmlProperties+xml"/>
  <Override PartName="/ppt/slides/slide109.xml" ContentType="application/vnd.openxmlformats-officedocument.presentationml.slide+xml"/>
  <Override PartName="/ppt/slides/slide114.xml" ContentType="application/vnd.openxmlformats-officedocument.presentationml.slide+xml"/>
  <Override PartName="/ppt/slides/slide125.xml" ContentType="application/vnd.openxmlformats-officedocument.presentationml.slide+xml"/>
  <Override PartName="/ppt/slides/slide104.xml" ContentType="application/vnd.openxmlformats-officedocument.presentationml.slide+xml"/>
  <Override PartName="/ppt/slides/slide115.xml" ContentType="application/vnd.openxmlformats-officedocument.presentationml.slide+xml"/>
  <Override PartName="/ppt/slides/slide120.xml" ContentType="application/vnd.openxmlformats-officedocument.presentationml.slide+xml"/>
  <Override PartName="/customXml/item2.xml" ContentType="application/xml"/>
  <Override PartName="/customXml/itemProps2.xml" ContentType="application/vnd.openxmlformats-officedocument.customXmlProperties+xml"/>
  <Override PartName="/ppt/slides/slide105.xml" ContentType="application/vnd.openxmlformats-officedocument.presentationml.slide+xml"/>
  <Override PartName="/ppt/slides/slide110.xml" ContentType="application/vnd.openxmlformats-officedocument.presentationml.slide+xml"/>
  <Override PartName="/ppt/presProps.xml" ContentType="application/vnd.openxmlformats-officedocument.presentationml.presProps+xml"/>
  <Override PartName="/ppt/slides/slide121.xml" ContentType="application/vnd.openxmlformats-officedocument.presentationml.slide+xml"/>
  <Override PartName="/ppt/slides/slide116.xml" ContentType="application/vnd.openxmlformats-officedocument.presentationml.slide+xml"/>
  <Override PartName="/customXml/item3.xml" ContentType="application/xml"/>
  <Override PartName="/customXml/itemProps3.xml" ContentType="application/vnd.openxmlformats-officedocument.customXmlProperties+xml"/>
  <Override PartName="/ppt/slides/slide111.xml" ContentType="application/vnd.openxmlformats-officedocument.presentationml.slide+xml"/>
  <Override PartName="/ppt/slides/slide106.xml" ContentType="application/vnd.openxmlformats-officedocument.presentationml.slide+xml"/>
  <Override PartName="/ppt/viewProps.xml" ContentType="application/vnd.openxmlformats-officedocument.presentationml.viewProps+xml"/>
  <Override PartName="/ppt/slides/slide122.xml" ContentType="application/vnd.openxmlformats-officedocument.presentationml.slide+xml"/>
  <Override PartName="/ppt/slides/slide117.xml" ContentType="application/vnd.openxmlformats-officedocument.presentationml.slide+xml"/>
  <Override PartName="/ppt/slides/slide107.xml" ContentType="application/vnd.openxmlformats-officedocument.presentationml.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4"/>
  </p:sldMasterIdLst>
  <p:sldIdLst>
    <p:sldId id="440" r:id="rId107"/>
    <p:sldId id="441" r:id="rId108"/>
    <p:sldId id="442" r:id="rId109"/>
    <p:sldId id="443" r:id="rId110"/>
    <p:sldId id="444" r:id="rId111"/>
    <p:sldId id="445" r:id="rId112"/>
    <p:sldId id="446" r:id="rId113"/>
    <p:sldId id="447" r:id="rId114"/>
    <p:sldId id="448" r:id="rId115"/>
    <p:sldId id="449" r:id="rId116"/>
    <p:sldId id="450" r:id="rId117"/>
    <p:sldId id="451" r:id="rId118"/>
    <p:sldId id="452" r:id="rId119"/>
    <p:sldId id="453" r:id="rId120"/>
    <p:sldId id="454" r:id="rId121"/>
    <p:sldId id="455" r:id="rId122"/>
    <p:sldId id="456" r:id="rId123"/>
    <p:sldId id="457" r:id="rId124"/>
    <p:sldId id="458" r:id="rId125"/>
    <p:sldId id="459" r:id="rId126"/>
    <p:sldId id="460" r:id="rId127"/>
    <p:sldId id="461" r:id="rId128"/>
    <p:sldId id="462" r:id="rId129"/>
    <p:sldId id="463" r:id="rId1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BA6"/>
    <a:srgbClr val="7F7F7F"/>
    <a:srgbClr val="AEAEAE"/>
    <a:srgbClr val="FFFFFF"/>
    <a:srgbClr val="292928"/>
    <a:srgbClr val="1065AB"/>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11" d="100"/>
          <a:sy n="111" d="100"/>
        </p:scale>
        <p:origin x="486" y="9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112.xml" Id="rId117" /><Relationship Type="http://schemas.openxmlformats.org/officeDocument/2006/relationships/slide" Target="/ppt/slides/slide102.xml" Id="rId107" /><Relationship Type="http://schemas.openxmlformats.org/officeDocument/2006/relationships/slide" Target="/ppt/slides/slide118.xml" Id="rId123" /><Relationship Type="http://schemas.openxmlformats.org/officeDocument/2006/relationships/slide" Target="/ppt/slides/slide123.xml" Id="rId128" /><Relationship Type="http://schemas.openxmlformats.org/officeDocument/2006/relationships/slide" Target="/ppt/slides/slide108.xml" Id="rId113" /><Relationship Type="http://schemas.openxmlformats.org/officeDocument/2006/relationships/slide" Target="/ppt/slides/slide113.xml" Id="rId118" /><Relationship Type="http://schemas.openxmlformats.org/officeDocument/2006/relationships/tableStyles" Target="/ppt/tableStyles.xml" Id="rId134" /><Relationship Type="http://schemas.openxmlformats.org/officeDocument/2006/relationships/slide" Target="/ppt/slides/slide103.xml" Id="rId108" /><Relationship Type="http://schemas.openxmlformats.org/officeDocument/2006/relationships/slide" Target="/ppt/slides/slide119.xml" Id="rId124" /><Relationship Type="http://schemas.openxmlformats.org/officeDocument/2006/relationships/slide" Target="/ppt/slides/slide124.xml" Id="rId129" /><Relationship Type="http://schemas.openxmlformats.org/officeDocument/2006/relationships/customXml" Target="/customXml/item1.xml" Id="rId1" /><Relationship Type="http://schemas.openxmlformats.org/officeDocument/2006/relationships/slide" Target="/ppt/slides/slide109.xml" Id="rId114" /><Relationship Type="http://schemas.openxmlformats.org/officeDocument/2006/relationships/slide" Target="/ppt/slides/slide114.xml" Id="rId119" /><Relationship Type="http://schemas.openxmlformats.org/officeDocument/2006/relationships/slide" Target="/ppt/slides/slide125.xml" Id="rId130" /><Relationship Type="http://schemas.openxmlformats.org/officeDocument/2006/relationships/slide" Target="/ppt/slides/slide104.xml" Id="rId109" /><Relationship Type="http://schemas.openxmlformats.org/officeDocument/2006/relationships/slide" Target="/ppt/slides/slide115.xml" Id="rId120" /><Relationship Type="http://schemas.openxmlformats.org/officeDocument/2006/relationships/slide" Target="/ppt/slides/slide120.xml" Id="rId125" /><Relationship Type="http://schemas.openxmlformats.org/officeDocument/2006/relationships/customXml" Target="/customXml/item2.xml" Id="rId2" /><Relationship Type="http://schemas.openxmlformats.org/officeDocument/2006/relationships/slide" Target="/ppt/slides/slide105.xml" Id="rId110" /><Relationship Type="http://schemas.openxmlformats.org/officeDocument/2006/relationships/slide" Target="/ppt/slides/slide110.xml" Id="rId115" /><Relationship Type="http://schemas.openxmlformats.org/officeDocument/2006/relationships/presProps" Target="/ppt/presProps.xml" Id="rId131" /><Relationship Type="http://schemas.openxmlformats.org/officeDocument/2006/relationships/slide" Target="/ppt/slides/slide121.xml" Id="rId126" /><Relationship Type="http://schemas.openxmlformats.org/officeDocument/2006/relationships/slide" Target="/ppt/slides/slide116.xml" Id="rId121" /><Relationship Type="http://schemas.openxmlformats.org/officeDocument/2006/relationships/customXml" Target="/customXml/item3.xml" Id="rId3" /><Relationship Type="http://schemas.openxmlformats.org/officeDocument/2006/relationships/slide" Target="/ppt/slides/slide111.xml" Id="rId116" /><Relationship Type="http://schemas.openxmlformats.org/officeDocument/2006/relationships/slide" Target="/ppt/slides/slide106.xml" Id="rId111" /><Relationship Type="http://schemas.openxmlformats.org/officeDocument/2006/relationships/viewProps" Target="/ppt/viewProps.xml" Id="rId132" /><Relationship Type="http://schemas.openxmlformats.org/officeDocument/2006/relationships/slide" Target="/ppt/slides/slide122.xml" Id="rId127" /><Relationship Type="http://schemas.openxmlformats.org/officeDocument/2006/relationships/slide" Target="/ppt/slides/slide117.xml" Id="rId122" /><Relationship Type="http://schemas.openxmlformats.org/officeDocument/2006/relationships/slideMaster" Target="/ppt/slideMasters/slideMaster1.xml" Id="rId4" /><Relationship Type="http://schemas.openxmlformats.org/officeDocument/2006/relationships/slide" Target="/ppt/slides/slide107.xml" Id="rId112" /><Relationship Type="http://schemas.openxmlformats.org/officeDocument/2006/relationships/theme" Target="/ppt/theme/theme1.xml" Id="rId133" /></Relationships>
</file>

<file path=ppt/slideLayouts/_rels/slideLayout1.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1.png" Id="rId2" /><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image" Target="/ppt/media/image3.png" Id="rId2" /><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image" Target="/ppt/media/image2.png" Id="rId8" /><Relationship Type="http://schemas.openxmlformats.org/officeDocument/2006/relationships/slideLayout" Target="/ppt/slideLayouts/slideLayout3.xml" Id="rId3" /><Relationship Type="http://schemas.openxmlformats.org/officeDocument/2006/relationships/image" Target="/ppt/media/image1.png" Id="rId7" /><Relationship Type="http://schemas.openxmlformats.org/officeDocument/2006/relationships/slideLayout" Target="/ppt/slideLayouts/slideLayout1.xml" Id="rId1" /><Relationship Type="http://schemas.openxmlformats.org/officeDocument/2006/relationships/theme" Target="/ppt/theme/theme1.xml" Id="rId6" /></Relationships>
</file>

<file path=ppt/slideMasters/slideMaster1.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3"/>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2.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1.png" Id="rId2" /><Relationship Type="http://schemas.openxmlformats.org/officeDocument/2006/relationships/slideLayout" Target="/ppt/slideLayouts/slideLayout1.xml" Id="rId1" /><Relationship Type="http://schemas.openxmlformats.org/officeDocument/2006/relationships/image" Target="/ppt/media/image6.png" Id="rId6" /><Relationship Type="http://schemas.openxmlformats.org/officeDocument/2006/relationships/image" Target="/ppt/media/image3.png" Id="rId5" /><Relationship Type="http://schemas.openxmlformats.org/officeDocument/2006/relationships/image" Target="/ppt/media/image5.png" Id="rId4" /></Relationships>
</file>

<file path=ppt/slides/_rels/slide103.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04.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05.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63.png" Id="rId2" /><Relationship Type="http://schemas.openxmlformats.org/officeDocument/2006/relationships/slideLayout" Target="/ppt/slideLayouts/slideLayout3.xml" Id="rId1" /></Relationships>
</file>

<file path=ppt/slides/_rels/slide106.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07.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08.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09.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10.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11.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12.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13.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14.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15.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16.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17.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18.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19.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20.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21.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22.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23.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64.png" Id="rId2" /><Relationship Type="http://schemas.openxmlformats.org/officeDocument/2006/relationships/slideLayout" Target="/ppt/slideLayouts/slideLayout3.xml" Id="rId1" /></Relationships>
</file>

<file path=ppt/slides/_rels/slide124.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25.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5.png" Id="rId2" /><Relationship Type="http://schemas.openxmlformats.org/officeDocument/2006/relationships/slideLayout" Target="/ppt/slideLayouts/slideLayout1.xml" Id="rId1" /></Relationships>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t>
            </a:r>
            <a:r>
              <a:rPr lang="pl-PL" dirty="0"/>
              <a:t>a inteligenca</a:t>
            </a:r>
            <a:endParaRPr lang="pl-PL"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Poslovno-analitične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veščine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za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zagotavljanje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odpornosti</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oskrbovalnih</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verig</a:t>
            </a:r>
            <a:endPar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Informacijski sistemi v logistiki</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3F571B6B-2493-49E2-3C59-B387B7C52481}"/>
              </a:ext>
            </a:extLst>
          </p:cNvPr>
          <p:cNvPicPr>
            <a:picLocks noChangeAspect="1"/>
          </p:cNvPicPr>
          <p:nvPr/>
        </p:nvPicPr>
        <p:blipFill>
          <a:blip r:embed="rId6"/>
          <a:stretch>
            <a:fillRect/>
          </a:stretch>
        </p:blipFill>
        <p:spPr>
          <a:xfrm>
            <a:off x="11088280" y="5720777"/>
            <a:ext cx="1063931" cy="1079889"/>
          </a:xfrm>
          <a:prstGeom prst="rect">
            <a:avLst/>
          </a:prstGeom>
          <a:solidFill>
            <a:schemeClr val="bg1"/>
          </a:solidFill>
        </p:spPr>
      </p:pic>
      <p:sp>
        <p:nvSpPr>
          <p:cNvPr id="6" name="PoljeZBesedilom 8">
            <a:extLst>
              <a:ext uri="{FF2B5EF4-FFF2-40B4-BE49-F238E27FC236}">
                <a16:creationId xmlns:a16="http://schemas.microsoft.com/office/drawing/2014/main" id="{F65938D7-79EA-8E62-6A4F-0D00B5363BA4}"/>
              </a:ext>
            </a:extLst>
          </p:cNvPr>
          <p:cNvSpPr txBox="1"/>
          <p:nvPr/>
        </p:nvSpPr>
        <p:spPr>
          <a:xfrm>
            <a:off x="6022140" y="5818037"/>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58241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Sistemi za načrtovanje virov podjetja </a:t>
            </a:r>
          </a:p>
          <a:p>
            <a:r>
              <a:rPr lang="pl-PL" sz="2000" dirty="0"/>
              <a:t>Stroški sistemov ERP</a:t>
            </a:r>
          </a:p>
          <a:p>
            <a:r>
              <a:rPr lang="pl-PL" sz="2000" dirty="0"/>
              <a:t>Trendi sistemov ERP</a:t>
            </a:r>
          </a:p>
          <a:p>
            <a:r>
              <a:rPr lang="pl-PL" sz="2000" dirty="0"/>
              <a:t>Sistemi za upravljanje skladišča</a:t>
            </a:r>
          </a:p>
          <a:p>
            <a:r>
              <a:rPr lang="pl-PL" sz="2000" dirty="0"/>
              <a:t>Sistemi za upravljanje prevoza</a:t>
            </a:r>
          </a:p>
        </p:txBody>
      </p:sp>
      <p:pic>
        <p:nvPicPr>
          <p:cNvPr id="2" name="Slika 1">
            <a:extLst>
              <a:ext uri="{FF2B5EF4-FFF2-40B4-BE49-F238E27FC236}">
                <a16:creationId xmlns:a16="http://schemas.microsoft.com/office/drawing/2014/main" id="{EF3D5F1A-8EE8-1451-A4E0-5CD9041D171D}"/>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3E39592-1D51-F226-6910-08EA8B80388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47989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ERP</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1800" dirty="0">
                <a:effectLst/>
                <a:latin typeface="Tahoma" panose="020B0604030504040204" pitchFamily="34" charset="0"/>
                <a:ea typeface="Calibri" panose="020F0502020204030204" pitchFamily="34" charset="0"/>
                <a:cs typeface="Times New Roman" panose="02020603050405020304" pitchFamily="18" charset="0"/>
              </a:rPr>
              <a:t>ERP -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načrtovanje </a:t>
            </a:r>
            <a:r>
              <a:rPr lang="en-US"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virov</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podjetja</a:t>
            </a:r>
            <a:r>
              <a:rPr lang="sl-SI"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(Enterprise </a:t>
            </a:r>
            <a:r>
              <a:rPr lang="sl-SI"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resource</a:t>
            </a:r>
            <a:r>
              <a:rPr lang="sl-SI"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sl-SI"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planning</a:t>
            </a:r>
            <a:r>
              <a:rPr lang="sl-SI"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t>
            </a:r>
            <a:endPar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ffectLst/>
                <a:latin typeface="Tahoma" panose="020B0604030504040204" pitchFamily="34" charset="0"/>
                <a:ea typeface="Calibri" panose="020F0502020204030204" pitchFamily="34" charset="0"/>
                <a:cs typeface="Times New Roman" panose="02020603050405020304" pitchFamily="18" charset="0"/>
              </a:rPr>
              <a:t>ERP je </a:t>
            </a:r>
            <a:r>
              <a:rPr lang="en-US"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hrbtenica</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podjetja, ki združuje različne oddelke (kot so računovodstvo, nabava, prodaja, proizvodnja itd.) in procese v enoten sistem.</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Na začetku so bila podjetja razdeljena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na različne oddelke </a:t>
            </a:r>
            <a:r>
              <a:rPr lang="en-US" sz="1800" dirty="0">
                <a:effectLst/>
                <a:latin typeface="Tahoma" panose="020B0604030504040204" pitchFamily="34" charset="0"/>
                <a:ea typeface="Calibri" panose="020F0502020204030204" pitchFamily="34" charset="0"/>
                <a:cs typeface="Times New Roman" panose="02020603050405020304" pitchFamily="18" charset="0"/>
              </a:rPr>
              <a:t>glede na funkcije, ki so jih opravljali.</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Vsak oddelek je deloval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ločeno</a:t>
            </a:r>
            <a:r>
              <a:rPr lang="en-US" sz="1800" dirty="0">
                <a:effectLst/>
                <a:latin typeface="Tahoma" panose="020B0604030504040204" pitchFamily="34" charset="0"/>
                <a:ea typeface="Calibri" panose="020F0502020204030204" pitchFamily="34" charset="0"/>
                <a:cs typeface="Times New Roman" panose="02020603050405020304" pitchFamily="18" charset="0"/>
              </a:rPr>
              <a:t>, tako da je imel svoj sistem za zbiranje in analizo podatkov.</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Danes se organizacije obravnavajo kot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enoten sistem, </a:t>
            </a:r>
            <a:r>
              <a:rPr lang="en-US" sz="1800" dirty="0">
                <a:effectLst/>
                <a:latin typeface="Tahoma" panose="020B0604030504040204" pitchFamily="34" charset="0"/>
                <a:ea typeface="Calibri" panose="020F0502020204030204" pitchFamily="34" charset="0"/>
                <a:cs typeface="Times New Roman" panose="02020603050405020304" pitchFamily="18" charset="0"/>
              </a:rPr>
              <a:t>vsi oddelki pa so njegovi podsistemi.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Vsem je skupna ista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centralizirana zbirka podatkov.</a:t>
            </a:r>
            <a:endParaRPr lang="pl-PL" sz="1800" b="1" dirty="0">
              <a:solidFill>
                <a:srgbClr val="1065AB"/>
              </a:solidFill>
            </a:endParaRPr>
          </a:p>
        </p:txBody>
      </p:sp>
      <p:pic>
        <p:nvPicPr>
          <p:cNvPr id="2" name="Slika 1">
            <a:extLst>
              <a:ext uri="{FF2B5EF4-FFF2-40B4-BE49-F238E27FC236}">
                <a16:creationId xmlns:a16="http://schemas.microsoft.com/office/drawing/2014/main" id="{7CB33FA0-A15F-6CD2-C488-0457982FEA7F}"/>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B841C64F-A407-5465-D13D-63379203A9F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97156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Sistem ERP</a:t>
            </a:r>
          </a:p>
        </p:txBody>
      </p:sp>
      <p:pic>
        <p:nvPicPr>
          <p:cNvPr id="2" name="Picture 1" descr="A diagram of a data flow&#10;&#10;Description automatically generated">
            <a:extLst>
              <a:ext uri="{FF2B5EF4-FFF2-40B4-BE49-F238E27FC236}">
                <a16:creationId xmlns:a16="http://schemas.microsoft.com/office/drawing/2014/main" id="{7904A9BC-E266-DAC2-FCD3-571E11AB0F5E}"/>
              </a:ext>
            </a:extLst>
          </p:cNvPr>
          <p:cNvPicPr>
            <a:picLocks noChangeAspect="1"/>
          </p:cNvPicPr>
          <p:nvPr/>
        </p:nvPicPr>
        <p:blipFill>
          <a:blip r:embed="rId2"/>
          <a:stretch>
            <a:fillRect/>
          </a:stretch>
        </p:blipFill>
        <p:spPr>
          <a:xfrm>
            <a:off x="4030462" y="1348105"/>
            <a:ext cx="3979231" cy="4673814"/>
          </a:xfrm>
          <a:prstGeom prst="rect">
            <a:avLst/>
          </a:prstGeom>
        </p:spPr>
      </p:pic>
      <p:pic>
        <p:nvPicPr>
          <p:cNvPr id="3" name="Slika 2">
            <a:extLst>
              <a:ext uri="{FF2B5EF4-FFF2-40B4-BE49-F238E27FC236}">
                <a16:creationId xmlns:a16="http://schemas.microsoft.com/office/drawing/2014/main" id="{D1B02D60-5BB0-B5A0-E885-247397457334}"/>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07EF3D5B-C45F-9F0A-3D37-3D96ED6D5CB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22642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ERP</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err="1">
                <a:effectLst/>
                <a:latin typeface="Tahoma" panose="020B0604030504040204" pitchFamily="34" charset="0"/>
                <a:ea typeface="Calibri" panose="020F0502020204030204" pitchFamily="34" charset="0"/>
                <a:cs typeface="Times New Roman" panose="02020603050405020304" pitchFamily="18" charset="0"/>
              </a:rPr>
              <a:t>Poslovni </a:t>
            </a:r>
            <a:r>
              <a:rPr lang="en-US" sz="1800" dirty="0">
                <a:effectLst/>
                <a:latin typeface="Tahoma" panose="020B0604030504040204" pitchFamily="34" charset="0"/>
                <a:ea typeface="Calibri" panose="020F0502020204030204" pitchFamily="34" charset="0"/>
                <a:cs typeface="Times New Roman" panose="02020603050405020304" pitchFamily="18" charset="0"/>
              </a:rPr>
              <a:t>sistemi, ki združujejo in organizirajo podatke iz različnih oddelkov v organizaciji, da bi ustvarili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enoten, celovit sistem, </a:t>
            </a:r>
            <a:r>
              <a:rPr lang="en-US" sz="1800" dirty="0">
                <a:effectLst/>
                <a:latin typeface="Tahoma" panose="020B0604030504040204" pitchFamily="34" charset="0"/>
                <a:ea typeface="Calibri" panose="020F0502020204030204" pitchFamily="34" charset="0"/>
                <a:cs typeface="Times New Roman" panose="02020603050405020304" pitchFamily="18" charset="0"/>
              </a:rPr>
              <a:t>ki služi potrebam celotnega podjetja.</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K</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ompleksna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modularna </a:t>
            </a:r>
            <a:r>
              <a:rPr lang="en-US" sz="1800" dirty="0">
                <a:effectLst/>
                <a:latin typeface="Tahoma" panose="020B0604030504040204" pitchFamily="34" charset="0"/>
                <a:ea typeface="Calibri" panose="020F0502020204030204" pitchFamily="34" charset="0"/>
                <a:cs typeface="Times New Roman" panose="02020603050405020304" pitchFamily="18" charset="0"/>
              </a:rPr>
              <a:t>programska rešitev, ki združuje vse poslovne funkcije podjetja, pomaga pri upravljanju poslovnih procesov in uporablja enotno zbirko podatkov za celoten sistem.</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sl-SI" sz="1800" b="1" dirty="0">
                <a:solidFill>
                  <a:srgbClr val="1065AB"/>
                </a:solidFill>
                <a:ea typeface="Calibri" panose="020F0502020204030204" pitchFamily="34" charset="0"/>
                <a:cs typeface="Times New Roman" panose="02020603050405020304" pitchFamily="18" charset="0"/>
              </a:rPr>
              <a:t>M</a:t>
            </a:r>
            <a:r>
              <a:rPr lang="en-US"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edfunkcijski</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sistem, ki avtomatizira in integrira bistvene poslovne dejavnosti organizacije, da bi povečal uspešnost in učinkovitost. </a:t>
            </a:r>
            <a:endParaRPr lang="hr-HR" sz="1800" dirty="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P</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odjetja</a:t>
            </a:r>
            <a:r>
              <a:rPr lang="en-US" sz="1800" dirty="0">
                <a:effectLst/>
                <a:latin typeface="Tahoma" panose="020B0604030504040204" pitchFamily="34" charset="0"/>
                <a:ea typeface="Calibri" panose="020F0502020204030204" pitchFamily="34" charset="0"/>
                <a:cs typeface="Times New Roman" panose="02020603050405020304" pitchFamily="18" charset="0"/>
              </a:rPr>
              <a:t> lahko uvedejo modul ali module programske opreme ERP, ne da bi jim bilo treba kupiti in uvesti celoten paket, saj je večina programske opreme dovolj prilagodljiva.</a:t>
            </a:r>
            <a:endParaRPr lang="pl-PL" sz="12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Bradford (2015)</a:t>
            </a:r>
          </a:p>
        </p:txBody>
      </p:sp>
      <p:pic>
        <p:nvPicPr>
          <p:cNvPr id="2" name="Slika 1">
            <a:extLst>
              <a:ext uri="{FF2B5EF4-FFF2-40B4-BE49-F238E27FC236}">
                <a16:creationId xmlns:a16="http://schemas.microsoft.com/office/drawing/2014/main" id="{85A8A99C-1FA3-A682-6FC0-2CF3A9C11C0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277DAD5C-56A2-28D0-1254-E25790028A9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99453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A85F-871E-ED0C-FEA1-9569205BEF7A}"/>
              </a:ext>
            </a:extLst>
          </p:cNvPr>
          <p:cNvSpPr>
            <a:spLocks noGrp="1"/>
          </p:cNvSpPr>
          <p:nvPr>
            <p:ph type="title"/>
          </p:nvPr>
        </p:nvSpPr>
        <p:spPr/>
        <p:txBody>
          <a:bodyPr/>
          <a:lstStyle/>
          <a:p>
            <a:r>
              <a:rPr lang="hr-HR" dirty="0"/>
              <a:t>ERP</a:t>
            </a:r>
          </a:p>
        </p:txBody>
      </p:sp>
      <p:sp>
        <p:nvSpPr>
          <p:cNvPr id="3" name="Content Placeholder 2">
            <a:extLst>
              <a:ext uri="{FF2B5EF4-FFF2-40B4-BE49-F238E27FC236}">
                <a16:creationId xmlns:a16="http://schemas.microsoft.com/office/drawing/2014/main" id="{F68BC3EF-F429-018F-8358-3123D1114BC6}"/>
              </a:ext>
            </a:extLst>
          </p:cNvPr>
          <p:cNvSpPr>
            <a:spLocks noGrp="1"/>
          </p:cNvSpPr>
          <p:nvPr>
            <p:ph idx="1"/>
          </p:nvPr>
        </p:nvSpPr>
        <p:spPr/>
        <p:txBody>
          <a:bodyPr>
            <a:normAutofit/>
          </a:bodyPr>
          <a:lstStyle/>
          <a:p>
            <a:r>
              <a:rPr lang="en-US" sz="2000" dirty="0"/>
              <a:t>Prodajajo se v </a:t>
            </a:r>
            <a:r>
              <a:rPr lang="en-US" sz="2000" b="1" dirty="0">
                <a:solidFill>
                  <a:srgbClr val="1065AB"/>
                </a:solidFill>
              </a:rPr>
              <a:t>modulih</a:t>
            </a:r>
            <a:r>
              <a:rPr lang="en-US" sz="2000" dirty="0"/>
              <a:t>, tj. skupinah povezanih programov, ki opravljajo določene funkcije v sistemu (računovodstvo, proizvodnja ...).</a:t>
            </a:r>
            <a:endParaRPr lang="hr-HR" sz="2000" dirty="0"/>
          </a:p>
          <a:p>
            <a:r>
              <a:rPr lang="en-US" sz="2000" dirty="0"/>
              <a:t>Sodobni ERP so </a:t>
            </a:r>
            <a:r>
              <a:rPr lang="en-US" sz="2000" b="1" dirty="0">
                <a:solidFill>
                  <a:srgbClr val="1065AB"/>
                </a:solidFill>
              </a:rPr>
              <a:t>prilagodljivi</a:t>
            </a:r>
            <a:r>
              <a:rPr lang="en-US" sz="2000" dirty="0"/>
              <a:t>, zato je mogoče kupiti le posamezne module.</a:t>
            </a:r>
            <a:endParaRPr lang="hr-HR" sz="2000" dirty="0"/>
          </a:p>
          <a:p>
            <a:r>
              <a:rPr lang="en-US" sz="2000" b="1" dirty="0">
                <a:solidFill>
                  <a:srgbClr val="1065AB"/>
                </a:solidFill>
              </a:rPr>
              <a:t>Ključni moduli ERP</a:t>
            </a:r>
            <a:r>
              <a:rPr lang="en-US" sz="2000" dirty="0"/>
              <a:t>: finance, upravljanje človeških virov in logistika (z njihovimi podsistemi)</a:t>
            </a:r>
            <a:endParaRPr lang="hr-HR" sz="2000" dirty="0"/>
          </a:p>
          <a:p>
            <a:r>
              <a:rPr lang="en-US" sz="2000" dirty="0"/>
              <a:t>Sestavljen je </a:t>
            </a:r>
            <a:r>
              <a:rPr lang="en-US" sz="2000" b="1" dirty="0">
                <a:solidFill>
                  <a:srgbClr val="1065AB"/>
                </a:solidFill>
              </a:rPr>
              <a:t>iz več milijonov vrstic </a:t>
            </a:r>
            <a:r>
              <a:rPr lang="en-US" sz="2000" dirty="0"/>
              <a:t>programske kode.</a:t>
            </a:r>
            <a:endParaRPr lang="hr-HR" sz="2000" dirty="0"/>
          </a:p>
        </p:txBody>
      </p:sp>
      <p:pic>
        <p:nvPicPr>
          <p:cNvPr id="4" name="Slika 3">
            <a:extLst>
              <a:ext uri="{FF2B5EF4-FFF2-40B4-BE49-F238E27FC236}">
                <a16:creationId xmlns:a16="http://schemas.microsoft.com/office/drawing/2014/main" id="{6572757C-DBDE-D68C-6CD0-D9D105B4D3E5}"/>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57D8C8E-837A-223A-6FBF-166B17C68608}"/>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074691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D5CC-8F85-FD7C-522B-F3EFD02C0DF9}"/>
              </a:ext>
            </a:extLst>
          </p:cNvPr>
          <p:cNvSpPr>
            <a:spLocks noGrp="1"/>
          </p:cNvSpPr>
          <p:nvPr>
            <p:ph type="title"/>
          </p:nvPr>
        </p:nvSpPr>
        <p:spPr/>
        <p:txBody>
          <a:bodyPr/>
          <a:lstStyle/>
          <a:p>
            <a:r>
              <a:rPr lang="en-US" dirty="0"/>
              <a:t>Zakaj se podjetja odločajo za ERP?</a:t>
            </a:r>
            <a:endParaRPr lang="hr-HR" dirty="0"/>
          </a:p>
        </p:txBody>
      </p:sp>
      <p:sp>
        <p:nvSpPr>
          <p:cNvPr id="3" name="Content Placeholder 2">
            <a:extLst>
              <a:ext uri="{FF2B5EF4-FFF2-40B4-BE49-F238E27FC236}">
                <a16:creationId xmlns:a16="http://schemas.microsoft.com/office/drawing/2014/main" id="{601B6C61-E359-1E86-8442-D8011BEBC24C}"/>
              </a:ext>
            </a:extLst>
          </p:cNvPr>
          <p:cNvSpPr>
            <a:spLocks noGrp="1"/>
          </p:cNvSpPr>
          <p:nvPr>
            <p:ph idx="1"/>
          </p:nvPr>
        </p:nvSpPr>
        <p:spPr/>
        <p:txBody>
          <a:bodyPr>
            <a:normAutofit/>
          </a:bodyPr>
          <a:lstStyle/>
          <a:p>
            <a:r>
              <a:rPr lang="en-US" sz="2000" b="1" dirty="0">
                <a:solidFill>
                  <a:srgbClr val="1065AB"/>
                </a:solidFill>
              </a:rPr>
              <a:t>Preveč poslovnih težav in nerešenih vprašanj </a:t>
            </a:r>
            <a:r>
              <a:rPr lang="en-US" sz="2000" dirty="0"/>
              <a:t>- ERP lahko pomaga pri poslovnem odločanju, poročanju, napovedovanju...</a:t>
            </a:r>
            <a:endParaRPr lang="hr-HR" sz="2000" dirty="0"/>
          </a:p>
          <a:p>
            <a:r>
              <a:rPr lang="en-US" sz="2000" b="1" dirty="0">
                <a:solidFill>
                  <a:srgbClr val="1065AB"/>
                </a:solidFill>
              </a:rPr>
              <a:t>Sprememba poslovnega modela </a:t>
            </a:r>
            <a:r>
              <a:rPr lang="en-US" sz="2000" dirty="0"/>
              <a:t>- trenutna programska oprema ne more podpirati novega poslovnega modela podjetja.</a:t>
            </a:r>
            <a:endParaRPr lang="hr-HR" sz="2000" dirty="0"/>
          </a:p>
          <a:p>
            <a:r>
              <a:rPr lang="en-US" sz="2000" b="1" dirty="0">
                <a:solidFill>
                  <a:srgbClr val="1065AB"/>
                </a:solidFill>
              </a:rPr>
              <a:t>Želja po rasti </a:t>
            </a:r>
            <a:r>
              <a:rPr lang="en-US" sz="2000" dirty="0"/>
              <a:t>- trenutna programska oprema ne more podpirati naraščajočega števila uporabnikov in transakcij.</a:t>
            </a:r>
            <a:endParaRPr lang="hr-HR" sz="2000" dirty="0"/>
          </a:p>
          <a:p>
            <a:r>
              <a:rPr lang="en-US" sz="2000" b="1" dirty="0">
                <a:solidFill>
                  <a:srgbClr val="1065AB"/>
                </a:solidFill>
              </a:rPr>
              <a:t>Potreba po naprednih funkcijah</a:t>
            </a:r>
            <a:endParaRPr lang="hr-HR" sz="2000" b="1" dirty="0">
              <a:solidFill>
                <a:srgbClr val="1065AB"/>
              </a:solidFill>
            </a:endParaRPr>
          </a:p>
          <a:p>
            <a:r>
              <a:rPr lang="en-US" sz="2000" b="1" dirty="0">
                <a:solidFill>
                  <a:srgbClr val="1065AB"/>
                </a:solidFill>
              </a:rPr>
              <a:t>Preveč različnih poslovnih sistemov, ki se uporabljajo hkrati.</a:t>
            </a:r>
            <a:endParaRPr lang="hr-HR" sz="2000" b="1" dirty="0">
              <a:solidFill>
                <a:srgbClr val="1065AB"/>
              </a:solidFill>
            </a:endParaRPr>
          </a:p>
          <a:p>
            <a:r>
              <a:rPr lang="en-US" sz="2000" b="1" dirty="0">
                <a:solidFill>
                  <a:srgbClr val="1065AB"/>
                </a:solidFill>
              </a:rPr>
              <a:t>Neupoštevanje zakonov, predpisov...</a:t>
            </a:r>
            <a:endParaRPr lang="hr-HR" sz="2000" b="1" dirty="0">
              <a:solidFill>
                <a:srgbClr val="1065AB"/>
              </a:solidFill>
            </a:endParaRPr>
          </a:p>
          <a:p>
            <a:r>
              <a:rPr lang="en-US" sz="2000" b="1" dirty="0" err="1">
                <a:solidFill>
                  <a:srgbClr val="1065AB"/>
                </a:solidFill>
              </a:rPr>
              <a:t>Programska oprema </a:t>
            </a:r>
            <a:r>
              <a:rPr lang="en-US" sz="2000" b="1" dirty="0">
                <a:solidFill>
                  <a:srgbClr val="1065AB"/>
                </a:solidFill>
              </a:rPr>
              <a:t>ERP ima več jezikov in valut</a:t>
            </a:r>
            <a:r>
              <a:rPr lang="en-US" sz="2000" dirty="0"/>
              <a:t>, kar pomeni, da je primerna za globalni trg.</a:t>
            </a:r>
            <a:endParaRPr lang="hr-HR" sz="2000" dirty="0"/>
          </a:p>
        </p:txBody>
      </p:sp>
      <p:pic>
        <p:nvPicPr>
          <p:cNvPr id="4" name="Slika 3">
            <a:extLst>
              <a:ext uri="{FF2B5EF4-FFF2-40B4-BE49-F238E27FC236}">
                <a16:creationId xmlns:a16="http://schemas.microsoft.com/office/drawing/2014/main" id="{F4C8D04E-B32E-178E-DB09-A039ED8967DA}"/>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3F5CDCAC-C2EF-6ACE-2634-9DD29393AD29}"/>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90760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1BBEB-4F63-76D3-70FF-4D1C681366C0}"/>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BC468A13-2B50-78C7-AFD6-BC6DF419F78D}"/>
              </a:ext>
            </a:extLst>
          </p:cNvPr>
          <p:cNvSpPr>
            <a:spLocks noGrp="1"/>
          </p:cNvSpPr>
          <p:nvPr>
            <p:ph type="title"/>
          </p:nvPr>
        </p:nvSpPr>
        <p:spPr/>
        <p:txBody>
          <a:bodyPr/>
          <a:lstStyle/>
          <a:p>
            <a:r>
              <a:rPr lang="pl-PL" dirty="0"/>
              <a:t>Prednosti ERP</a:t>
            </a:r>
          </a:p>
        </p:txBody>
      </p:sp>
      <p:sp>
        <p:nvSpPr>
          <p:cNvPr id="5" name="Symbol zastępczy zawartości 4">
            <a:extLst>
              <a:ext uri="{FF2B5EF4-FFF2-40B4-BE49-F238E27FC236}">
                <a16:creationId xmlns:a16="http://schemas.microsoft.com/office/drawing/2014/main" id="{8776168B-981D-2116-B422-531F834D90C0}"/>
              </a:ext>
            </a:extLst>
          </p:cNvPr>
          <p:cNvSpPr>
            <a:spLocks noGrp="1"/>
          </p:cNvSpPr>
          <p:nvPr>
            <p:ph idx="1"/>
          </p:nvPr>
        </p:nvSpPr>
        <p:spPr/>
        <p:txBody>
          <a:bodyPr>
            <a:normAutofit fontScale="92500" lnSpcReduction="10000"/>
          </a:bodyPr>
          <a:lstStyle/>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Izboljšana preglednost in vpogledi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do podatkov iz vseh oddelkov lahko dostopajo zaposleni na vodstveni ravni,</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Dostop do informacij v realnem času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podatki so v realnem času na voljo vsem uporabnikom v vseh oddelkih,</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r>
              <a:rPr lang="sl-SI" sz="1800" b="1" kern="100" dirty="0">
                <a:solidFill>
                  <a:srgbClr val="1065AB"/>
                </a:solidFill>
                <a:ea typeface="Calibri" panose="020F0502020204030204" pitchFamily="34" charset="0"/>
                <a:cs typeface="Times New Roman" panose="02020603050405020304" pitchFamily="18" charset="0"/>
              </a:rPr>
              <a:t>Z</a:t>
            </a:r>
            <a:r>
              <a:rPr lang="en-US" sz="18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manjšanje</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stroškov poslovanja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z nižjimi stroški zalog, proizvodnje ali nabave,</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Enoten vmesnik v vseh modulih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moduli v sistemu ERP so videti enako in zagotavljajo enak način delovanja,</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spcAft>
                <a:spcPts val="600"/>
              </a:spcAft>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Skalabilnost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sistemi ERP v oblaku omogočajo uporabo dodatnih računalniških virov v primeru rasti podjetja in podatkov,</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spcAft>
                <a:spcPts val="600"/>
              </a:spcAft>
              <a:buFont typeface="Symbol" panose="05050102010706020507" pitchFamily="18" charset="2"/>
              <a:buChar char=""/>
            </a:pP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Izboljšane storitve za stranke </a:t>
            </a:r>
            <a:r>
              <a:rPr lang="en-US" sz="1800" dirty="0">
                <a:effectLst/>
                <a:latin typeface="Tahoma" panose="020B0604030504040204" pitchFamily="34" charset="0"/>
                <a:ea typeface="Calibri" panose="020F0502020204030204" pitchFamily="34" charset="0"/>
                <a:cs typeface="Times New Roman" panose="02020603050405020304" pitchFamily="18" charset="0"/>
              </a:rPr>
              <a:t>- nov sistem, kot je programska oprema ERP, lahko omogoči bolj prilagojene in hitrejše storitve za stranke, saj centralizira vse podatke o strankah.</a:t>
            </a:r>
            <a:endParaRPr lang="pl-PL" sz="1200" dirty="0"/>
          </a:p>
        </p:txBody>
      </p:sp>
      <p:sp>
        <p:nvSpPr>
          <p:cNvPr id="6" name="Symbol zastępczy zawartości 4">
            <a:extLst>
              <a:ext uri="{FF2B5EF4-FFF2-40B4-BE49-F238E27FC236}">
                <a16:creationId xmlns:a16="http://schemas.microsoft.com/office/drawing/2014/main" id="{E53D3355-F2BB-2878-77DA-8B1769BD3B42}"/>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Brackett (2015); Dalkir (2023); Cotton (2023)</a:t>
            </a:r>
          </a:p>
        </p:txBody>
      </p:sp>
      <p:pic>
        <p:nvPicPr>
          <p:cNvPr id="2" name="Slika 1">
            <a:extLst>
              <a:ext uri="{FF2B5EF4-FFF2-40B4-BE49-F238E27FC236}">
                <a16:creationId xmlns:a16="http://schemas.microsoft.com/office/drawing/2014/main" id="{69ABD480-184E-B4A5-F035-FC4A82A1283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DDD2D01-0170-1610-F3DE-F5EE00B8702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32038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Pomanjkljivosti ERP</a:t>
            </a:r>
          </a:p>
        </p:txBody>
      </p:sp>
      <p:sp>
        <p:nvSpPr>
          <p:cNvPr id="5" name="Symbol zastępczy zawartości 4">
            <a:extLst>
              <a:ext uri="{FF2B5EF4-FFF2-40B4-BE49-F238E27FC236}">
                <a16:creationId xmlns:a16="http://schemas.microsoft.com/office/drawing/2014/main" id="{E151D17C-0E63-B342-857A-DD2E04C61332}"/>
              </a:ext>
            </a:extLst>
          </p:cNvPr>
          <p:cNvSpPr>
            <a:spLocks noGrp="1"/>
          </p:cNvSpPr>
          <p:nvPr>
            <p:ph idx="1"/>
          </p:nvPr>
        </p:nvSpPr>
        <p:spPr/>
        <p:txBody>
          <a:bodyPr>
            <a:normAutofit/>
          </a:bodyPr>
          <a:lstStyle/>
          <a:p>
            <a:pPr marL="342900" lvl="0" indent="-342900" algn="just">
              <a:lnSpc>
                <a:spcPct val="150000"/>
              </a:lnSpc>
              <a:spcBef>
                <a:spcPts val="0"/>
              </a:spcBef>
              <a:buFont typeface="Symbol" panose="05050102010706020507" pitchFamily="18" charset="2"/>
              <a:buChar char=""/>
            </a:pPr>
            <a:r>
              <a:rPr lang="sl-SI" sz="1800" b="1" kern="100" dirty="0">
                <a:solidFill>
                  <a:srgbClr val="1065AB"/>
                </a:solidFill>
                <a:ea typeface="Calibri" panose="020F0502020204030204" pitchFamily="34" charset="0"/>
                <a:cs typeface="Times New Roman" panose="02020603050405020304" pitchFamily="18" charset="0"/>
              </a:rPr>
              <a:t>Z</a:t>
            </a:r>
            <a:r>
              <a:rPr lang="en-US" sz="18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apleteno</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in dolgotrajno uvajanje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uvajanje sistema ERP lahko traja od nekaj mesecev do več let, odvisno od velikosti podjetja,</a:t>
            </a:r>
          </a:p>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Cena </a:t>
            </a: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sistemi ERP so pogosto zelo dragi, zlasti priljubljeni: SAP in Microsoft Dynamics NAV,</a:t>
            </a:r>
          </a:p>
          <a:p>
            <a:pPr marL="342900" lvl="0" indent="-342900" algn="just">
              <a:lnSpc>
                <a:spcPct val="150000"/>
              </a:lnSpc>
              <a:spcBef>
                <a:spcPts val="0"/>
              </a:spcBef>
              <a:buFont typeface="Symbol" panose="05050102010706020507" pitchFamily="18" charset="2"/>
              <a:buChar char=""/>
            </a:pPr>
            <a:r>
              <a:rPr lang="sl-SI" sz="1800" b="1" kern="100" dirty="0">
                <a:solidFill>
                  <a:srgbClr val="1065AB"/>
                </a:solidFill>
                <a:ea typeface="Calibri" panose="020F0502020204030204" pitchFamily="34" charset="0"/>
                <a:cs typeface="Times New Roman" panose="02020603050405020304" pitchFamily="18" charset="0"/>
              </a:rPr>
              <a:t>U</a:t>
            </a:r>
            <a:r>
              <a:rPr lang="en-US" sz="18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pravljanje</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sprememb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veliko časa in truda bo potrebno za zagotovitev, da bodo vsi pomembni zaposleni ustrezno usposobljeni za uporabo novega sistema.</a:t>
            </a:r>
            <a:endParaRPr lang="en-US" sz="18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Brackett (2015); Dalkir (2023); Cotton (2023)</a:t>
            </a:r>
          </a:p>
        </p:txBody>
      </p:sp>
      <p:pic>
        <p:nvPicPr>
          <p:cNvPr id="2" name="Slika 1">
            <a:extLst>
              <a:ext uri="{FF2B5EF4-FFF2-40B4-BE49-F238E27FC236}">
                <a16:creationId xmlns:a16="http://schemas.microsoft.com/office/drawing/2014/main" id="{20912C9F-857E-05B9-6CF0-4F73434840F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5FE5855B-BF76-4D54-CCBF-C2B0911F4D0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37453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8F10-C389-B20D-8212-28F62ADDD03F}"/>
              </a:ext>
            </a:extLst>
          </p:cNvPr>
          <p:cNvSpPr>
            <a:spLocks noGrp="1"/>
          </p:cNvSpPr>
          <p:nvPr>
            <p:ph type="title"/>
          </p:nvPr>
        </p:nvSpPr>
        <p:spPr/>
        <p:txBody>
          <a:bodyPr/>
          <a:lstStyle/>
          <a:p>
            <a:r>
              <a:rPr lang="hr-HR" dirty="0"/>
              <a:t>ERP</a:t>
            </a:r>
          </a:p>
        </p:txBody>
      </p:sp>
      <p:sp>
        <p:nvSpPr>
          <p:cNvPr id="3" name="Content Placeholder 2">
            <a:extLst>
              <a:ext uri="{FF2B5EF4-FFF2-40B4-BE49-F238E27FC236}">
                <a16:creationId xmlns:a16="http://schemas.microsoft.com/office/drawing/2014/main" id="{40E8DD3F-BD53-AB26-D01C-34B7153D96C9}"/>
              </a:ext>
            </a:extLst>
          </p:cNvPr>
          <p:cNvSpPr>
            <a:spLocks noGrp="1"/>
          </p:cNvSpPr>
          <p:nvPr>
            <p:ph idx="1"/>
          </p:nvPr>
        </p:nvSpPr>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Glavni razlog, zakaj podjetja uvajajo sisteme ERP, je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podpora rasti podjetja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Izvajanje sistemov ERP je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zelo zapleteno </a:t>
            </a:r>
            <a:r>
              <a:rPr lang="en-US" sz="1800" dirty="0">
                <a:effectLst/>
                <a:latin typeface="Tahoma" panose="020B0604030504040204" pitchFamily="34" charset="0"/>
                <a:ea typeface="Calibri" panose="020F0502020204030204" pitchFamily="34" charset="0"/>
                <a:cs typeface="Times New Roman" panose="02020603050405020304" pitchFamily="18" charset="0"/>
              </a:rPr>
              <a:t>in večina projektov ERP je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neuspešnih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Po podatkih Saundersa (2022) je približno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80 % </a:t>
            </a:r>
            <a:r>
              <a:rPr lang="en-US" sz="1800" dirty="0">
                <a:effectLst/>
                <a:latin typeface="Tahoma" panose="020B0604030504040204" pitchFamily="34" charset="0"/>
                <a:ea typeface="Calibri" panose="020F0502020204030204" pitchFamily="34" charset="0"/>
                <a:cs typeface="Times New Roman" panose="02020603050405020304" pitchFamily="18" charset="0"/>
              </a:rPr>
              <a:t>projektov ERP neuspešnih.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25 % projektov ERP je bilo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preklicanih </a:t>
            </a:r>
            <a:r>
              <a:rPr lang="en-US" sz="1800" dirty="0">
                <a:effectLst/>
                <a:latin typeface="Tahoma" panose="020B0604030504040204" pitchFamily="34" charset="0"/>
                <a:ea typeface="Calibri" panose="020F0502020204030204" pitchFamily="34" charset="0"/>
                <a:cs typeface="Times New Roman" panose="02020603050405020304" pitchFamily="18" charset="0"/>
              </a:rPr>
              <a:t>ali odloženih, 55 % pa jih ni izpolnilo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pričakovanj </a:t>
            </a:r>
            <a:r>
              <a:rPr lang="en-US" sz="1800" dirty="0">
                <a:effectLst/>
                <a:latin typeface="Tahoma" panose="020B0604030504040204" pitchFamily="34" charset="0"/>
                <a:ea typeface="Calibri" panose="020F0502020204030204" pitchFamily="34" charset="0"/>
                <a:cs typeface="Times New Roman" panose="02020603050405020304" pitchFamily="18" charset="0"/>
              </a:rPr>
              <a:t>zainteresiranih strani glede projekta.</a:t>
            </a:r>
            <a:endParaRPr lang="hr-HR" dirty="0"/>
          </a:p>
        </p:txBody>
      </p:sp>
      <p:pic>
        <p:nvPicPr>
          <p:cNvPr id="4" name="Slika 3">
            <a:extLst>
              <a:ext uri="{FF2B5EF4-FFF2-40B4-BE49-F238E27FC236}">
                <a16:creationId xmlns:a16="http://schemas.microsoft.com/office/drawing/2014/main" id="{DC99C312-477F-7181-76AE-21E476F4E24A}"/>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5F9FAAA0-F558-7B8B-83E0-B099B3F3107A}"/>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85605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1516-F80F-5B10-D8F2-E44765AD2FAF}"/>
              </a:ext>
            </a:extLst>
          </p:cNvPr>
          <p:cNvSpPr>
            <a:spLocks noGrp="1"/>
          </p:cNvSpPr>
          <p:nvPr>
            <p:ph type="title"/>
          </p:nvPr>
        </p:nvSpPr>
        <p:spPr/>
        <p:txBody>
          <a:bodyPr/>
          <a:lstStyle/>
          <a:p>
            <a:r>
              <a:rPr lang="hr-HR" dirty="0" err="1"/>
              <a:t>Najpomembnejša vprašanja pri uvajanju </a:t>
            </a:r>
            <a:r>
              <a:rPr lang="hr-HR" dirty="0"/>
              <a:t>ERP</a:t>
            </a:r>
          </a:p>
        </p:txBody>
      </p:sp>
      <p:sp>
        <p:nvSpPr>
          <p:cNvPr id="3" name="Content Placeholder 2">
            <a:extLst>
              <a:ext uri="{FF2B5EF4-FFF2-40B4-BE49-F238E27FC236}">
                <a16:creationId xmlns:a16="http://schemas.microsoft.com/office/drawing/2014/main" id="{0A614C7C-41A0-3204-C9F4-EB1418117567}"/>
              </a:ext>
            </a:extLst>
          </p:cNvPr>
          <p:cNvSpPr>
            <a:spLocks noGrp="1"/>
          </p:cNvSpPr>
          <p:nvPr>
            <p:ph idx="1"/>
          </p:nvPr>
        </p:nvSpPr>
        <p:spPr/>
        <p:txBody>
          <a:bodyPr>
            <a:normAutofit/>
          </a:bodyPr>
          <a:lstStyle/>
          <a:p>
            <a:r>
              <a:rPr lang="en-US" sz="2000" b="1" dirty="0">
                <a:solidFill>
                  <a:srgbClr val="1065AB"/>
                </a:solidFill>
              </a:rPr>
              <a:t>Podpora najvišjega vodstva </a:t>
            </a:r>
            <a:r>
              <a:rPr lang="en-US" sz="1800" dirty="0">
                <a:effectLst/>
                <a:latin typeface="Tahoma" panose="020B0604030504040204" pitchFamily="34" charset="0"/>
                <a:ea typeface="Calibri" panose="020F0502020204030204" pitchFamily="34" charset="0"/>
                <a:cs typeface="Times New Roman" panose="02020603050405020304" pitchFamily="18" charset="0"/>
              </a:rPr>
              <a:t>- podpora, strateške usmeritve in dejavno sodelovanje najvišjega vodstva so bistvenega pomena za uspešno izvajanje in upravljanje </a:t>
            </a:r>
            <a:r>
              <a:rPr lang="en-US" sz="2000" dirty="0"/>
              <a:t>sistemov</a:t>
            </a:r>
            <a:r>
              <a:rPr lang="en-US" sz="1800" dirty="0">
                <a:effectLst/>
                <a:latin typeface="Tahoma" panose="020B0604030504040204" pitchFamily="34" charset="0"/>
                <a:ea typeface="Calibri" panose="020F0502020204030204" pitchFamily="34" charset="0"/>
                <a:cs typeface="Times New Roman" panose="02020603050405020304" pitchFamily="18" charset="0"/>
              </a:rPr>
              <a:t> ERP. </a:t>
            </a:r>
            <a:endParaRPr lang="hr-HR" sz="2000" dirty="0"/>
          </a:p>
          <a:p>
            <a:r>
              <a:rPr lang="en-US" sz="2000" b="1" dirty="0">
                <a:solidFill>
                  <a:srgbClr val="1065AB"/>
                </a:solidFill>
              </a:rPr>
              <a:t>Upravljanje sprememb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odpor, zlasti srednjega menedžmenta, navajenega na tradicionalne metode, predstavlja velik izziv pri uvajanju novih sistemov ERP.</a:t>
            </a:r>
            <a:endParaRPr lang="hr-HR" sz="2000" dirty="0"/>
          </a:p>
          <a:p>
            <a:r>
              <a:rPr lang="en-US" sz="2000" b="1" dirty="0">
                <a:solidFill>
                  <a:srgbClr val="1065AB"/>
                </a:solidFill>
              </a:rPr>
              <a:t>Usposabljanje in razvoj </a:t>
            </a:r>
            <a:r>
              <a:rPr lang="hr-HR" sz="2000" dirty="0"/>
              <a:t>-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kompleksnost sistemov ERP zahteva obsežno in stalno usposabljanje zaposlenih, pri čemer nezadostno usposabljanje vodi do morebitnih napak sistema ERP in pogosto predstavlja skrite stroške za organizacije.</a:t>
            </a:r>
            <a:endParaRPr lang="hr-HR" sz="2000" dirty="0"/>
          </a:p>
          <a:p>
            <a:r>
              <a:rPr lang="en-US" sz="2000" b="1" dirty="0">
                <a:solidFill>
                  <a:srgbClr val="1065AB"/>
                </a:solidFill>
              </a:rPr>
              <a:t>Učinkovita komunikacija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jasna in stalna komunikacija ter usklajevanje med uporabniki različnih oddelkov sta bistvena za uspešno uvedbo ERP in upravljanje organizacijskih sprememb.</a:t>
            </a:r>
            <a:endParaRPr lang="hr-HR" sz="2000" dirty="0"/>
          </a:p>
          <a:p>
            <a:r>
              <a:rPr lang="en-US" sz="2000" b="1" dirty="0">
                <a:solidFill>
                  <a:srgbClr val="1065AB"/>
                </a:solidFill>
              </a:rPr>
              <a:t>Sistemska integracija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vključuje zapleteno nalogo integracije različnih modulov ERP z obstoječimi poslovnimi aplikacijami in starejšimi sistemi v organizaciji, kar je bistven proces za optimizacijo poslovnih procesov in izboljšanje učinkovitosti, vendar je pogosto drag in zapleten.</a:t>
            </a:r>
            <a:endParaRPr lang="hr-HR" sz="2000" dirty="0"/>
          </a:p>
        </p:txBody>
      </p:sp>
      <p:pic>
        <p:nvPicPr>
          <p:cNvPr id="4" name="Slika 3">
            <a:extLst>
              <a:ext uri="{FF2B5EF4-FFF2-40B4-BE49-F238E27FC236}">
                <a16:creationId xmlns:a16="http://schemas.microsoft.com/office/drawing/2014/main" id="{375893AA-5404-0E88-7FEE-E2FAE657BE3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2D855DD-3F21-C31C-FE81-8EC66897DA4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3782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BB7F-2BDB-60D1-FFFF-DF2230D5920D}"/>
              </a:ext>
            </a:extLst>
          </p:cNvPr>
          <p:cNvSpPr>
            <a:spLocks noGrp="1"/>
          </p:cNvSpPr>
          <p:nvPr>
            <p:ph type="title"/>
          </p:nvPr>
        </p:nvSpPr>
        <p:spPr/>
        <p:txBody>
          <a:bodyPr/>
          <a:lstStyle/>
          <a:p>
            <a:r>
              <a:rPr lang="hr-HR" dirty="0" err="1"/>
              <a:t>Stroški </a:t>
            </a:r>
            <a:r>
              <a:rPr lang="hr-HR" dirty="0"/>
              <a:t>sistema ERP</a:t>
            </a:r>
          </a:p>
        </p:txBody>
      </p:sp>
      <p:sp>
        <p:nvSpPr>
          <p:cNvPr id="3" name="Content Placeholder 2">
            <a:extLst>
              <a:ext uri="{FF2B5EF4-FFF2-40B4-BE49-F238E27FC236}">
                <a16:creationId xmlns:a16="http://schemas.microsoft.com/office/drawing/2014/main" id="{D6989A2B-B3D2-D44E-C88C-50C60AC9DEE8}"/>
              </a:ext>
            </a:extLst>
          </p:cNvPr>
          <p:cNvSpPr>
            <a:spLocks noGrp="1"/>
          </p:cNvSpPr>
          <p:nvPr>
            <p:ph idx="1"/>
          </p:nvPr>
        </p:nvSpPr>
        <p:spPr/>
        <p:txBody>
          <a:bodyPr>
            <a:normAutofit lnSpcReduction="10000"/>
          </a:bodyPr>
          <a:lstStyle/>
          <a:p>
            <a:r>
              <a:rPr lang="sl-SI" sz="1800" dirty="0">
                <a:effectLst/>
                <a:latin typeface="Tahoma" panose="020B0604030504040204" pitchFamily="34" charset="0"/>
                <a:ea typeface="Calibri" panose="020F0502020204030204" pitchFamily="34" charset="0"/>
                <a:cs typeface="Times New Roman" panose="02020603050405020304" pitchFamily="18" charset="0"/>
              </a:rPr>
              <a:t>D</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rago</a:t>
            </a:r>
            <a:r>
              <a:rPr lang="en-US" sz="1800" dirty="0">
                <a:effectLst/>
                <a:latin typeface="Tahoma" panose="020B0604030504040204" pitchFamily="34" charset="0"/>
                <a:ea typeface="Calibri" panose="020F0502020204030204" pitchFamily="34" charset="0"/>
                <a:cs typeface="Times New Roman" panose="02020603050405020304" pitchFamily="18" charset="0"/>
              </a:rPr>
              <a:t> in zapleteno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izvajanje</a:t>
            </a:r>
            <a:r>
              <a:rPr lang="en-US" sz="1800" dirty="0">
                <a:effectLst/>
                <a:latin typeface="Tahoma" panose="020B0604030504040204" pitchFamily="34" charset="0"/>
                <a:ea typeface="Calibri" panose="020F0502020204030204" pitchFamily="34" charset="0"/>
                <a:cs typeface="Times New Roman" panose="02020603050405020304" pitchFamily="18" charset="0"/>
              </a:rPr>
              <a:t>.</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S</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kupni</a:t>
            </a:r>
            <a:r>
              <a:rPr lang="en-US" sz="1800" dirty="0">
                <a:effectLst/>
                <a:latin typeface="Tahoma" panose="020B0604030504040204" pitchFamily="34" charset="0"/>
                <a:ea typeface="Calibri" panose="020F0502020204030204" pitchFamily="34" charset="0"/>
                <a:cs typeface="Times New Roman" panose="02020603050405020304" pitchFamily="18" charset="0"/>
              </a:rPr>
              <a:t> stroški uvajanja sistema ERP vključujejo stroške, povezane z licenciranjem programske opreme, zahtevami za strojno opremo, uvajanjem, vzdrževanjem, svetovanjem, formalnim in neformalnim usposabljanjem ter prilagajanjem </a:t>
            </a:r>
            <a:r>
              <a:rPr lang="hr-HR" sz="1800" dirty="0">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 </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TCO (Total </a:t>
            </a:r>
            <a:r>
              <a:rPr lang="hr-HR"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cost</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 </a:t>
            </a:r>
            <a:r>
              <a:rPr lang="hr-HR"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of ownership</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p>
          <a:p>
            <a:pPr lvl="1"/>
            <a:r>
              <a:rPr lang="en-US" sz="1600" dirty="0">
                <a:effectLst/>
                <a:latin typeface="Tahoma" panose="020B0604030504040204" pitchFamily="34" charset="0"/>
                <a:ea typeface="Calibri" panose="020F0502020204030204" pitchFamily="34" charset="0"/>
                <a:cs typeface="Times New Roman" panose="02020603050405020304" pitchFamily="18" charset="0"/>
              </a:rPr>
              <a:t>Odvisno od obsega izvedbe, zapletenosti programske opreme in izbranega prodajalca ERP se lahko precej razlikuje. </a:t>
            </a:r>
            <a:endParaRPr lang="hr-HR" sz="16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600" dirty="0">
                <a:effectLst/>
                <a:latin typeface="Tahoma" panose="020B0604030504040204" pitchFamily="34" charset="0"/>
                <a:ea typeface="Calibri" panose="020F0502020204030204" pitchFamily="34" charset="0"/>
                <a:cs typeface="Times New Roman" panose="02020603050405020304" pitchFamily="18" charset="0"/>
              </a:rPr>
              <a:t>Za srednje velike organizacije lahko samo naložba v paketno programsko opremo ERP znaša </a:t>
            </a:r>
            <a:r>
              <a:rPr lang="en-US" sz="16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nekaj milijonov dolarjev </a:t>
            </a:r>
            <a:r>
              <a:rPr lang="en-US" sz="1600" dirty="0">
                <a:effectLst/>
                <a:latin typeface="Tahoma" panose="020B0604030504040204" pitchFamily="34" charset="0"/>
                <a:ea typeface="Calibri" panose="020F0502020204030204" pitchFamily="34" charset="0"/>
                <a:cs typeface="Times New Roman" panose="02020603050405020304" pitchFamily="18" charset="0"/>
              </a:rPr>
              <a:t>(Leon, 2014; Tilley, 2020).</a:t>
            </a:r>
            <a:endParaRPr lang="hr-HR" sz="12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Poleg stroškov programske opreme so za uvedbo sistemov ERP pogosto potrebne tudi znatne naložbe v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infrastrukturo IT.</a:t>
            </a:r>
            <a:endParaRPr lang="hr-HR" sz="1800" b="1" dirty="0">
              <a:solidFill>
                <a:srgbClr val="1065AB"/>
              </a:solidFill>
              <a:ea typeface="Calibri" panose="020F0502020204030204" pitchFamily="34" charset="0"/>
              <a:cs typeface="Times New Roman" panose="02020603050405020304" pitchFamily="18" charset="0"/>
              <a:sym typeface="Wingdings" panose="05000000000000000000" pitchFamily="2" charset="2"/>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strežniki, sistemi za shranjevanje, omrežne komponente in morebitna nadgradnja obstoječih komponent, katerih življenjska doba se približuje koncu. </a:t>
            </a:r>
            <a:endParaRPr lang="hr-HR" sz="1800" b="1" dirty="0">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endParaRPr>
          </a:p>
          <a:p>
            <a:r>
              <a:rPr lang="hr-HR" sz="1800" b="1" dirty="0" err="1">
                <a:solidFill>
                  <a:srgbClr val="1065AB"/>
                </a:solidFill>
                <a:cs typeface="Times New Roman" panose="02020603050405020304" pitchFamily="18" charset="0"/>
                <a:sym typeface="Wingdings" panose="05000000000000000000" pitchFamily="2" charset="2"/>
              </a:rPr>
              <a:t>Skriti stroški</a:t>
            </a:r>
            <a:endParaRPr lang="hr-HR" sz="1800" b="1" dirty="0">
              <a:solidFill>
                <a:srgbClr val="1065AB"/>
              </a:solidFill>
              <a:cs typeface="Times New Roman" panose="02020603050405020304" pitchFamily="18" charset="0"/>
              <a:sym typeface="Wingdings" panose="05000000000000000000" pitchFamily="2" charset="2"/>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honorarji za svetovanje</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dirty="0" err="1">
                <a:solidFill>
                  <a:srgbClr val="1065AB"/>
                </a:solidFill>
                <a:cs typeface="Times New Roman" panose="02020603050405020304" pitchFamily="18" charset="0"/>
              </a:rPr>
              <a:t>Stroški vzdrževanja</a:t>
            </a:r>
            <a:endParaRPr lang="hr-HR" sz="1800" b="1" dirty="0">
              <a:solidFill>
                <a:srgbClr val="1065AB"/>
              </a:solidFill>
              <a:cs typeface="Times New Roman" panose="02020603050405020304" pitchFamily="18" charset="0"/>
            </a:endParaRPr>
          </a:p>
        </p:txBody>
      </p:sp>
      <p:pic>
        <p:nvPicPr>
          <p:cNvPr id="4" name="Slika 3">
            <a:extLst>
              <a:ext uri="{FF2B5EF4-FFF2-40B4-BE49-F238E27FC236}">
                <a16:creationId xmlns:a16="http://schemas.microsoft.com/office/drawing/2014/main" id="{E70C1E8D-A38C-A220-BF58-1F360DAAEB07}"/>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9C7663E-18B4-B3EB-70F8-F08A288BD65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17474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FE118-8397-DAEA-F683-F09CB35D6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E9580-C2CD-4BA6-8C64-21E6E606E476}"/>
              </a:ext>
            </a:extLst>
          </p:cNvPr>
          <p:cNvSpPr>
            <a:spLocks noGrp="1"/>
          </p:cNvSpPr>
          <p:nvPr>
            <p:ph type="title"/>
          </p:nvPr>
        </p:nvSpPr>
        <p:spPr/>
        <p:txBody>
          <a:bodyPr/>
          <a:lstStyle/>
          <a:p>
            <a:r>
              <a:rPr lang="hr-HR" dirty="0" err="1"/>
              <a:t>Stroški </a:t>
            </a:r>
            <a:r>
              <a:rPr lang="hr-HR" dirty="0"/>
              <a:t>sistema ERP</a:t>
            </a:r>
          </a:p>
        </p:txBody>
      </p:sp>
      <p:sp>
        <p:nvSpPr>
          <p:cNvPr id="3" name="Content Placeholder 2">
            <a:extLst>
              <a:ext uri="{FF2B5EF4-FFF2-40B4-BE49-F238E27FC236}">
                <a16:creationId xmlns:a16="http://schemas.microsoft.com/office/drawing/2014/main" id="{26990851-F33A-AE80-25C2-9D417121A5A8}"/>
              </a:ext>
            </a:extLst>
          </p:cNvPr>
          <p:cNvSpPr>
            <a:spLocks noGrp="1"/>
          </p:cNvSpPr>
          <p:nvPr>
            <p:ph idx="1"/>
          </p:nvPr>
        </p:nvSpPr>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Na stroške programske opreme ERP vplivajo različni dejavniki</a:t>
            </a:r>
            <a:r>
              <a:rPr lang="hr-HR" sz="1800" dirty="0">
                <a:effectLst/>
                <a:latin typeface="Tahoma" panose="020B0604030504040204" pitchFamily="34" charset="0"/>
                <a:ea typeface="Calibri" panose="020F0502020204030204" pitchFamily="34" charset="0"/>
                <a:cs typeface="Times New Roman" panose="02020603050405020304" pitchFamily="18" charset="0"/>
              </a:rPr>
              <a:t>:</a:t>
            </a: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Način uvajanja </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sistemi ERP se lahko uvedejo v oblaku, na lokaciji ali kot kombinacija obojega.</a:t>
            </a:r>
            <a:endParaRPr lang="hr-HR" sz="1800" dirty="0">
              <a:ea typeface="Calibri" panose="020F0502020204030204" pitchFamily="34" charset="0"/>
              <a:cs typeface="Times New Roman" panose="02020603050405020304" pitchFamily="18" charset="0"/>
            </a:endParaRP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Število uporabnikov </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sistemi ERP z manjšim številom uporabnikov lahko stanejo manj.</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Zahtevane prijave </a:t>
            </a:r>
            <a:r>
              <a:rPr lang="en-US" sz="1800" dirty="0">
                <a:effectLst/>
                <a:latin typeface="Tahoma" panose="020B0604030504040204" pitchFamily="34" charset="0"/>
                <a:ea typeface="Calibri" panose="020F0502020204030204" pitchFamily="34" charset="0"/>
                <a:cs typeface="Times New Roman" panose="02020603050405020304" pitchFamily="18" charset="0"/>
              </a:rPr>
              <a:t>- več modulov, od osnovnih modulov do nekaterih posebnih modulov.</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sl-SI"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S</a:t>
            </a:r>
            <a:r>
              <a:rPr lang="en-US" sz="1800" b="1" dirty="0" err="1">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topnja</a:t>
            </a:r>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 prilagoditve </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vse dodatne nadgradnje prvotne programske opreme povečajo ceno sistema ERP</a:t>
            </a:r>
            <a:endParaRPr lang="hr-HR" sz="1800" dirty="0">
              <a:ea typeface="Calibri" panose="020F0502020204030204" pitchFamily="34" charset="0"/>
              <a:cs typeface="Times New Roman" panose="02020603050405020304" pitchFamily="18" charset="0"/>
            </a:endParaRP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Usposabljanje uporabnikov in podpora </a:t>
            </a:r>
            <a:r>
              <a:rPr lang="hr-HR" sz="1800"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običajno, vendar ne vedno, pristojbine za izvedbo vključujejo leto dni podpore strankam.</a:t>
            </a:r>
            <a:endParaRPr lang="hr-HR" sz="1800" dirty="0">
              <a:effectLst/>
              <a:latin typeface="Tahoma" panose="020B0604030504040204" pitchFamily="34" charset="0"/>
              <a:ea typeface="Times New Roman" panose="02020603050405020304" pitchFamily="18" charset="0"/>
              <a:cs typeface="Times New Roman" panose="02020603050405020304" pitchFamily="18" charset="0"/>
            </a:endParaRP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Nadgradnja strojne opreme </a:t>
            </a:r>
            <a:r>
              <a:rPr lang="hr-HR" sz="1800"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podjetja bodo morda morala med izvajanjem kupiti dodatno strojno opremo (npr. strežnike, shrambo, omrežno infrastrukturo), da bodo lahko podpirala svoj novi ERP.</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lvl="1"/>
            <a:endParaRPr lang="hr-HR" sz="1000" dirty="0">
              <a:cs typeface="Times New Roman" panose="02020603050405020304" pitchFamily="18" charset="0"/>
            </a:endParaRPr>
          </a:p>
        </p:txBody>
      </p:sp>
      <p:pic>
        <p:nvPicPr>
          <p:cNvPr id="4" name="Slika 3">
            <a:extLst>
              <a:ext uri="{FF2B5EF4-FFF2-40B4-BE49-F238E27FC236}">
                <a16:creationId xmlns:a16="http://schemas.microsoft.com/office/drawing/2014/main" id="{64B2E1FB-76A9-C7CD-B1B2-B8AEF6B486B6}"/>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CDA97369-FE6D-9FDF-81B4-5EEBDFBEA37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01013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33A8-4273-1671-71F1-2D2DD0DDF201}"/>
              </a:ext>
            </a:extLst>
          </p:cNvPr>
          <p:cNvSpPr>
            <a:spLocks noGrp="1"/>
          </p:cNvSpPr>
          <p:nvPr>
            <p:ph type="title"/>
          </p:nvPr>
        </p:nvSpPr>
        <p:spPr/>
        <p:txBody>
          <a:bodyPr/>
          <a:lstStyle/>
          <a:p>
            <a:r>
              <a:rPr lang="hr-HR" dirty="0" err="1"/>
              <a:t>Izbira</a:t>
            </a:r>
            <a:r>
              <a:rPr lang="hr-HR" dirty="0"/>
              <a:t> modela : </a:t>
            </a:r>
            <a:r>
              <a:rPr lang="hr-HR" dirty="0" err="1"/>
              <a:t>ocena</a:t>
            </a:r>
            <a:r>
              <a:rPr lang="hr-HR" dirty="0"/>
              <a:t> </a:t>
            </a:r>
            <a:r>
              <a:rPr lang="hr-HR" dirty="0" err="1"/>
              <a:t>stroškov</a:t>
            </a:r>
            <a:r>
              <a:rPr lang="hr-HR" dirty="0"/>
              <a:t> (</a:t>
            </a:r>
            <a:r>
              <a:rPr lang="hr-HR" dirty="0" err="1"/>
              <a:t>cena</a:t>
            </a:r>
            <a:r>
              <a:rPr lang="hr-HR" dirty="0"/>
              <a:t>)</a:t>
            </a:r>
          </a:p>
        </p:txBody>
      </p:sp>
      <p:sp>
        <p:nvSpPr>
          <p:cNvPr id="3" name="Content Placeholder 2">
            <a:extLst>
              <a:ext uri="{FF2B5EF4-FFF2-40B4-BE49-F238E27FC236}">
                <a16:creationId xmlns:a16="http://schemas.microsoft.com/office/drawing/2014/main" id="{7B252A29-6739-F4BB-F2F4-FAEB0AE019FE}"/>
              </a:ext>
            </a:extLst>
          </p:cNvPr>
          <p:cNvSpPr>
            <a:spLocks noGrp="1"/>
          </p:cNvSpPr>
          <p:nvPr>
            <p:ph idx="1"/>
          </p:nvPr>
        </p:nvSpPr>
        <p:spPr/>
        <p:txBody>
          <a:bodyPr>
            <a:normAutofit/>
          </a:bodyPr>
          <a:lstStyle/>
          <a:p>
            <a:r>
              <a:rPr lang="en-US" sz="2000" b="1" dirty="0">
                <a:solidFill>
                  <a:srgbClr val="1065AB"/>
                </a:solidFill>
              </a:rPr>
              <a:t>Stalna licenca </a:t>
            </a:r>
            <a:r>
              <a:rPr lang="en-US" sz="2000" dirty="0"/>
              <a:t>(model on-premise) - uporabnik kupi licenco za uporabo programske opreme.</a:t>
            </a:r>
            <a:endParaRPr lang="hr-HR" sz="2000" dirty="0"/>
          </a:p>
          <a:p>
            <a:pPr lvl="1"/>
            <a:r>
              <a:rPr lang="en-US" sz="1800" dirty="0"/>
              <a:t>Programska oprema je nameščena v strežniku odjemalca, ki je odgovoren za vzdrževanje strojne opreme.</a:t>
            </a:r>
            <a:endParaRPr lang="hr-HR" sz="1800" dirty="0"/>
          </a:p>
          <a:p>
            <a:pPr lvl="1"/>
            <a:r>
              <a:rPr lang="en-US" sz="1800" b="1" dirty="0">
                <a:solidFill>
                  <a:srgbClr val="1065AB"/>
                </a:solidFill>
              </a:rPr>
              <a:t>Prednosti</a:t>
            </a:r>
            <a:r>
              <a:rPr lang="en-US" sz="1800" dirty="0"/>
              <a:t>:</a:t>
            </a:r>
            <a:endParaRPr lang="hr-HR" sz="1800" dirty="0"/>
          </a:p>
          <a:p>
            <a:pPr lvl="2"/>
            <a:r>
              <a:rPr lang="en-US" sz="1400" dirty="0"/>
              <a:t>Dobro opredeljeni TCO</a:t>
            </a:r>
            <a:endParaRPr lang="hr-HR" sz="1400" dirty="0"/>
          </a:p>
          <a:p>
            <a:pPr lvl="2"/>
            <a:r>
              <a:rPr lang="en-US" sz="1400" dirty="0"/>
              <a:t>Licenca se plača enkrat.</a:t>
            </a:r>
            <a:endParaRPr lang="hr-HR" sz="1400" dirty="0"/>
          </a:p>
          <a:p>
            <a:pPr lvl="1"/>
            <a:r>
              <a:rPr lang="en-US" sz="1800" b="1" dirty="0">
                <a:solidFill>
                  <a:srgbClr val="1065AB"/>
                </a:solidFill>
              </a:rPr>
              <a:t>Slabosti</a:t>
            </a:r>
            <a:r>
              <a:rPr lang="en-US" sz="1800" dirty="0"/>
              <a:t>:</a:t>
            </a:r>
            <a:endParaRPr lang="hr-HR" sz="1800" dirty="0"/>
          </a:p>
          <a:p>
            <a:pPr lvl="2"/>
            <a:r>
              <a:rPr lang="en-US" sz="1400" dirty="0"/>
              <a:t>Dodatni stroški strojne opreme za mala in srednje velika podjetja</a:t>
            </a:r>
            <a:endParaRPr lang="hr-HR" sz="1400" dirty="0"/>
          </a:p>
          <a:p>
            <a:pPr lvl="2"/>
            <a:r>
              <a:rPr lang="en-US" sz="1400" dirty="0"/>
              <a:t>Vprašljiva razširljivost zaradi rasti podjetja</a:t>
            </a:r>
            <a:endParaRPr lang="hr-HR" sz="1400" dirty="0"/>
          </a:p>
        </p:txBody>
      </p:sp>
      <p:pic>
        <p:nvPicPr>
          <p:cNvPr id="4" name="Slika 3">
            <a:extLst>
              <a:ext uri="{FF2B5EF4-FFF2-40B4-BE49-F238E27FC236}">
                <a16:creationId xmlns:a16="http://schemas.microsoft.com/office/drawing/2014/main" id="{79DD1BA3-7B6F-4923-27E3-940801F9C065}"/>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8B652D50-DCEC-CF7E-B0AE-77E2622F7B6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72093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33A8-4273-1671-71F1-2D2DD0DDF201}"/>
              </a:ext>
            </a:extLst>
          </p:cNvPr>
          <p:cNvSpPr>
            <a:spLocks noGrp="1"/>
          </p:cNvSpPr>
          <p:nvPr>
            <p:ph type="title"/>
          </p:nvPr>
        </p:nvSpPr>
        <p:spPr/>
        <p:txBody>
          <a:bodyPr/>
          <a:lstStyle/>
          <a:p>
            <a:r>
              <a:rPr lang="hr-HR" dirty="0" err="1"/>
              <a:t>Izbira</a:t>
            </a:r>
            <a:r>
              <a:rPr lang="hr-HR" dirty="0"/>
              <a:t> modela : </a:t>
            </a:r>
            <a:r>
              <a:rPr lang="hr-HR" dirty="0" err="1"/>
              <a:t>ocena</a:t>
            </a:r>
            <a:r>
              <a:rPr lang="hr-HR" dirty="0"/>
              <a:t> </a:t>
            </a:r>
            <a:r>
              <a:rPr lang="hr-HR" dirty="0" err="1"/>
              <a:t>stroškov</a:t>
            </a:r>
            <a:r>
              <a:rPr lang="hr-HR" dirty="0"/>
              <a:t> (</a:t>
            </a:r>
            <a:r>
              <a:rPr lang="hr-HR" dirty="0" err="1"/>
              <a:t>cena</a:t>
            </a:r>
            <a:r>
              <a:rPr lang="hr-HR" dirty="0"/>
              <a:t>)</a:t>
            </a:r>
          </a:p>
        </p:txBody>
      </p:sp>
      <p:sp>
        <p:nvSpPr>
          <p:cNvPr id="3" name="Content Placeholder 2">
            <a:extLst>
              <a:ext uri="{FF2B5EF4-FFF2-40B4-BE49-F238E27FC236}">
                <a16:creationId xmlns:a16="http://schemas.microsoft.com/office/drawing/2014/main" id="{7B252A29-6739-F4BB-F2F4-FAEB0AE019FE}"/>
              </a:ext>
            </a:extLst>
          </p:cNvPr>
          <p:cNvSpPr>
            <a:spLocks noGrp="1"/>
          </p:cNvSpPr>
          <p:nvPr>
            <p:ph idx="1"/>
          </p:nvPr>
        </p:nvSpPr>
        <p:spPr/>
        <p:txBody>
          <a:bodyPr>
            <a:normAutofit/>
          </a:bodyPr>
          <a:lstStyle/>
          <a:p>
            <a:r>
              <a:rPr lang="sl-SI" sz="2000" b="1" dirty="0">
                <a:solidFill>
                  <a:srgbClr val="1065AB"/>
                </a:solidFill>
              </a:rPr>
              <a:t>M</a:t>
            </a:r>
            <a:r>
              <a:rPr lang="en-US" sz="2000" b="1" dirty="0" err="1">
                <a:solidFill>
                  <a:srgbClr val="1065AB"/>
                </a:solidFill>
              </a:rPr>
              <a:t>odel</a:t>
            </a:r>
            <a:r>
              <a:rPr lang="en-US" sz="2000" b="1" dirty="0">
                <a:solidFill>
                  <a:srgbClr val="1065AB"/>
                </a:solidFill>
              </a:rPr>
              <a:t> SaaS (sistemi v oblaku) </a:t>
            </a:r>
            <a:r>
              <a:rPr lang="en-US" sz="2000" dirty="0"/>
              <a:t>- uporabnik plača pristojbino za dostop do programske opreme.</a:t>
            </a:r>
            <a:endParaRPr lang="hr-HR" sz="2000" dirty="0"/>
          </a:p>
          <a:p>
            <a:pPr lvl="1"/>
            <a:r>
              <a:rPr lang="en-US" sz="1800" dirty="0"/>
              <a:t>Programska oprema se nahaja na strežnikih ponudnika, uporabnik pa do nje dostopa prek brskalnika ali mobilne aplikacije.</a:t>
            </a:r>
            <a:endParaRPr lang="hr-HR" sz="1800" dirty="0"/>
          </a:p>
          <a:p>
            <a:pPr lvl="1"/>
            <a:r>
              <a:rPr lang="en-US" sz="1800" b="1" dirty="0">
                <a:solidFill>
                  <a:srgbClr val="1065AB"/>
                </a:solidFill>
              </a:rPr>
              <a:t>Prednosti:</a:t>
            </a:r>
            <a:endParaRPr lang="hr-HR" sz="1800" b="1" dirty="0">
              <a:solidFill>
                <a:srgbClr val="1065AB"/>
              </a:solidFill>
            </a:endParaRPr>
          </a:p>
          <a:p>
            <a:pPr lvl="2"/>
            <a:r>
              <a:rPr lang="en-US" sz="1400" dirty="0"/>
              <a:t>Cena je odvisna od števila uporabnikov ali števila transakcij.</a:t>
            </a:r>
            <a:endParaRPr lang="hr-HR" sz="1400" dirty="0"/>
          </a:p>
          <a:p>
            <a:pPr lvl="2"/>
            <a:r>
              <a:rPr lang="en-US" sz="1400" dirty="0"/>
              <a:t>Nižji začetni stroški (brez strežnika)</a:t>
            </a:r>
            <a:endParaRPr lang="hr-HR" sz="1400" dirty="0"/>
          </a:p>
          <a:p>
            <a:pPr lvl="1"/>
            <a:r>
              <a:rPr lang="en-US" sz="1800" b="1" dirty="0">
                <a:solidFill>
                  <a:srgbClr val="1065AB"/>
                </a:solidFill>
              </a:rPr>
              <a:t>Slabosti</a:t>
            </a:r>
            <a:r>
              <a:rPr lang="hr-HR" sz="1800" b="1" dirty="0">
                <a:solidFill>
                  <a:srgbClr val="1065AB"/>
                </a:solidFill>
              </a:rPr>
              <a:t>:</a:t>
            </a:r>
          </a:p>
          <a:p>
            <a:pPr lvl="2"/>
            <a:r>
              <a:rPr lang="en-US" sz="1400" dirty="0"/>
              <a:t>Stroški naročnine lahko presegajo stroške trajne licence, zlasti za velika podjetja, ki imajo lastno infrastrukturo.</a:t>
            </a:r>
            <a:endParaRPr lang="hr-HR" sz="650" dirty="0"/>
          </a:p>
        </p:txBody>
      </p:sp>
      <p:pic>
        <p:nvPicPr>
          <p:cNvPr id="4" name="Slika 3">
            <a:extLst>
              <a:ext uri="{FF2B5EF4-FFF2-40B4-BE49-F238E27FC236}">
                <a16:creationId xmlns:a16="http://schemas.microsoft.com/office/drawing/2014/main" id="{A85AF80F-AEAD-1919-1CD6-918E5DB81D92}"/>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7B8C944-41F0-9D19-4E9F-9A61B8D120EA}"/>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47964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FB25-70BD-09A0-D06F-8E7BC7981DBD}"/>
              </a:ext>
            </a:extLst>
          </p:cNvPr>
          <p:cNvSpPr>
            <a:spLocks noGrp="1"/>
          </p:cNvSpPr>
          <p:nvPr>
            <p:ph type="title"/>
          </p:nvPr>
        </p:nvSpPr>
        <p:spPr/>
        <p:txBody>
          <a:bodyPr/>
          <a:lstStyle/>
          <a:p>
            <a:r>
              <a:rPr lang="hr-HR" dirty="0" err="1"/>
              <a:t>Trendi </a:t>
            </a:r>
            <a:r>
              <a:rPr lang="hr-HR" dirty="0"/>
              <a:t>ERP</a:t>
            </a:r>
          </a:p>
        </p:txBody>
      </p:sp>
      <p:sp>
        <p:nvSpPr>
          <p:cNvPr id="3" name="Content Placeholder 2">
            <a:extLst>
              <a:ext uri="{FF2B5EF4-FFF2-40B4-BE49-F238E27FC236}">
                <a16:creationId xmlns:a16="http://schemas.microsoft.com/office/drawing/2014/main" id="{090B2506-FF24-DC2E-330C-CD7463AE59BE}"/>
              </a:ext>
            </a:extLst>
          </p:cNvPr>
          <p:cNvSpPr>
            <a:spLocks noGrp="1"/>
          </p:cNvSpPr>
          <p:nvPr>
            <p:ph idx="1"/>
          </p:nvPr>
        </p:nvSpPr>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ERP v</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 oblaku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Dvostopenjski </a:t>
            </a:r>
            <a:r>
              <a:rPr lang="en-US" sz="1800" dirty="0">
                <a:effectLst/>
                <a:latin typeface="Tahoma" panose="020B0604030504040204" pitchFamily="34" charset="0"/>
                <a:ea typeface="Calibri" panose="020F0502020204030204" pitchFamily="34" charset="0"/>
                <a:cs typeface="Times New Roman" panose="02020603050405020304" pitchFamily="18" charset="0"/>
              </a:rPr>
              <a:t>sistem ERP </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Digitalna </a:t>
            </a:r>
            <a:r>
              <a:rPr lang="en-US" sz="1800" dirty="0">
                <a:effectLst/>
                <a:latin typeface="Tahoma" panose="020B0604030504040204" pitchFamily="34" charset="0"/>
                <a:ea typeface="Calibri" panose="020F0502020204030204" pitchFamily="34" charset="0"/>
                <a:cs typeface="Times New Roman" panose="02020603050405020304" pitchFamily="18" charset="0"/>
              </a:rPr>
              <a:t>preobrazba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Integracija z drugimi </a:t>
            </a:r>
            <a:r>
              <a:rPr lang="en-US" sz="1800" dirty="0">
                <a:effectLst/>
                <a:latin typeface="Tahoma" panose="020B0604030504040204" pitchFamily="34" charset="0"/>
                <a:ea typeface="Calibri" panose="020F0502020204030204" pitchFamily="34" charset="0"/>
                <a:cs typeface="Times New Roman" panose="02020603050405020304" pitchFamily="18" charset="0"/>
              </a:rPr>
              <a:t>tehnologijami </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Personalizacij</a:t>
            </a:r>
            <a:r>
              <a:rPr lang="en-US" sz="1800" dirty="0">
                <a:effectLst/>
                <a:latin typeface="Tahoma" panose="020B0604030504040204" pitchFamily="34" charset="0"/>
                <a:ea typeface="Calibri" panose="020F0502020204030204" pitchFamily="34" charset="0"/>
                <a:cs typeface="Times New Roman" panose="02020603050405020304" pitchFamily="18" charset="0"/>
              </a:rPr>
              <a:t>a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Vpogledi in </a:t>
            </a:r>
            <a:r>
              <a:rPr lang="en-US" sz="1800" dirty="0">
                <a:effectLst/>
                <a:latin typeface="Tahoma" panose="020B0604030504040204" pitchFamily="34" charset="0"/>
                <a:ea typeface="Calibri" panose="020F0502020204030204" pitchFamily="34" charset="0"/>
                <a:cs typeface="Times New Roman" panose="02020603050405020304" pitchFamily="18" charset="0"/>
              </a:rPr>
              <a:t>izboljšave</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 na podlagi umetne inteligence </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Prediktivna </a:t>
            </a:r>
            <a:r>
              <a:rPr lang="en-US" sz="1800" dirty="0">
                <a:effectLst/>
                <a:latin typeface="Tahoma" panose="020B0604030504040204" pitchFamily="34" charset="0"/>
                <a:ea typeface="Calibri" panose="020F0502020204030204" pitchFamily="34" charset="0"/>
                <a:cs typeface="Times New Roman" panose="02020603050405020304" pitchFamily="18" charset="0"/>
              </a:rPr>
              <a:t>analitika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Mobilni </a:t>
            </a:r>
            <a:r>
              <a:rPr lang="en-US" sz="1800" dirty="0">
                <a:effectLst/>
                <a:latin typeface="Tahoma" panose="020B0604030504040204" pitchFamily="34" charset="0"/>
                <a:ea typeface="Calibri" panose="020F0502020204030204" pitchFamily="34" charset="0"/>
                <a:cs typeface="Times New Roman" panose="02020603050405020304" pitchFamily="18" charset="0"/>
              </a:rPr>
              <a:t>ERP </a:t>
            </a:r>
            <a:endParaRPr lang="hr-HR" dirty="0"/>
          </a:p>
        </p:txBody>
      </p:sp>
      <p:pic>
        <p:nvPicPr>
          <p:cNvPr id="4" name="Slika 3">
            <a:extLst>
              <a:ext uri="{FF2B5EF4-FFF2-40B4-BE49-F238E27FC236}">
                <a16:creationId xmlns:a16="http://schemas.microsoft.com/office/drawing/2014/main" id="{41B57472-7827-8853-17EB-A22BAD48AD2D}"/>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35168F9F-15A3-8B7A-83A9-00FFA30A681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43862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5DCE-5EDD-B994-4FD8-0EA5030A84EF}"/>
              </a:ext>
            </a:extLst>
          </p:cNvPr>
          <p:cNvSpPr>
            <a:spLocks noGrp="1"/>
          </p:cNvSpPr>
          <p:nvPr>
            <p:ph type="title"/>
          </p:nvPr>
        </p:nvSpPr>
        <p:spPr/>
        <p:txBody>
          <a:bodyPr/>
          <a:lstStyle/>
          <a:p>
            <a:r>
              <a:rPr lang="hr-HR" dirty="0"/>
              <a:t>Sistem za upravljanje skladišča</a:t>
            </a:r>
          </a:p>
        </p:txBody>
      </p:sp>
      <p:sp>
        <p:nvSpPr>
          <p:cNvPr id="3" name="Content Placeholder 2">
            <a:extLst>
              <a:ext uri="{FF2B5EF4-FFF2-40B4-BE49-F238E27FC236}">
                <a16:creationId xmlns:a16="http://schemas.microsoft.com/office/drawing/2014/main" id="{B609103A-55DC-3F64-4A17-664D56B8FFF8}"/>
              </a:ext>
            </a:extLst>
          </p:cNvPr>
          <p:cNvSpPr>
            <a:spLocks noGrp="1"/>
          </p:cNvSpPr>
          <p:nvPr>
            <p:ph idx="1"/>
          </p:nvPr>
        </p:nvSpPr>
        <p:spPr>
          <a:xfrm>
            <a:off x="838200" y="1790114"/>
            <a:ext cx="10515600" cy="4351338"/>
          </a:xfrm>
        </p:spPr>
        <p:txBody>
          <a:bodyPr/>
          <a:lstStyle/>
          <a:p>
            <a:r>
              <a:rPr lang="hr-HR" sz="1800" dirty="0" err="1">
                <a:ea typeface="Calibri" panose="020F0502020204030204" pitchFamily="34" charset="0"/>
                <a:cs typeface="Times New Roman" panose="02020603050405020304" pitchFamily="18" charset="0"/>
              </a:rPr>
              <a:t>S</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premljanje</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in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upravljanje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skladiščnih operacij </a:t>
            </a:r>
            <a:r>
              <a:rPr lang="en-US" sz="1800" dirty="0">
                <a:effectLst/>
                <a:latin typeface="Tahoma" panose="020B0604030504040204" pitchFamily="34" charset="0"/>
                <a:ea typeface="Calibri" panose="020F0502020204030204" pitchFamily="34" charset="0"/>
                <a:cs typeface="Times New Roman" panose="02020603050405020304" pitchFamily="18" charset="0"/>
              </a:rPr>
              <a:t>od trenutka, ko material ali blago vstopi v distribucijski center ali center izpolnjevanja, do trenutka, ko ga zapusti.</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Z</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agotavljajo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pregled nad </a:t>
            </a:r>
            <a:r>
              <a:rPr lang="en-US" sz="1800" dirty="0">
                <a:effectLst/>
                <a:latin typeface="Tahoma" panose="020B0604030504040204" pitchFamily="34" charset="0"/>
                <a:ea typeface="Calibri" panose="020F0502020204030204" pitchFamily="34" charset="0"/>
                <a:cs typeface="Times New Roman" panose="02020603050405020304" pitchFamily="18" charset="0"/>
              </a:rPr>
              <a:t>celotnimi zalogami podjetja v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realnem času</a:t>
            </a:r>
            <a:r>
              <a:rPr lang="en-US" sz="1800" dirty="0">
                <a:effectLst/>
                <a:latin typeface="Tahoma" panose="020B0604030504040204" pitchFamily="34" charset="0"/>
                <a:ea typeface="Calibri" panose="020F0502020204030204" pitchFamily="34" charset="0"/>
                <a:cs typeface="Times New Roman" panose="02020603050405020304" pitchFamily="18" charset="0"/>
              </a:rPr>
              <a:t>, tako na poti kot v skladiščih, in so ključni del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upravljanja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oskrbovalne</a:t>
            </a:r>
            <a:r>
              <a:rPr lang="en-US" sz="1800" dirty="0">
                <a:effectLst/>
                <a:latin typeface="Tahoma" panose="020B0604030504040204" pitchFamily="34" charset="0"/>
                <a:ea typeface="Calibri" panose="020F0502020204030204" pitchFamily="34" charset="0"/>
                <a:cs typeface="Times New Roman" panose="02020603050405020304" pitchFamily="18" charset="0"/>
              </a:rPr>
              <a:t> verige.</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S</a:t>
            </a:r>
            <a:r>
              <a:rPr lang="en-US" sz="1800" dirty="0">
                <a:effectLst/>
                <a:latin typeface="Tahoma" panose="020B0604030504040204" pitchFamily="34" charset="0"/>
                <a:ea typeface="Calibri" panose="020F0502020204030204" pitchFamily="34" charset="0"/>
                <a:cs typeface="Times New Roman" panose="02020603050405020304" pitchFamily="18" charset="0"/>
              </a:rPr>
              <a:t> tehnologijo RFID racionalizira postopek sprejema in oddaje ter se povezuje z drugo programsko opremo za učinkovito ravnanje s predmeti.</a:t>
            </a:r>
            <a:endParaRPr lang="hr-HR" sz="1800" dirty="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Z</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agotavlja</a:t>
            </a:r>
            <a:r>
              <a:rPr lang="en-US" sz="1800" dirty="0">
                <a:effectLst/>
                <a:latin typeface="Tahoma" panose="020B0604030504040204" pitchFamily="34" charset="0"/>
                <a:ea typeface="Calibri" panose="020F0502020204030204" pitchFamily="34" charset="0"/>
                <a:cs typeface="Times New Roman" panose="02020603050405020304" pitchFamily="18" charset="0"/>
              </a:rPr>
              <a:t> vidljivost v realnem času in podpira napredno analitiko za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boljši nadzor zalog.</a:t>
            </a:r>
            <a:endPar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Z</a:t>
            </a:r>
            <a:r>
              <a:rPr lang="en-US" sz="1800" dirty="0">
                <a:effectLst/>
                <a:latin typeface="Tahoma" panose="020B0604030504040204" pitchFamily="34" charset="0"/>
                <a:ea typeface="Calibri" panose="020F0502020204030204" pitchFamily="34" charset="0"/>
                <a:cs typeface="Times New Roman" panose="02020603050405020304" pitchFamily="18" charset="0"/>
              </a:rPr>
              <a:t>a zbiranje, pakiranje in izpolnjevanje naročil omogoča učinkovito skladiščenje, iskanje in pakiranje ter uporablja tehnologije, kot sta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RF skeniranje in robotika</a:t>
            </a:r>
            <a:r>
              <a:rPr lang="en-US" sz="1800" dirty="0">
                <a:effectLst/>
                <a:latin typeface="Tahoma" panose="020B0604030504040204" pitchFamily="34" charset="0"/>
                <a:ea typeface="Calibri" panose="020F0502020204030204" pitchFamily="34" charset="0"/>
                <a:cs typeface="Times New Roman" panose="02020603050405020304" pitchFamily="18" charset="0"/>
              </a:rPr>
              <a:t>, za optimizacijo obdelave naročil.</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O</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lajša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upravljanje dvorišč in dokov</a:t>
            </a:r>
            <a:r>
              <a:rPr lang="en-US" sz="1800" dirty="0">
                <a:effectLst/>
                <a:latin typeface="Tahoma" panose="020B0604030504040204" pitchFamily="34" charset="0"/>
                <a:ea typeface="Calibri" panose="020F0502020204030204" pitchFamily="34" charset="0"/>
                <a:cs typeface="Times New Roman" panose="02020603050405020304" pitchFamily="18" charset="0"/>
              </a:rPr>
              <a:t>, izboljša učinkovitost nakladanja in podpira navzkrižno skladiščenje hitro pokvarljivega blaga.</a:t>
            </a:r>
            <a:endParaRPr lang="hr-HR" sz="1800" dirty="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Z</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agotavlja</a:t>
            </a:r>
            <a:r>
              <a:rPr lang="en-US" sz="1800" dirty="0">
                <a:effectLst/>
                <a:latin typeface="Tahoma" panose="020B0604030504040204" pitchFamily="34" charset="0"/>
                <a:ea typeface="Calibri" panose="020F0502020204030204" pitchFamily="34" charset="0"/>
                <a:cs typeface="Times New Roman" panose="02020603050405020304" pitchFamily="18" charset="0"/>
              </a:rPr>
              <a:t> dragocene skladiščne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metrike in analitiko</a:t>
            </a:r>
            <a:r>
              <a:rPr lang="en-US" sz="1800" dirty="0">
                <a:effectLst/>
                <a:latin typeface="Tahoma" panose="020B0604030504040204" pitchFamily="34" charset="0"/>
                <a:ea typeface="Calibri" panose="020F0502020204030204" pitchFamily="34" charset="0"/>
                <a:cs typeface="Times New Roman" panose="02020603050405020304" pitchFamily="18" charset="0"/>
              </a:rPr>
              <a:t>, kar omogoča boljše odločanje in optimizacijo procesov.</a:t>
            </a:r>
            <a:endParaRPr lang="hr-HR" dirty="0"/>
          </a:p>
        </p:txBody>
      </p:sp>
      <p:pic>
        <p:nvPicPr>
          <p:cNvPr id="4" name="Slika 3">
            <a:extLst>
              <a:ext uri="{FF2B5EF4-FFF2-40B4-BE49-F238E27FC236}">
                <a16:creationId xmlns:a16="http://schemas.microsoft.com/office/drawing/2014/main" id="{302C7BCA-5B8F-9DD5-2164-5F475F6DA7F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F731F428-CA43-C882-FF17-0504E540E1C1}"/>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73662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8057-E6B0-A017-5A3F-940C03350C20}"/>
              </a:ext>
            </a:extLst>
          </p:cNvPr>
          <p:cNvSpPr>
            <a:spLocks noGrp="1"/>
          </p:cNvSpPr>
          <p:nvPr>
            <p:ph type="title"/>
          </p:nvPr>
        </p:nvSpPr>
        <p:spPr/>
        <p:txBody>
          <a:bodyPr/>
          <a:lstStyle/>
          <a:p>
            <a:r>
              <a:rPr lang="hr-HR" dirty="0" err="1"/>
              <a:t>Prednosti </a:t>
            </a:r>
            <a:r>
              <a:rPr lang="hr-HR" dirty="0"/>
              <a:t>sistema WMS </a:t>
            </a:r>
            <a:r>
              <a:rPr lang="hr-HR" sz="1800" dirty="0"/>
              <a:t>(SAP, </a:t>
            </a:r>
            <a:r>
              <a:rPr lang="hr-HR" sz="1800" dirty="0" err="1"/>
              <a:t>n.d.</a:t>
            </a:r>
            <a:r>
              <a:rPr lang="hr-HR" sz="1800" dirty="0"/>
              <a:t>)</a:t>
            </a:r>
            <a:endParaRPr lang="hr-HR" dirty="0"/>
          </a:p>
        </p:txBody>
      </p:sp>
      <p:sp>
        <p:nvSpPr>
          <p:cNvPr id="3" name="Content Placeholder 2">
            <a:extLst>
              <a:ext uri="{FF2B5EF4-FFF2-40B4-BE49-F238E27FC236}">
                <a16:creationId xmlns:a16="http://schemas.microsoft.com/office/drawing/2014/main" id="{BEFB85AD-1A81-7315-0F37-543D8357E24F}"/>
              </a:ext>
            </a:extLst>
          </p:cNvPr>
          <p:cNvSpPr>
            <a:spLocks noGrp="1"/>
          </p:cNvSpPr>
          <p:nvPr>
            <p:ph idx="1"/>
          </p:nvPr>
        </p:nvSpPr>
        <p:spPr/>
        <p:txBody>
          <a:bodyPr>
            <a:normAutofit/>
          </a:bodyPr>
          <a:lstStyle/>
          <a:p>
            <a:r>
              <a:rPr lang="en-US" sz="2000" b="1" dirty="0">
                <a:solidFill>
                  <a:srgbClr val="1065AB"/>
                </a:solidFill>
              </a:rPr>
              <a:t>Izboljšana operativna učinkovitost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sistemi WMS povečujejo učinkovitost in obseg manipulacije z avtomatizacijo in racionalizacijo skladiščnih procesov od vhodnih prejemov do </a:t>
            </a:r>
            <a:r>
              <a:rPr lang="en-US" sz="2000" dirty="0" err="1">
                <a:effectLst/>
                <a:latin typeface="Tahoma" panose="020B0604030504040204" pitchFamily="34" charset="0"/>
                <a:ea typeface="Calibri" panose="020F0502020204030204" pitchFamily="34" charset="0"/>
                <a:cs typeface="Times New Roman" panose="02020603050405020304" pitchFamily="18" charset="0"/>
              </a:rPr>
              <a:t>izhodnih</a:t>
            </a:r>
            <a:r>
              <a:rPr lang="en-US" sz="2000" dirty="0">
                <a:effectLst/>
                <a:latin typeface="Tahoma" panose="020B0604030504040204" pitchFamily="34" charset="0"/>
                <a:ea typeface="Calibri" panose="020F0502020204030204" pitchFamily="34" charset="0"/>
                <a:cs typeface="Times New Roman" panose="02020603050405020304" pitchFamily="18" charset="0"/>
              </a:rPr>
              <a:t> </a:t>
            </a:r>
            <a:r>
              <a:rPr lang="en-US" sz="2000" dirty="0" err="1">
                <a:effectLst/>
                <a:latin typeface="Tahoma" panose="020B0604030504040204" pitchFamily="34" charset="0"/>
                <a:ea typeface="Calibri" panose="020F0502020204030204" pitchFamily="34" charset="0"/>
                <a:cs typeface="Times New Roman" panose="02020603050405020304" pitchFamily="18" charset="0"/>
              </a:rPr>
              <a:t>oskrboval</a:t>
            </a:r>
            <a:r>
              <a:rPr lang="en-US" sz="2000" dirty="0">
                <a:effectLst/>
                <a:latin typeface="Tahoma" panose="020B0604030504040204" pitchFamily="34" charset="0"/>
                <a:ea typeface="Calibri" panose="020F0502020204030204" pitchFamily="34" charset="0"/>
                <a:cs typeface="Times New Roman" panose="02020603050405020304" pitchFamily="18" charset="0"/>
              </a:rPr>
              <a:t>.</a:t>
            </a:r>
            <a:endParaRPr lang="hr-HR" sz="2000" dirty="0"/>
          </a:p>
          <a:p>
            <a:r>
              <a:rPr lang="en-US" sz="2000" b="1" dirty="0">
                <a:solidFill>
                  <a:srgbClr val="1065AB"/>
                </a:solidFill>
              </a:rPr>
              <a:t>Manj odpadkov in stroškov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WMS pomaga zmanjšati količino odpadkov, zlasti pri zalogah z omejenim datumom ali pokvarljivih zalogah, in optimizira uporabo skladiščnega prostora.</a:t>
            </a:r>
            <a:endParaRPr lang="hr-HR" sz="2000" dirty="0"/>
          </a:p>
          <a:p>
            <a:r>
              <a:rPr lang="en-US" sz="2000" b="1" dirty="0">
                <a:solidFill>
                  <a:srgbClr val="1065AB"/>
                </a:solidFill>
              </a:rPr>
              <a:t>Vidljivost zalog v realnem času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omogoča vpogled v gibanje zalog v realnem času, kar pripomore k natančnemu napovedovanju povpraševanja in boljši sledljivosti.</a:t>
            </a:r>
            <a:endParaRPr lang="hr-HR" sz="2000" dirty="0"/>
          </a:p>
          <a:p>
            <a:r>
              <a:rPr lang="en-US" sz="2000" b="1" dirty="0">
                <a:solidFill>
                  <a:srgbClr val="1065AB"/>
                </a:solidFill>
              </a:rPr>
              <a:t>Izboljšano upravljanje delovne sile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WMS pomaga pri napovedovanju potreb po delovni sili in optimizaciji dodeljevanja nalog na podlagi različnih dejavnikov, kar povečuje moralo zaposlenih.</a:t>
            </a:r>
            <a:endParaRPr lang="hr-HR" sz="2000" dirty="0"/>
          </a:p>
          <a:p>
            <a:r>
              <a:rPr lang="en-US" sz="2000" b="1" dirty="0">
                <a:solidFill>
                  <a:srgbClr val="1065AB"/>
                </a:solidFill>
              </a:rPr>
              <a:t>Boljši odnosi s strankami in </a:t>
            </a:r>
            <a:r>
              <a:rPr lang="en-US" sz="2000" b="1" dirty="0" err="1">
                <a:solidFill>
                  <a:srgbClr val="1065AB"/>
                </a:solidFill>
              </a:rPr>
              <a:t>oskrbovalitelji</a:t>
            </a:r>
            <a:r>
              <a:rPr lang="en-US" sz="2000" b="1" dirty="0">
                <a:solidFill>
                  <a:srgbClr val="1065AB"/>
                </a:solidFill>
              </a:rPr>
              <a:t>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WMS omogoča boljšo izpolnitev naročil in hitrejšo dostavo, kar povečuje zadovoljstvo strank in izboljšuje odnose z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oskrbovalitelji</a:t>
            </a:r>
            <a:r>
              <a:rPr lang="en-US" sz="1800" dirty="0">
                <a:effectLst/>
                <a:latin typeface="Tahoma" panose="020B0604030504040204" pitchFamily="34" charset="0"/>
                <a:ea typeface="Calibri" panose="020F0502020204030204" pitchFamily="34" charset="0"/>
                <a:cs typeface="Times New Roman" panose="02020603050405020304" pitchFamily="18" charset="0"/>
              </a:rPr>
              <a:t>.</a:t>
            </a:r>
            <a:endParaRPr lang="hr-HR" dirty="0"/>
          </a:p>
        </p:txBody>
      </p:sp>
      <p:pic>
        <p:nvPicPr>
          <p:cNvPr id="4" name="Slika 3">
            <a:extLst>
              <a:ext uri="{FF2B5EF4-FFF2-40B4-BE49-F238E27FC236}">
                <a16:creationId xmlns:a16="http://schemas.microsoft.com/office/drawing/2014/main" id="{40B72E11-1EFB-2C68-3E14-8510FCD6D34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D10E9470-EE6F-F369-27E3-FF78FE219C8F}"/>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97678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E9702-F4E3-6729-5959-A4DC711C9735}"/>
              </a:ext>
            </a:extLst>
          </p:cNvPr>
          <p:cNvSpPr>
            <a:spLocks noGrp="1"/>
          </p:cNvSpPr>
          <p:nvPr>
            <p:ph type="title"/>
          </p:nvPr>
        </p:nvSpPr>
        <p:spPr/>
        <p:txBody>
          <a:bodyPr/>
          <a:lstStyle/>
          <a:p>
            <a:r>
              <a:rPr lang="hr-HR" dirty="0" err="1"/>
              <a:t>Tehnološki napredek </a:t>
            </a:r>
            <a:r>
              <a:rPr lang="hr-HR" dirty="0"/>
              <a:t>WMS</a:t>
            </a:r>
          </a:p>
        </p:txBody>
      </p:sp>
      <p:sp>
        <p:nvSpPr>
          <p:cNvPr id="3" name="Content Placeholder 2">
            <a:extLst>
              <a:ext uri="{FF2B5EF4-FFF2-40B4-BE49-F238E27FC236}">
                <a16:creationId xmlns:a16="http://schemas.microsoft.com/office/drawing/2014/main" id="{4A7C88F3-CF8D-9042-2AA6-139F3761DED4}"/>
              </a:ext>
            </a:extLst>
          </p:cNvPr>
          <p:cNvSpPr>
            <a:spLocks noGrp="1"/>
          </p:cNvSpPr>
          <p:nvPr>
            <p:ph idx="1"/>
          </p:nvPr>
        </p:nvSpPr>
        <p:spPr/>
        <p:txBody>
          <a:bodyPr>
            <a:normAutofit/>
          </a:bodyPr>
          <a:lstStyle/>
          <a:p>
            <a:r>
              <a:rPr lang="en-US" sz="2000" b="1" dirty="0">
                <a:solidFill>
                  <a:srgbClr val="1065AB"/>
                </a:solidFill>
              </a:rPr>
              <a:t>Orodja za avtomatizirano komisioniranje </a:t>
            </a:r>
            <a:r>
              <a:rPr lang="en-US" sz="2000" dirty="0"/>
              <a:t>- tehnologije, kot so glasovno avtomatizirano komisioniranje, robotsko komisioniranje in sistemi "pick-to-light", skupaj s prefinjenim črtnim kodiranjem,</a:t>
            </a:r>
          </a:p>
          <a:p>
            <a:r>
              <a:rPr lang="en-US" sz="2000" b="1" dirty="0">
                <a:solidFill>
                  <a:srgbClr val="1065AB"/>
                </a:solidFill>
              </a:rPr>
              <a:t>Samodejno vodena vozila (AGV</a:t>
            </a:r>
            <a:r>
              <a:rPr lang="en-US" sz="2000" dirty="0"/>
              <a:t>) - izboljšujejo postopke skladiščenja in pridobivanja, kar je ključnega pomena za naloge, kot so skladiščenje palet in regalov, upravljanje zabojnikov in avtomatizacija postopka sprejema,</a:t>
            </a:r>
          </a:p>
          <a:p>
            <a:r>
              <a:rPr lang="en-US" sz="2000" b="1" dirty="0">
                <a:solidFill>
                  <a:srgbClr val="1065AB"/>
                </a:solidFill>
              </a:rPr>
              <a:t>Internet stvari (IoT</a:t>
            </a:r>
            <a:r>
              <a:rPr lang="en-US" sz="2000" dirty="0"/>
              <a:t>) - z integracijo interneta stvari se v enotnem omrežju nadzorujejo različni avtomatizirani in ročni elementi, kar izboljša nadzor nad zalogami, načrtovanje dela in izkušnjo strank s hitrejšo izpolnitvijo,</a:t>
            </a:r>
          </a:p>
          <a:p>
            <a:r>
              <a:rPr lang="en-US" sz="2000" b="1" dirty="0">
                <a:solidFill>
                  <a:srgbClr val="1065AB"/>
                </a:solidFill>
              </a:rPr>
              <a:t>Obogatena (AR) in navidezna resničnost (VR) </a:t>
            </a:r>
            <a:r>
              <a:rPr lang="en-US" sz="2000" dirty="0"/>
              <a:t>- tehnologija AR z napravami, kot so pametna očala, omogoča prekrivanje navodil ali informacij v realnem času v skladiščnem okolju, kar pomaga pri opravilih, kot sta navigacija po poti in lokacija zabojnikov, brez uporabe rok. VR se uporablja za usposabljanje in varnost, na primer za usposabljanje upravljavcev dvigal in izboljšanje dostavnih poti.</a:t>
            </a:r>
          </a:p>
          <a:p>
            <a:endParaRPr lang="hr-HR" sz="2000" dirty="0"/>
          </a:p>
        </p:txBody>
      </p:sp>
      <p:pic>
        <p:nvPicPr>
          <p:cNvPr id="4" name="Slika 3">
            <a:extLst>
              <a:ext uri="{FF2B5EF4-FFF2-40B4-BE49-F238E27FC236}">
                <a16:creationId xmlns:a16="http://schemas.microsoft.com/office/drawing/2014/main" id="{290B3C36-497F-6BE4-5A25-08AEF19C82BF}"/>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834893A1-C6FA-3199-6CF0-26D5AF8F9E99}"/>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44790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1DAE-EACD-A6AD-3515-D9414E1D75F7}"/>
              </a:ext>
            </a:extLst>
          </p:cNvPr>
          <p:cNvSpPr>
            <a:spLocks noGrp="1"/>
          </p:cNvSpPr>
          <p:nvPr>
            <p:ph type="title"/>
          </p:nvPr>
        </p:nvSpPr>
        <p:spPr/>
        <p:txBody>
          <a:bodyPr/>
          <a:lstStyle/>
          <a:p>
            <a:r>
              <a:rPr lang="hr-HR" dirty="0"/>
              <a:t>Sistemi za upravljanje </a:t>
            </a:r>
            <a:r>
              <a:rPr lang="hr-HR" dirty="0" err="1"/>
              <a:t>prevoza</a:t>
            </a:r>
            <a:r>
              <a:rPr lang="hr-HR" dirty="0"/>
              <a:t> (TMS – Transport Management Systems)</a:t>
            </a:r>
          </a:p>
        </p:txBody>
      </p:sp>
      <p:sp>
        <p:nvSpPr>
          <p:cNvPr id="3" name="Content Placeholder 2">
            <a:extLst>
              <a:ext uri="{FF2B5EF4-FFF2-40B4-BE49-F238E27FC236}">
                <a16:creationId xmlns:a16="http://schemas.microsoft.com/office/drawing/2014/main" id="{41526FA5-A2CB-C4BE-FA7D-6BD14D1B6204}"/>
              </a:ext>
            </a:extLst>
          </p:cNvPr>
          <p:cNvSpPr>
            <a:spLocks noGrp="1"/>
          </p:cNvSpPr>
          <p:nvPr>
            <p:ph idx="1"/>
          </p:nvPr>
        </p:nvSpPr>
        <p:spPr/>
        <p:txBody>
          <a:bodyPr/>
          <a:lstStyle/>
          <a:p>
            <a:r>
              <a:rPr lang="sl-SI" sz="1800" dirty="0">
                <a:ea typeface="Calibri" panose="020F0502020204030204" pitchFamily="34" charset="0"/>
                <a:cs typeface="Times New Roman" panose="02020603050405020304" pitchFamily="18" charset="0"/>
              </a:rPr>
              <a:t>K</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ljučna</a:t>
            </a:r>
            <a:r>
              <a:rPr lang="en-US" sz="1800" dirty="0">
                <a:effectLst/>
                <a:latin typeface="Tahoma" panose="020B0604030504040204" pitchFamily="34" charset="0"/>
                <a:ea typeface="Calibri" panose="020F0502020204030204" pitchFamily="34" charset="0"/>
                <a:cs typeface="Times New Roman" panose="02020603050405020304" pitchFamily="18" charset="0"/>
              </a:rPr>
              <a:t> programska oprema v logistiki, ki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optimizira premikanje blaga </a:t>
            </a:r>
            <a:r>
              <a:rPr lang="en-US" sz="1800" dirty="0">
                <a:effectLst/>
                <a:latin typeface="Tahoma" panose="020B0604030504040204" pitchFamily="34" charset="0"/>
                <a:ea typeface="Calibri" panose="020F0502020204030204" pitchFamily="34" charset="0"/>
                <a:cs typeface="Times New Roman" panose="02020603050405020304" pitchFamily="18" charset="0"/>
              </a:rPr>
              <a:t>med različnimi načini prevoza.</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O</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ptimizira</a:t>
            </a:r>
            <a:r>
              <a:rPr lang="en-US" sz="1800" dirty="0">
                <a:effectLst/>
                <a:latin typeface="Tahoma" panose="020B0604030504040204" pitchFamily="34" charset="0"/>
                <a:ea typeface="Calibri" panose="020F0502020204030204" pitchFamily="34" charset="0"/>
                <a:cs typeface="Times New Roman" panose="02020603050405020304" pitchFamily="18" charset="0"/>
              </a:rPr>
              <a:t> tovorne in dostavne poti, spremlja tovor in avtomatizira naloge, kot sta skladnost s predpisi in </a:t>
            </a:r>
            <a:r>
              <a:rPr lang="hr-HR" sz="1800" dirty="0">
                <a:ea typeface="Calibri" panose="020F0502020204030204" pitchFamily="34" charset="0"/>
                <a:cs typeface="Times New Roman" panose="02020603050405020304" pitchFamily="18" charset="0"/>
              </a:rPr>
              <a:t>obračunavanje </a:t>
            </a:r>
            <a:r>
              <a:rPr lang="en-US" sz="1800" dirty="0">
                <a:effectLst/>
                <a:latin typeface="Tahoma" panose="020B0604030504040204" pitchFamily="34" charset="0"/>
                <a:ea typeface="Calibri" panose="020F0502020204030204" pitchFamily="34" charset="0"/>
                <a:cs typeface="Times New Roman" panose="02020603050405020304" pitchFamily="18" charset="0"/>
              </a:rPr>
              <a:t>tovora.</a:t>
            </a:r>
          </a:p>
          <a:p>
            <a:r>
              <a:rPr lang="sl-SI" sz="1800" dirty="0">
                <a:ea typeface="Calibri" panose="020F0502020204030204" pitchFamily="34" charset="0"/>
                <a:cs typeface="Times New Roman" panose="02020603050405020304" pitchFamily="18" charset="0"/>
              </a:rPr>
              <a:t>S</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istem</a:t>
            </a:r>
            <a:r>
              <a:rPr lang="en-US" sz="1800" dirty="0">
                <a:effectLst/>
                <a:latin typeface="Tahoma" panose="020B0604030504040204" pitchFamily="34" charset="0"/>
                <a:ea typeface="Calibri" panose="020F0502020204030204" pitchFamily="34" charset="0"/>
                <a:cs typeface="Times New Roman" panose="02020603050405020304" pitchFamily="18" charset="0"/>
              </a:rPr>
              <a:t> TMS lahko na več načinov zniža stroške prevoza</a:t>
            </a:r>
            <a:r>
              <a:rPr lang="hr-HR" sz="1800" dirty="0">
                <a:effectLst/>
                <a:latin typeface="Tahoma" panose="020B0604030504040204" pitchFamily="34" charset="0"/>
                <a:ea typeface="Calibri" panose="020F0502020204030204" pitchFamily="34" charset="0"/>
                <a:cs typeface="Times New Roman" panose="02020603050405020304" pitchFamily="18" charset="0"/>
              </a:rPr>
              <a:t>:</a:t>
            </a: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Oddelek za odpremo lahko prihrani veliko časa in truda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z avtomatizacijo </a:t>
            </a:r>
            <a:r>
              <a:rPr lang="en-US" sz="1800" dirty="0">
                <a:effectLst/>
                <a:latin typeface="Tahoma" panose="020B0604030504040204" pitchFamily="34" charset="0"/>
                <a:ea typeface="Calibri" panose="020F0502020204030204" pitchFamily="34" charset="0"/>
                <a:cs typeface="Times New Roman" panose="02020603050405020304" pitchFamily="18" charset="0"/>
              </a:rPr>
              <a:t>postopka rezervacije in sledenja pošiljk.</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z možnostjo vodenja po poti zagotovite, da referenti za odpremo izberejo način prevoza, ki za vsako pošiljko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pomeni najnižje stroške.</a:t>
            </a:r>
            <a:endParaRPr lang="hr-HR" sz="1800" dirty="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Veliko izdelkov TMS lahko optimizira pošiljke, ki so manjše od tovora, v pošiljke s polnim tovorom, ki so veliko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cenejše</a:t>
            </a:r>
            <a:r>
              <a:rPr lang="en-US" sz="1800" dirty="0">
                <a:effectLst/>
                <a:latin typeface="Tahoma" panose="020B0604030504040204" pitchFamily="34" charset="0"/>
                <a:ea typeface="Calibri" panose="020F0502020204030204" pitchFamily="34" charset="0"/>
                <a:cs typeface="Times New Roman" panose="02020603050405020304" pitchFamily="18" charset="0"/>
              </a:rPr>
              <a:t>.</a:t>
            </a:r>
            <a:endParaRPr lang="hr-HR" b="1" dirty="0">
              <a:solidFill>
                <a:srgbClr val="1065AB"/>
              </a:solidFill>
            </a:endParaRPr>
          </a:p>
        </p:txBody>
      </p:sp>
      <p:pic>
        <p:nvPicPr>
          <p:cNvPr id="4" name="Slika 3">
            <a:extLst>
              <a:ext uri="{FF2B5EF4-FFF2-40B4-BE49-F238E27FC236}">
                <a16:creationId xmlns:a16="http://schemas.microsoft.com/office/drawing/2014/main" id="{0F9B9E6B-8B14-21FE-38F8-4F5F19602EF1}"/>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B58089BA-62A0-B1AB-DD4D-D45679940D0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8319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E465-3407-AFAD-849A-D2E4BF0B7BE8}"/>
              </a:ext>
            </a:extLst>
          </p:cNvPr>
          <p:cNvSpPr>
            <a:spLocks noGrp="1"/>
          </p:cNvSpPr>
          <p:nvPr>
            <p:ph type="title"/>
          </p:nvPr>
        </p:nvSpPr>
        <p:spPr/>
        <p:txBody>
          <a:bodyPr/>
          <a:lstStyle/>
          <a:p>
            <a:r>
              <a:rPr lang="hr-HR" dirty="0" err="1"/>
              <a:t>Prednosti </a:t>
            </a:r>
            <a:r>
              <a:rPr lang="hr-HR" dirty="0"/>
              <a:t>TMS</a:t>
            </a:r>
          </a:p>
        </p:txBody>
      </p:sp>
      <p:sp>
        <p:nvSpPr>
          <p:cNvPr id="3" name="Content Placeholder 2">
            <a:extLst>
              <a:ext uri="{FF2B5EF4-FFF2-40B4-BE49-F238E27FC236}">
                <a16:creationId xmlns:a16="http://schemas.microsoft.com/office/drawing/2014/main" id="{7FDA6D77-59FB-19CA-7856-63C34378AA31}"/>
              </a:ext>
            </a:extLst>
          </p:cNvPr>
          <p:cNvSpPr>
            <a:spLocks noGrp="1"/>
          </p:cNvSpPr>
          <p:nvPr>
            <p:ph idx="1"/>
          </p:nvPr>
        </p:nvSpPr>
        <p:spPr/>
        <p:txBody>
          <a:bodyPr>
            <a:normAutofit/>
          </a:bodyPr>
          <a:lstStyle/>
          <a:p>
            <a:r>
              <a:rPr lang="en-US" sz="2000" b="1" dirty="0">
                <a:solidFill>
                  <a:srgbClr val="1065AB"/>
                </a:solidFill>
              </a:rPr>
              <a:t>Prihranek stroškov </a:t>
            </a:r>
            <a:r>
              <a:rPr lang="en-US" sz="2000" dirty="0"/>
              <a:t>- sistem TMS znatno zmanjša upravne stroške in stroške pošiljanja, saj optimizira upravljanje tovora in prevoza,</a:t>
            </a:r>
          </a:p>
          <a:p>
            <a:r>
              <a:rPr lang="en-US" sz="2000" b="1" dirty="0">
                <a:solidFill>
                  <a:srgbClr val="1065AB"/>
                </a:solidFill>
              </a:rPr>
              <a:t>Vidljivost v realnem času </a:t>
            </a:r>
            <a:r>
              <a:rPr lang="en-US" sz="2000" dirty="0"/>
              <a:t>- omogoča kritičen vpogled v proces prevoza, izboljšuje učinkovitost poti in sledenje,</a:t>
            </a:r>
          </a:p>
          <a:p>
            <a:r>
              <a:rPr lang="en-US" sz="2000" b="1" dirty="0">
                <a:solidFill>
                  <a:srgbClr val="1065AB"/>
                </a:solidFill>
              </a:rPr>
              <a:t>Večje zadovoljstvo strank </a:t>
            </a:r>
            <a:r>
              <a:rPr lang="en-US" sz="2000" dirty="0"/>
              <a:t>- zagotavlja pravočasno dostavo in izboljšuje izkušnje strank z boljšimi postopki sledenja in zaračunavanja,</a:t>
            </a:r>
          </a:p>
          <a:p>
            <a:r>
              <a:rPr lang="en-US" sz="2000" b="1" dirty="0">
                <a:solidFill>
                  <a:srgbClr val="1065AB"/>
                </a:solidFill>
              </a:rPr>
              <a:t>Izboljšana učinkovitost </a:t>
            </a:r>
            <a:r>
              <a:rPr lang="en-US" sz="2000" dirty="0"/>
              <a:t>- sistem TMS povečuje splošno učinkovitost prevoznih dejavnosti,</a:t>
            </a:r>
          </a:p>
          <a:p>
            <a:r>
              <a:rPr lang="en-US" sz="2000" b="1" dirty="0">
                <a:solidFill>
                  <a:srgbClr val="1065AB"/>
                </a:solidFill>
              </a:rPr>
              <a:t>Izboljšano sprejemanje odločitev </a:t>
            </a:r>
            <a:r>
              <a:rPr lang="en-US" sz="2000" dirty="0"/>
              <a:t>- ponuja dragocene podatke za premišljeno sprejemanje odločitev, kar izboljšuje strateško načrtovanje pri </a:t>
            </a:r>
            <a:r>
              <a:rPr lang="en-US" sz="2000" dirty="0" err="1"/>
              <a:t>upravljanju</a:t>
            </a:r>
            <a:r>
              <a:rPr lang="en-US" sz="2000" dirty="0"/>
              <a:t> </a:t>
            </a:r>
            <a:r>
              <a:rPr lang="en-US" sz="2000" dirty="0" err="1"/>
              <a:t>transporta</a:t>
            </a:r>
            <a:r>
              <a:rPr lang="en-US" sz="2000" dirty="0"/>
              <a:t>.</a:t>
            </a:r>
          </a:p>
          <a:p>
            <a:endParaRPr lang="hr-HR" sz="2000" dirty="0"/>
          </a:p>
        </p:txBody>
      </p:sp>
      <p:pic>
        <p:nvPicPr>
          <p:cNvPr id="4" name="Slika 3">
            <a:extLst>
              <a:ext uri="{FF2B5EF4-FFF2-40B4-BE49-F238E27FC236}">
                <a16:creationId xmlns:a16="http://schemas.microsoft.com/office/drawing/2014/main" id="{517ED269-BE3D-9D90-305B-165A46BA490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0A18DD19-8E5E-0D7E-36FA-11682A7CBFD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61469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C097-F261-06DF-3B49-479227115D90}"/>
              </a:ext>
            </a:extLst>
          </p:cNvPr>
          <p:cNvSpPr>
            <a:spLocks noGrp="1"/>
          </p:cNvSpPr>
          <p:nvPr>
            <p:ph type="title"/>
          </p:nvPr>
        </p:nvSpPr>
        <p:spPr/>
        <p:txBody>
          <a:bodyPr/>
          <a:lstStyle/>
          <a:p>
            <a:r>
              <a:rPr lang="hr-HR" dirty="0"/>
              <a:t>ERP proti WMS proti TMS</a:t>
            </a:r>
          </a:p>
        </p:txBody>
      </p:sp>
      <p:pic>
        <p:nvPicPr>
          <p:cNvPr id="4" name="Picture 3" descr="A diagram of a company's erp&#10;&#10;Description automatically generated">
            <a:extLst>
              <a:ext uri="{FF2B5EF4-FFF2-40B4-BE49-F238E27FC236}">
                <a16:creationId xmlns:a16="http://schemas.microsoft.com/office/drawing/2014/main" id="{26F74E09-0AEC-25C3-2EDD-94DFAEBDB13C}"/>
              </a:ext>
            </a:extLst>
          </p:cNvPr>
          <p:cNvPicPr>
            <a:picLocks noChangeAspect="1"/>
          </p:cNvPicPr>
          <p:nvPr/>
        </p:nvPicPr>
        <p:blipFill>
          <a:blip r:embed="rId2"/>
          <a:stretch>
            <a:fillRect/>
          </a:stretch>
        </p:blipFill>
        <p:spPr>
          <a:xfrm>
            <a:off x="2937410" y="1748368"/>
            <a:ext cx="7087644" cy="3750076"/>
          </a:xfrm>
          <a:prstGeom prst="rect">
            <a:avLst/>
          </a:prstGeom>
        </p:spPr>
      </p:pic>
      <p:pic>
        <p:nvPicPr>
          <p:cNvPr id="3" name="Slika 2">
            <a:extLst>
              <a:ext uri="{FF2B5EF4-FFF2-40B4-BE49-F238E27FC236}">
                <a16:creationId xmlns:a16="http://schemas.microsoft.com/office/drawing/2014/main" id="{A3BD3C80-F8F7-A30C-AE39-10F7F58034F1}"/>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57F6205-A466-148A-2795-B8F3FBA9AD3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01878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Integracija tehnologije in sistemov upravljanja ima pomembno vlogo pri izboljšanju učinkovitosti, natančnosti in sprejemanju strateških odločitev.</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Trije bistveni sistemi za racionalizacijo poslovanja v logistiki so sistemi ERP (Enterprise Resource Planning), WMS (Warehouse Management Systems) in TMS (Transportation Management Systems)</a:t>
            </a:r>
            <a:r>
              <a:rPr lang="hr-HR" sz="1800" dirty="0">
                <a:ea typeface="Calibri" panose="020F0502020204030204" pitchFamily="34" charset="0"/>
                <a:cs typeface="Times New Roman" panose="02020603050405020304" pitchFamily="18" charset="0"/>
              </a:rPr>
              <a:t>.</a:t>
            </a:r>
          </a:p>
          <a:p>
            <a:r>
              <a:rPr lang="en-US" sz="1800" dirty="0">
                <a:effectLst/>
                <a:latin typeface="Tahoma" panose="020B0604030504040204" pitchFamily="34" charset="0"/>
                <a:ea typeface="Calibri" panose="020F0502020204030204" pitchFamily="34" charset="0"/>
                <a:cs typeface="Times New Roman" panose="02020603050405020304" pitchFamily="18" charset="0"/>
              </a:rPr>
              <a:t>Sistemi ERP so hrbtenica podjetja, saj združujejo različne oddelke (kot so računovodstvo, nabava, prodaja, proizvodnja itd.) in procese v enoten sistem.</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WMS se osredotoča na optimizacijo skladiščnega poslovanja, zagotavljanje učinkovitega upravljanja zalog in optimizacijo skladiščenja.</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TMS je namenjen načrtovanju, izvajanju in optimizaciji prevoza </a:t>
            </a:r>
            <a:r>
              <a:rPr lang="hr-HR" sz="1800" dirty="0">
                <a:ea typeface="Calibri" panose="020F0502020204030204" pitchFamily="34" charset="0"/>
                <a:cs typeface="Times New Roman" panose="02020603050405020304" pitchFamily="18" charset="0"/>
              </a:rPr>
              <a:t>blaga</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1F62CF29-6217-6BF4-935F-FAF9ADA5E73A}"/>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39BC890-FB0C-B306-D168-075E7AB1540B}"/>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96320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A8EB2E9E-5DB0-17B5-160E-2BBA7125FFA2}"/>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294E8ACB-9E27-D5D3-2BDB-7613538D7B29}"/>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543121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1F003F0-1CCF-4F49-9932-B4CBE7E082DB}"/>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6148</TotalTime>
  <Words>15584</Words>
  <Application>Microsoft Office PowerPoint</Application>
  <PresentationFormat>Širokozaslonsko</PresentationFormat>
  <Paragraphs>927</Paragraphs>
  <Slides>125</Slides>
  <Notes>0</Notes>
  <HiddenSlides>0</HiddenSlides>
  <MMClips>0</MMClips>
  <ScaleCrop>false</ScaleCrop>
  <HeadingPairs>
    <vt:vector size="6" baseType="variant">
      <vt:variant>
        <vt:lpstr>Uporabljene pisave</vt:lpstr>
      </vt:variant>
      <vt:variant>
        <vt:i4>9</vt:i4>
      </vt:variant>
      <vt:variant>
        <vt:lpstr>Tema</vt:lpstr>
      </vt:variant>
      <vt:variant>
        <vt:i4>2</vt:i4>
      </vt:variant>
      <vt:variant>
        <vt:lpstr>Naslovi diapozitivov</vt:lpstr>
      </vt:variant>
      <vt:variant>
        <vt:i4>125</vt:i4>
      </vt:variant>
    </vt:vector>
  </HeadingPairs>
  <TitlesOfParts>
    <vt:vector size="136" baseType="lpstr">
      <vt:lpstr>Arial</vt:lpstr>
      <vt:lpstr>Calibri</vt:lpstr>
      <vt:lpstr>Century Gothic</vt:lpstr>
      <vt:lpstr>Helvetica Neue Light</vt:lpstr>
      <vt:lpstr>Lato Light</vt:lpstr>
      <vt:lpstr>Symbol</vt:lpstr>
      <vt:lpstr>Tahoma</vt:lpstr>
      <vt:lpstr>Times New Roman</vt:lpstr>
      <vt:lpstr>Wingdings</vt:lpstr>
      <vt:lpstr>Motyw pakietu Office</vt:lpstr>
      <vt:lpstr>Motyw pakietu Office</vt:lpstr>
      <vt:lpstr>Poslovna inteligenca</vt:lpstr>
      <vt:lpstr>Agenda</vt:lpstr>
      <vt:lpstr>Prednosti analize podatkov</vt:lpstr>
      <vt:lpstr>Piramida DIKW</vt:lpstr>
      <vt:lpstr>Piramida DIKW</vt:lpstr>
      <vt:lpstr>Viri podatkov in vrste podatkov</vt:lpstr>
      <vt:lpstr>Vrste podatkov</vt:lpstr>
      <vt:lpstr>Vrste podatkov</vt:lpstr>
      <vt:lpstr>Vrste podatkov</vt:lpstr>
      <vt:lpstr>Veliki podatki</vt:lpstr>
      <vt:lpstr>Arhitektura podatkov</vt:lpstr>
      <vt:lpstr>Modeliranje in oblikovanje podatkov</vt:lpstr>
      <vt:lpstr>Modeliranje in oblikovanje podatkov</vt:lpstr>
      <vt:lpstr>Vrste odnosov</vt:lpstr>
      <vt:lpstr>ER diagram</vt:lpstr>
      <vt:lpstr>ER diagram - primer</vt:lpstr>
      <vt:lpstr>Sprejemanje odločitev na podlagi podatkov</vt:lpstr>
      <vt:lpstr>Kakovost podatkov</vt:lpstr>
      <vt:lpstr>Kakovost podatkov</vt:lpstr>
      <vt:lpstr>Povzetek</vt:lpstr>
      <vt:lpstr>Hvala za vašo pozornost</vt:lpstr>
      <vt:lpstr>Poslovna inteligenca</vt:lpstr>
      <vt:lpstr>Agenda</vt:lpstr>
      <vt:lpstr>Ključni stebri poslovne analitike</vt:lpstr>
      <vt:lpstr>Utemeljitev za analitiko</vt:lpstr>
      <vt:lpstr>Izboljšano sprejemanje odločitev</vt:lpstr>
      <vt:lpstr>Trendi v industriji in izobraževanju</vt:lpstr>
      <vt:lpstr>Študije primerov (poglobljen potop)</vt:lpstr>
      <vt:lpstr>Better Factory (2021-2022)</vt:lpstr>
      <vt:lpstr>PowerPointova predstavitev</vt:lpstr>
      <vt:lpstr>Humanitarni projekt USAID (2021-2022)</vt:lpstr>
      <vt:lpstr>PowerPointova predstavitev</vt:lpstr>
      <vt:lpstr>Carlsberg FSS (2015-2018)</vt:lpstr>
      <vt:lpstr>Struktura oskrbovalne verige </vt:lpstr>
      <vt:lpstr>Carlsberg FSS</vt:lpstr>
      <vt:lpstr>Hvala za vašo pozornost</vt:lpstr>
      <vt:lpstr>Poslovna inteligenca</vt:lpstr>
      <vt:lpstr>Agenda</vt:lpstr>
      <vt:lpstr>Kaj je podatkovno rudarjenje? </vt:lpstr>
      <vt:lpstr>Kaj je podatkovno rudarjenje? </vt:lpstr>
      <vt:lpstr>Kaj je podatkovno rudarjenje? </vt:lpstr>
      <vt:lpstr>Odkrivanje znanja v logistiki in upravljanju oskrbovalne verige</vt:lpstr>
      <vt:lpstr>Odkrivanje znanja v logistiki in upravljanju oskrbovalne verige</vt:lpstr>
      <vt:lpstr>Delphijev pristop k odločevalnemu ustvarjanju znanja</vt:lpstr>
      <vt:lpstr>Delphijev pristop k odločevalnemu ustvarjanju znanja</vt:lpstr>
      <vt:lpstr>Koraki za izvedbo metode Delphi</vt:lpstr>
      <vt:lpstr>Koraki za izvedbo metode Delphi</vt:lpstr>
      <vt:lpstr>Kvantitativni pristop podatkovnega rudarjenja za odkrivanje znanja</vt:lpstr>
      <vt:lpstr>Kvantitativni pristop podatkovnega rudarjenja za odkrivanje znanja</vt:lpstr>
      <vt:lpstr>Kvantitativni pristop podatkovnega rudarjenja za odkrivanje znanja</vt:lpstr>
      <vt:lpstr>Kvantitativni pristop podatkovnega rudarjenja za odkrivanje znanja</vt:lpstr>
      <vt:lpstr>Kvantitativni pristop podatkovnega rudarjenja za odkrivanje znanja</vt:lpstr>
      <vt:lpstr>Hvala za vašo pozornost</vt:lpstr>
      <vt:lpstr>Poslovna inteligenca</vt:lpstr>
      <vt:lpstr>Agenda</vt:lpstr>
      <vt:lpstr>Kaj je strojno učenje?</vt:lpstr>
      <vt:lpstr>Kaj je strojno učenje?</vt:lpstr>
      <vt:lpstr>Osnove in teoretične predpostavke ML</vt:lpstr>
      <vt:lpstr>Poslovna inteligenca in ML v SC</vt:lpstr>
      <vt:lpstr>Poslovna inteligenca in ML v SC</vt:lpstr>
      <vt:lpstr>Poslovna inteligenca in ML v SC</vt:lpstr>
      <vt:lpstr>Poslovna inteligenca in ML v SC</vt:lpstr>
      <vt:lpstr>Kanali za podatke in znanje ML</vt:lpstr>
      <vt:lpstr>Kanali za podatke in znanje ML</vt:lpstr>
      <vt:lpstr>Kanali za podatke in znanje ML</vt:lpstr>
      <vt:lpstr>Kanali za podatke in znanje ML</vt:lpstr>
      <vt:lpstr>Poslovni podatki ML in SC</vt:lpstr>
      <vt:lpstr>ML za poslovni problem SC</vt:lpstr>
      <vt:lpstr>Povzetek</vt:lpstr>
      <vt:lpstr>Povzetek</vt:lpstr>
      <vt:lpstr>Hvala za vašo pozornost</vt:lpstr>
      <vt:lpstr>Poslovna inteligenca</vt:lpstr>
      <vt:lpstr>Agenda</vt:lpstr>
      <vt:lpstr>Poslovni proces</vt:lpstr>
      <vt:lpstr>Poslovni proces</vt:lpstr>
      <vt:lpstr>Upravljanje poslovnih procesov</vt:lpstr>
      <vt:lpstr>Upravljanje poslovnih procesov</vt:lpstr>
      <vt:lpstr>Življenjski cikel BPM</vt:lpstr>
      <vt:lpstr>Kategorije procesov</vt:lpstr>
      <vt:lpstr>Kategorije procesov</vt:lpstr>
      <vt:lpstr>Izbira postopka</vt:lpstr>
      <vt:lpstr>Merjenje učinkovitosti procesov</vt:lpstr>
      <vt:lpstr>Merjenje uspešnosti procesov</vt:lpstr>
      <vt:lpstr>Merjenje učinkovitosti procesov</vt:lpstr>
      <vt:lpstr>Vloge v projektih BPM</vt:lpstr>
      <vt:lpstr>Modeliranje poslovnih procesov</vt:lpstr>
      <vt:lpstr>Modeliranje poslovnih procesov</vt:lpstr>
      <vt:lpstr>Dogodki</vt:lpstr>
      <vt:lpstr>Naloga</vt:lpstr>
      <vt:lpstr>Prehodi (gateway)</vt:lpstr>
      <vt:lpstr>ALI prehod</vt:lpstr>
      <vt:lpstr>Vrata XOR in AND</vt:lpstr>
      <vt:lpstr>Povezovalni predmeti</vt:lpstr>
      <vt:lpstr>Udeleženci</vt:lpstr>
      <vt:lpstr>Artefakti</vt:lpstr>
      <vt:lpstr>Razgradnja procesa</vt:lpstr>
      <vt:lpstr>Procesno rudarjenje</vt:lpstr>
      <vt:lpstr>Primer dnevnika dogodkov</vt:lpstr>
      <vt:lpstr>Procesno rudarjenje</vt:lpstr>
      <vt:lpstr>Povzetek</vt:lpstr>
      <vt:lpstr>Hvala za vašo pozornost</vt:lpstr>
      <vt:lpstr>Poslovna inteligenca</vt:lpstr>
      <vt:lpstr>Agenda</vt:lpstr>
      <vt:lpstr>ERP</vt:lpstr>
      <vt:lpstr>Sistem ERP</vt:lpstr>
      <vt:lpstr>ERP</vt:lpstr>
      <vt:lpstr>ERP</vt:lpstr>
      <vt:lpstr>Zakaj se podjetja odločajo za ERP?</vt:lpstr>
      <vt:lpstr>Prednosti ERP</vt:lpstr>
      <vt:lpstr>Pomanjkljivosti ERP</vt:lpstr>
      <vt:lpstr>ERP</vt:lpstr>
      <vt:lpstr>Najpomembnejša vprašanja pri uvajanju ERP</vt:lpstr>
      <vt:lpstr>Stroški sistema ERP</vt:lpstr>
      <vt:lpstr>Stroški sistema ERP</vt:lpstr>
      <vt:lpstr>Izbira modela : ocena stroškov (cena)</vt:lpstr>
      <vt:lpstr>Izbira modela : ocena stroškov (cena)</vt:lpstr>
      <vt:lpstr>Trendi ERP</vt:lpstr>
      <vt:lpstr>Sistem za upravljanje skladišča</vt:lpstr>
      <vt:lpstr>Prednosti sistema WMS (SAP, n.d.)</vt:lpstr>
      <vt:lpstr>Tehnološki napredek WMS</vt:lpstr>
      <vt:lpstr>Sistemi za upravljanje prevoza (TMS – Transport Management Systems)</vt:lpstr>
      <vt:lpstr>Prednosti TMS</vt:lpstr>
      <vt:lpstr>ERP proti WMS proti TMS</vt:lpstr>
      <vt:lpstr>Povzetek</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docId:F2A99F8EF04D0C3272D2238BAD644D0C</cp:keywords>
  <cp:lastModifiedBy>Kristijan Brglez</cp:lastModifiedBy>
  <cp:revision>77</cp:revision>
  <dcterms:created xsi:type="dcterms:W3CDTF">2023-07-06T12:09:08Z</dcterms:created>
  <dcterms:modified xsi:type="dcterms:W3CDTF">2025-05-05T11:08:06Z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