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9" r:id="rId7"/>
    <p:sldId id="290" r:id="rId8"/>
    <p:sldId id="281" r:id="rId9"/>
    <p:sldId id="291" r:id="rId10"/>
    <p:sldId id="282" r:id="rId11"/>
    <p:sldId id="293" r:id="rId12"/>
    <p:sldId id="292" r:id="rId13"/>
    <p:sldId id="284" r:id="rId14"/>
    <p:sldId id="294" r:id="rId15"/>
    <p:sldId id="295" r:id="rId16"/>
    <p:sldId id="285" r:id="rId17"/>
    <p:sldId id="286" r:id="rId18"/>
    <p:sldId id="267" r:id="rId19"/>
    <p:sldId id="261" r:id="rId20"/>
    <p:sldId id="268" r:id="rId21"/>
    <p:sldId id="269" r:id="rId22"/>
    <p:sldId id="296" r:id="rId23"/>
    <p:sldId id="270" r:id="rId24"/>
    <p:sldId id="271" r:id="rId25"/>
    <p:sldId id="272" r:id="rId26"/>
    <p:sldId id="273" r:id="rId27"/>
    <p:sldId id="274" r:id="rId28"/>
    <p:sldId id="275" r:id="rId29"/>
    <p:sldId id="297" r:id="rId30"/>
    <p:sldId id="276" r:id="rId31"/>
    <p:sldId id="277" r:id="rId32"/>
    <p:sldId id="278" r:id="rId33"/>
    <p:sldId id="298" r:id="rId34"/>
    <p:sldId id="279" r:id="rId35"/>
    <p:sldId id="280" r:id="rId36"/>
    <p:sldId id="288" r:id="rId37"/>
    <p:sldId id="266" r:id="rId38"/>
    <p:sldId id="283" r:id="rId39"/>
    <p:sldId id="299"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E0489DF4-3766-4B8C-8DF9-E40BB93D599F}">
          <p14:sldIdLst>
            <p14:sldId id="256"/>
            <p14:sldId id="264"/>
            <p14:sldId id="289"/>
            <p14:sldId id="290"/>
            <p14:sldId id="281"/>
            <p14:sldId id="291"/>
            <p14:sldId id="282"/>
            <p14:sldId id="293"/>
            <p14:sldId id="292"/>
            <p14:sldId id="284"/>
            <p14:sldId id="294"/>
            <p14:sldId id="295"/>
            <p14:sldId id="285"/>
            <p14:sldId id="286"/>
            <p14:sldId id="267"/>
            <p14:sldId id="261"/>
            <p14:sldId id="268"/>
            <p14:sldId id="269"/>
            <p14:sldId id="296"/>
            <p14:sldId id="270"/>
            <p14:sldId id="271"/>
            <p14:sldId id="272"/>
            <p14:sldId id="273"/>
            <p14:sldId id="274"/>
            <p14:sldId id="275"/>
            <p14:sldId id="297"/>
            <p14:sldId id="276"/>
            <p14:sldId id="277"/>
            <p14:sldId id="278"/>
            <p14:sldId id="298"/>
            <p14:sldId id="279"/>
            <p14:sldId id="280"/>
            <p14:sldId id="288"/>
            <p14:sldId id="266"/>
            <p14:sldId id="283"/>
            <p14:sldId id="2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zyna Siemieniak" initials="KS" lastIdx="1" clrIdx="0">
    <p:extLst>
      <p:ext uri="{19B8F6BF-5375-455C-9EA6-DF929625EA0E}">
        <p15:presenceInfo xmlns:p15="http://schemas.microsoft.com/office/powerpoint/2012/main" userId="f41266fc62cdd9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D0B"/>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3" d="100"/>
          <a:sy n="83"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extLst>
      <p:ext uri="{BB962C8B-B14F-4D97-AF65-F5344CB8AC3E}">
        <p14:creationId xmlns:p14="http://schemas.microsoft.com/office/powerpoint/2010/main" val="158709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8"/>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 id="2147483661" r:id="rId6"/>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stat-help.com/notes.html" TargetMode="External"/><Relationship Id="rId2" Type="http://schemas.openxmlformats.org/officeDocument/2006/relationships/hyperlink" Target="https://doi.org/10.17045/sthlmuni.10321829.v2"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110F3A6A-A454-D5C2-2F69-9C3F24E5458F}"/>
              </a:ext>
            </a:extLst>
          </p:cNvPr>
          <p:cNvSpPr>
            <a:spLocks noGrp="1"/>
          </p:cNvSpPr>
          <p:nvPr>
            <p:ph type="ctrTitle"/>
          </p:nvPr>
        </p:nvSpPr>
        <p:spPr>
          <a:xfrm>
            <a:off x="5925440" y="709087"/>
            <a:ext cx="5648456" cy="2055485"/>
          </a:xfrm>
        </p:spPr>
        <p:txBody>
          <a:bodyPr>
            <a:normAutofit/>
          </a:bodyPr>
          <a:lstStyle/>
          <a:p>
            <a:pPr lvl="0">
              <a:lnSpc>
                <a:spcPct val="100000"/>
              </a:lnSpc>
            </a:pPr>
            <a:r>
              <a:rPr lang="pl-PL" sz="3800" b="1" spc="-1" dirty="0">
                <a:solidFill>
                  <a:srgbClr val="015BA6"/>
                </a:solidFill>
                <a:latin typeface="Tahoma"/>
                <a:ea typeface="Tahoma"/>
              </a:rPr>
              <a:t>Statystyczne metody analizy danych logistycznych</a:t>
            </a:r>
            <a:endParaRPr lang="sl-SI" sz="3800" dirty="0"/>
          </a:p>
        </p:txBody>
      </p:sp>
      <p:sp>
        <p:nvSpPr>
          <p:cNvPr id="13" name="Tytuł 1">
            <a:extLst>
              <a:ext uri="{FF2B5EF4-FFF2-40B4-BE49-F238E27FC236}">
                <a16:creationId xmlns:a16="http://schemas.microsoft.com/office/drawing/2014/main" id="{94FF0CD2-5388-DCE2-AB7C-D4FF55A74981}"/>
              </a:ext>
            </a:extLst>
          </p:cNvPr>
          <p:cNvSpPr txBox="1">
            <a:spLocks/>
          </p:cNvSpPr>
          <p:nvPr/>
        </p:nvSpPr>
        <p:spPr>
          <a:xfrm>
            <a:off x="6430472" y="4326366"/>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sp>
        <p:nvSpPr>
          <p:cNvPr id="16" name="Tytuł 1">
            <a:extLst>
              <a:ext uri="{FF2B5EF4-FFF2-40B4-BE49-F238E27FC236}">
                <a16:creationId xmlns:a16="http://schemas.microsoft.com/office/drawing/2014/main" id="{D9ECDBAE-4B2C-A863-0E4B-D66D17C12BD1}"/>
              </a:ext>
            </a:extLst>
          </p:cNvPr>
          <p:cNvSpPr txBox="1">
            <a:spLocks/>
          </p:cNvSpPr>
          <p:nvPr/>
        </p:nvSpPr>
        <p:spPr>
          <a:xfrm>
            <a:off x="6096000" y="3048538"/>
            <a:ext cx="5872309" cy="1177699"/>
          </a:xfrm>
          <a:prstGeom prst="rect">
            <a:avLst/>
          </a:prstGeom>
        </p:spPr>
        <p:txBody>
          <a:bodyPr vert="horz" lIns="91440" tIns="45720" rIns="91440" bIns="45720" rtlCol="0" anchor="b">
            <a:normAutofit fontScale="9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Przetwarzanie danych statystycznych SPSS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3</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79418"/>
            <a:ext cx="10899710" cy="4597545"/>
          </a:xfrm>
        </p:spPr>
        <p:txBody>
          <a:bodyPr>
            <a:normAutofit fontScale="92500"/>
          </a:bodyPr>
          <a:lstStyle/>
          <a:p>
            <a:pPr algn="just">
              <a:lnSpc>
                <a:spcPct val="100000"/>
              </a:lnSpc>
            </a:pPr>
            <a:r>
              <a:rPr lang="pl-PL" sz="2200" dirty="0"/>
              <a:t>Po wprowadzeniu danych do arkusza kalkulacyjnego SPSS można rozpocząć wykonywanie prostych analiz statystycznych</a:t>
            </a:r>
            <a:r>
              <a:rPr lang="en-GB" sz="2200" dirty="0"/>
              <a:t>;</a:t>
            </a:r>
          </a:p>
          <a:p>
            <a:pPr algn="just"/>
            <a:r>
              <a:rPr lang="pl-PL" sz="2200" dirty="0"/>
              <a:t>Prostą analizę można przeprowadzić za pomocą funkcji </a:t>
            </a:r>
            <a:r>
              <a:rPr lang="en-GB" sz="2200" dirty="0"/>
              <a:t>„Descriptive Statistics</a:t>
            </a:r>
            <a:r>
              <a:rPr lang="pl-PL" sz="2200" dirty="0"/>
              <a:t>” („Statystyki opisowe”)</a:t>
            </a:r>
            <a:r>
              <a:rPr lang="en-GB" sz="2200" dirty="0"/>
              <a:t>;</a:t>
            </a:r>
          </a:p>
          <a:p>
            <a:pPr algn="just"/>
            <a:r>
              <a:rPr lang="pl-PL" sz="2200" dirty="0"/>
              <a:t>Aby uzyskać dostęp do </a:t>
            </a:r>
            <a:r>
              <a:rPr lang="en-GB" sz="2200" dirty="0"/>
              <a:t>Descriptive Statistics</a:t>
            </a:r>
            <a:r>
              <a:rPr lang="pl-PL" sz="2200" dirty="0"/>
              <a:t> (Statystyk opisowych) </a:t>
            </a:r>
            <a:r>
              <a:rPr lang="en-GB" sz="2200" dirty="0"/>
              <a:t>, </a:t>
            </a:r>
            <a:r>
              <a:rPr lang="pl-PL" sz="2200" dirty="0"/>
              <a:t>należy przejść do</a:t>
            </a:r>
            <a:r>
              <a:rPr lang="en-GB" sz="2200" dirty="0"/>
              <a:t>: </a:t>
            </a:r>
          </a:p>
          <a:p>
            <a:pPr marL="800100" lvl="1" indent="-342900" algn="just">
              <a:buFont typeface="+mj-lt"/>
              <a:buAutoNum type="arabicPeriod"/>
            </a:pPr>
            <a:r>
              <a:rPr lang="pl-PL" sz="2200" dirty="0"/>
              <a:t>Wybierz</a:t>
            </a:r>
            <a:r>
              <a:rPr lang="en-GB" sz="2200" dirty="0"/>
              <a:t> Analyze</a:t>
            </a:r>
            <a:r>
              <a:rPr lang="pl-PL" sz="2200" dirty="0"/>
              <a:t> (Analizuj)</a:t>
            </a:r>
            <a:r>
              <a:rPr lang="en-GB" sz="2200" dirty="0"/>
              <a:t>;</a:t>
            </a:r>
          </a:p>
          <a:p>
            <a:pPr marL="800100" lvl="1" indent="-342900" algn="just">
              <a:buFont typeface="+mj-lt"/>
              <a:buAutoNum type="arabicPeriod"/>
            </a:pPr>
            <a:r>
              <a:rPr lang="en-GB" sz="2200" dirty="0"/>
              <a:t>Descriptive Statistics</a:t>
            </a:r>
            <a:r>
              <a:rPr lang="pl-PL" sz="2200" dirty="0"/>
              <a:t> (Statystyki opisowe) </a:t>
            </a:r>
            <a:r>
              <a:rPr lang="en-GB" sz="2200" dirty="0"/>
              <a:t>;</a:t>
            </a:r>
          </a:p>
          <a:p>
            <a:pPr marL="800100" lvl="1" indent="-342900" algn="just">
              <a:buFont typeface="+mj-lt"/>
              <a:buAutoNum type="arabicPeriod"/>
            </a:pPr>
            <a:r>
              <a:rPr lang="en-GB" sz="2200" dirty="0"/>
              <a:t>Explore</a:t>
            </a:r>
            <a:r>
              <a:rPr lang="pl-PL" sz="2200" dirty="0"/>
              <a:t> (Eksploruj)</a:t>
            </a:r>
            <a:r>
              <a:rPr lang="en-GB" sz="2200" dirty="0"/>
              <a:t>;</a:t>
            </a:r>
          </a:p>
          <a:p>
            <a:pPr marL="800100" lvl="1" indent="-342900" algn="just">
              <a:buFont typeface="+mj-lt"/>
              <a:buAutoNum type="arabicPeriod"/>
            </a:pPr>
            <a:r>
              <a:rPr lang="en-GB" sz="2200" dirty="0"/>
              <a:t>Wybierz, co chcesz analizować</a:t>
            </a:r>
            <a:r>
              <a:rPr lang="pl-PL" sz="2200" dirty="0"/>
              <a:t>.</a:t>
            </a:r>
            <a:endParaRPr lang="en-GB" sz="2200" dirty="0"/>
          </a:p>
          <a:p>
            <a:pPr algn="just">
              <a:lnSpc>
                <a:spcPct val="110000"/>
              </a:lnSpc>
            </a:pPr>
            <a:r>
              <a:rPr lang="pl-PL" sz="2200" dirty="0"/>
              <a:t>Na marginesie, wiele statystyk opisowych jest zawartych w bardziej złożonych metodach statystycznych, które omówimy. W zależności od tego, co chcesz przedstawić, zastanów się, które metody analizy statystycznej chcesz uwzględnić w raporcie wyników?</a:t>
            </a:r>
            <a:endParaRPr lang="en-GB" sz="2200" dirty="0"/>
          </a:p>
          <a:p>
            <a:endParaRPr lang="sl-SI" sz="1800" dirty="0"/>
          </a:p>
        </p:txBody>
      </p:sp>
    </p:spTree>
    <p:extLst>
      <p:ext uri="{BB962C8B-B14F-4D97-AF65-F5344CB8AC3E}">
        <p14:creationId xmlns:p14="http://schemas.microsoft.com/office/powerpoint/2010/main" val="188891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3</a:t>
            </a:r>
            <a:endParaRPr lang="pl-PL" dirty="0"/>
          </a:p>
        </p:txBody>
      </p:sp>
      <p:pic>
        <p:nvPicPr>
          <p:cNvPr id="3" name="Slika 2" descr="Slika, ki vsebuje besede besedilo, številka, programska oprema, grafični prikaz&#10;&#10;Opis je samodejno ustvarjen">
            <a:extLst>
              <a:ext uri="{FF2B5EF4-FFF2-40B4-BE49-F238E27FC236}">
                <a16:creationId xmlns:a16="http://schemas.microsoft.com/office/drawing/2014/main" id="{50416E80-6C30-218B-EF62-17519F0D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50" y="1185328"/>
            <a:ext cx="7977499" cy="4487343"/>
          </a:xfrm>
          <a:prstGeom prst="rect">
            <a:avLst/>
          </a:prstGeom>
        </p:spPr>
      </p:pic>
      <p:sp>
        <p:nvSpPr>
          <p:cNvPr id="8" name="PoljeZBesedilom 7">
            <a:extLst>
              <a:ext uri="{FF2B5EF4-FFF2-40B4-BE49-F238E27FC236}">
                <a16:creationId xmlns:a16="http://schemas.microsoft.com/office/drawing/2014/main" id="{8B45ABC3-69C2-88DD-AEBB-02D9454E116E}"/>
              </a:ext>
            </a:extLst>
          </p:cNvPr>
          <p:cNvSpPr txBox="1"/>
          <p:nvPr/>
        </p:nvSpPr>
        <p:spPr>
          <a:xfrm>
            <a:off x="3511177" y="5672671"/>
            <a:ext cx="4644532"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4. Proste ustawienia statystyk opisowych.</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933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4</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1049000" cy="4351338"/>
          </a:xfrm>
        </p:spPr>
        <p:txBody>
          <a:bodyPr>
            <a:normAutofit/>
          </a:bodyPr>
          <a:lstStyle/>
          <a:p>
            <a:pPr algn="just">
              <a:lnSpc>
                <a:spcPct val="100000"/>
              </a:lnSpc>
            </a:pPr>
            <a:r>
              <a:rPr lang="pl-PL" sz="2000" dirty="0"/>
              <a:t>SPSS umożliwia użytkownikom wizualizację danych, w tym histogramy, wykresy pudełkowe, wykresy słupkowe, wykresy punktowe, wykresy liniowe, wykresy kołowe </a:t>
            </a:r>
            <a:r>
              <a:rPr lang="pl-PL" sz="2000" dirty="0" err="1"/>
              <a:t>itp</a:t>
            </a:r>
            <a:r>
              <a:rPr lang="en-GB" sz="2000" dirty="0"/>
              <a:t>.; </a:t>
            </a:r>
          </a:p>
          <a:p>
            <a:pPr algn="just">
              <a:lnSpc>
                <a:spcPct val="100000"/>
              </a:lnSpc>
            </a:pPr>
            <a:r>
              <a:rPr lang="pl-PL" sz="2000" dirty="0"/>
              <a:t>Wybór wykresów zależy od użytkownika, danych, które chce wizualizować i tego, co chce wizualizować na podstawie danych</a:t>
            </a:r>
            <a:r>
              <a:rPr lang="en-GB" sz="2000" dirty="0"/>
              <a:t>; </a:t>
            </a:r>
          </a:p>
          <a:p>
            <a:pPr algn="just">
              <a:spcAft>
                <a:spcPts val="1000"/>
              </a:spcAft>
            </a:pPr>
            <a:r>
              <a:rPr lang="en-GB" sz="2000" dirty="0"/>
              <a:t>Aby utworzyć wykres, należy : </a:t>
            </a:r>
          </a:p>
          <a:p>
            <a:pPr lvl="1" algn="just">
              <a:buFont typeface="+mj-lt"/>
              <a:buAutoNum type="arabicPeriod"/>
            </a:pPr>
            <a:r>
              <a:rPr lang="pl-PL" sz="1800" dirty="0"/>
              <a:t>Wybrać menu</a:t>
            </a:r>
            <a:r>
              <a:rPr lang="en-GB" sz="1800" dirty="0"/>
              <a:t> Graphs</a:t>
            </a:r>
            <a:r>
              <a:rPr lang="pl-PL" sz="1800" dirty="0"/>
              <a:t> (Wykresy)</a:t>
            </a:r>
            <a:r>
              <a:rPr lang="en-GB" sz="1800" dirty="0"/>
              <a:t>;</a:t>
            </a:r>
          </a:p>
          <a:p>
            <a:pPr lvl="1" algn="just">
              <a:buFont typeface="+mj-lt"/>
              <a:buAutoNum type="arabicPeriod"/>
            </a:pPr>
            <a:r>
              <a:rPr lang="pl-PL" sz="1800" dirty="0"/>
              <a:t>Wybrać</a:t>
            </a:r>
            <a:r>
              <a:rPr lang="en-GB" sz="1800" dirty="0"/>
              <a:t> Chart Builder</a:t>
            </a:r>
            <a:r>
              <a:rPr lang="pl-PL" sz="1800" dirty="0"/>
              <a:t> (Kreator wykresów)</a:t>
            </a:r>
            <a:r>
              <a:rPr lang="en-GB" sz="1800" dirty="0"/>
              <a:t>;</a:t>
            </a:r>
          </a:p>
          <a:p>
            <a:pPr lvl="1" algn="just">
              <a:buFont typeface="+mj-lt"/>
              <a:buAutoNum type="arabicPeriod"/>
            </a:pPr>
            <a:r>
              <a:rPr lang="pl-PL" sz="1800" dirty="0"/>
              <a:t>Wybrać typ wykresu i zmienne</a:t>
            </a:r>
            <a:r>
              <a:rPr lang="en-GB" sz="1800" dirty="0"/>
              <a:t>;</a:t>
            </a:r>
          </a:p>
          <a:p>
            <a:pPr lvl="1" algn="just">
              <a:buFont typeface="+mj-lt"/>
              <a:buAutoNum type="arabicPeriod"/>
            </a:pPr>
            <a:r>
              <a:rPr lang="pl-PL" sz="1800" dirty="0"/>
              <a:t>Kliknąć </a:t>
            </a:r>
            <a:r>
              <a:rPr lang="en-GB" sz="1800" dirty="0"/>
              <a:t> </a:t>
            </a:r>
            <a:r>
              <a:rPr lang="pl-PL" sz="1800" dirty="0"/>
              <a:t>przycisk </a:t>
            </a:r>
            <a:r>
              <a:rPr lang="en-GB" sz="1800" dirty="0"/>
              <a:t>Finish</a:t>
            </a:r>
            <a:r>
              <a:rPr lang="pl-PL" sz="1800" dirty="0"/>
              <a:t> (Zakończ)</a:t>
            </a:r>
            <a:r>
              <a:rPr lang="en-GB" sz="1800" dirty="0"/>
              <a:t>.</a:t>
            </a:r>
            <a:endParaRPr lang="sl-SI" sz="1800" dirty="0"/>
          </a:p>
          <a:p>
            <a:pPr algn="just">
              <a:lnSpc>
                <a:spcPct val="100000"/>
              </a:lnSpc>
            </a:pPr>
            <a:r>
              <a:rPr lang="pl-PL" sz="2000" dirty="0"/>
              <a:t>Na marginesie, w niektórych metodach, które omówimy, oprogramowanie automatycznie tworzy wizualizacje. W innych, musisz określić, czy chcesz je uwzględnić, poprawnie dostosowując ustawienia analizy</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115024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4</a:t>
            </a:r>
            <a:endParaRPr lang="pl-PL" dirty="0"/>
          </a:p>
        </p:txBody>
      </p:sp>
      <p:pic>
        <p:nvPicPr>
          <p:cNvPr id="7" name="Slika 6" descr="Slika, ki vsebuje besede besedilo, programska oprema, računalniška ikona, diagram&#10;&#10;Opis je samodejno ustvarjen">
            <a:extLst>
              <a:ext uri="{FF2B5EF4-FFF2-40B4-BE49-F238E27FC236}">
                <a16:creationId xmlns:a16="http://schemas.microsoft.com/office/drawing/2014/main" id="{53581427-F26F-2053-077C-D0C35B210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32" y="1137168"/>
            <a:ext cx="8148736" cy="4583664"/>
          </a:xfrm>
          <a:prstGeom prst="rect">
            <a:avLst/>
          </a:prstGeom>
        </p:spPr>
      </p:pic>
      <p:sp>
        <p:nvSpPr>
          <p:cNvPr id="6" name="PoljeZBesedilom 5">
            <a:extLst>
              <a:ext uri="{FF2B5EF4-FFF2-40B4-BE49-F238E27FC236}">
                <a16:creationId xmlns:a16="http://schemas.microsoft.com/office/drawing/2014/main" id="{EE253EDD-5C86-E9F2-0218-74A105A4EB79}"/>
              </a:ext>
            </a:extLst>
          </p:cNvPr>
          <p:cNvSpPr txBox="1"/>
          <p:nvPr/>
        </p:nvSpPr>
        <p:spPr>
          <a:xfrm>
            <a:off x="4097477" y="556694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5. Ustawienia wykresu.</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083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5</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81668"/>
            <a:ext cx="10515599" cy="4695295"/>
          </a:xfrm>
        </p:spPr>
        <p:txBody>
          <a:bodyPr>
            <a:normAutofit fontScale="92500" lnSpcReduction="10000"/>
          </a:bodyPr>
          <a:lstStyle/>
          <a:p>
            <a:pPr algn="just">
              <a:spcAft>
                <a:spcPts val="1000"/>
              </a:spcAft>
            </a:pPr>
            <a:r>
              <a:rPr lang="pl-PL" sz="2000" dirty="0"/>
              <a:t>Do tej pory omówione zostały trzy z czterech zasad </a:t>
            </a:r>
            <a:r>
              <a:rPr lang="en-GB" sz="2000" dirty="0"/>
              <a:t>„Exploring data</a:t>
            </a:r>
            <a:r>
              <a:rPr lang="pl-PL" sz="2000" dirty="0"/>
              <a:t>” („Eksploracji danych”)</a:t>
            </a:r>
            <a:r>
              <a:rPr lang="en-GB" sz="1900" dirty="0"/>
              <a:t>:</a:t>
            </a:r>
          </a:p>
          <a:p>
            <a:pPr marL="800100" lvl="1" indent="-342900" algn="just">
              <a:lnSpc>
                <a:spcPct val="100000"/>
              </a:lnSpc>
              <a:buFont typeface="+mj-lt"/>
              <a:buAutoNum type="arabicPeriod"/>
            </a:pPr>
            <a:r>
              <a:rPr lang="en-GB" sz="1900" dirty="0"/>
              <a:t>Eksploracja surowych danych;</a:t>
            </a:r>
          </a:p>
          <a:p>
            <a:pPr marL="800100" lvl="1" indent="-342900" algn="just">
              <a:lnSpc>
                <a:spcPct val="100000"/>
              </a:lnSpc>
              <a:buFont typeface="+mj-lt"/>
              <a:buAutoNum type="arabicPeriod"/>
            </a:pPr>
            <a:r>
              <a:rPr lang="en-GB" sz="1900" dirty="0"/>
              <a:t>Określanie typów danych;</a:t>
            </a:r>
          </a:p>
          <a:p>
            <a:pPr marL="800100" lvl="1" indent="-342900" algn="just">
              <a:lnSpc>
                <a:spcPct val="100000"/>
              </a:lnSpc>
              <a:buFont typeface="+mj-lt"/>
              <a:buAutoNum type="arabicPeriod"/>
            </a:pPr>
            <a:r>
              <a:rPr lang="pl-PL" sz="1900" dirty="0"/>
              <a:t>Prowadzenie statystyk opisowych i wizualizacja</a:t>
            </a:r>
            <a:r>
              <a:rPr lang="en-GB" sz="1900" dirty="0"/>
              <a:t>.</a:t>
            </a:r>
          </a:p>
          <a:p>
            <a:pPr algn="just"/>
            <a:r>
              <a:rPr lang="pl-PL" sz="2000" dirty="0"/>
              <a:t>Ostateczne zasady obejmują tak zwane „formułowanie pytań”.</a:t>
            </a:r>
            <a:endParaRPr lang="en-GB" sz="2000" dirty="0"/>
          </a:p>
          <a:p>
            <a:pPr algn="just">
              <a:lnSpc>
                <a:spcPct val="110000"/>
              </a:lnSpc>
              <a:spcAft>
                <a:spcPts val="1000"/>
              </a:spcAft>
            </a:pPr>
            <a:r>
              <a:rPr lang="pl-PL" sz="2000" dirty="0"/>
              <a:t>Tutaj głównym celem jest sformułowanie głównego celu naszych badań i udzielenie odpowiedzi na pytania </a:t>
            </a:r>
            <a:r>
              <a:rPr lang="en-GB" sz="2000" dirty="0"/>
              <a:t>:</a:t>
            </a:r>
          </a:p>
          <a:p>
            <a:pPr marL="800100" lvl="1" indent="-342900" algn="just">
              <a:lnSpc>
                <a:spcPct val="110000"/>
              </a:lnSpc>
              <a:spcBef>
                <a:spcPts val="1000"/>
              </a:spcBef>
              <a:buFont typeface="+mj-lt"/>
              <a:buAutoNum type="arabicPeriod"/>
            </a:pPr>
            <a:r>
              <a:rPr lang="pl-PL" sz="1900" dirty="0"/>
              <a:t>Co chcemy osiągnąć dzięki wybranym danym i ich analizie</a:t>
            </a:r>
            <a:r>
              <a:rPr lang="en-GB" sz="1900" dirty="0"/>
              <a:t>?</a:t>
            </a:r>
          </a:p>
          <a:p>
            <a:pPr marL="800100" lvl="1" indent="-342900" algn="just">
              <a:lnSpc>
                <a:spcPct val="110000"/>
              </a:lnSpc>
              <a:spcBef>
                <a:spcPts val="1000"/>
              </a:spcBef>
              <a:buFont typeface="+mj-lt"/>
              <a:buAutoNum type="arabicPeriod"/>
            </a:pPr>
            <a:r>
              <a:rPr lang="pl-PL" sz="1900" dirty="0"/>
              <a:t>Na jakie pytania chcemy odpowiedzieć za pomocą analizy danych</a:t>
            </a:r>
            <a:r>
              <a:rPr lang="en-GB" sz="1900" dirty="0"/>
              <a:t>?</a:t>
            </a:r>
          </a:p>
          <a:p>
            <a:pPr marL="800100" lvl="1" indent="-342900" algn="just">
              <a:lnSpc>
                <a:spcPct val="110000"/>
              </a:lnSpc>
              <a:spcBef>
                <a:spcPts val="1000"/>
              </a:spcBef>
              <a:buFont typeface="+mj-lt"/>
              <a:buAutoNum type="arabicPeriod"/>
            </a:pPr>
            <a:r>
              <a:rPr lang="pl-PL" sz="1900" dirty="0"/>
              <a:t>Jakie podejście przyjmiemy, aby osiągnąć nasze cele i odpowiedzieć na pytania</a:t>
            </a:r>
            <a:r>
              <a:rPr lang="en-GB" sz="1900" dirty="0"/>
              <a:t>?</a:t>
            </a:r>
            <a:endParaRPr lang="sl-SI" sz="1900" dirty="0"/>
          </a:p>
          <a:p>
            <a:pPr algn="just">
              <a:lnSpc>
                <a:spcPct val="110000"/>
              </a:lnSpc>
            </a:pPr>
            <a:r>
              <a:rPr lang="pl-PL" sz="2000" dirty="0"/>
              <a:t>Pytania są również ważną częścią konstruowania hipotez związanych z naszymi celami i pytaniami</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9476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Wyjaśnienie testu normalności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88655"/>
            <a:ext cx="10515600" cy="4588308"/>
          </a:xfrm>
        </p:spPr>
        <p:txBody>
          <a:bodyPr>
            <a:normAutofit fontScale="92500" lnSpcReduction="20000"/>
          </a:bodyPr>
          <a:lstStyle/>
          <a:p>
            <a:pPr algn="just">
              <a:lnSpc>
                <a:spcPct val="110000"/>
              </a:lnSpc>
            </a:pPr>
            <a:r>
              <a:rPr lang="pl-PL" sz="2200" dirty="0"/>
              <a:t>Przed przeprowadzeniem prostego testu statystycznego ważne jest przeprowadzenie testu normalności</a:t>
            </a:r>
            <a:r>
              <a:rPr lang="en-US" sz="2200" dirty="0"/>
              <a:t>;</a:t>
            </a:r>
          </a:p>
          <a:p>
            <a:pPr algn="just">
              <a:lnSpc>
                <a:spcPct val="110000"/>
              </a:lnSpc>
            </a:pPr>
            <a:r>
              <a:rPr lang="pl-PL" sz="2200" dirty="0"/>
              <a:t>Test normalności dostarcza badaczom i praktykom ważnych informacji dotyczących ich statystycznych baz danych. </a:t>
            </a:r>
            <a:r>
              <a:rPr lang="en-US" sz="2200" dirty="0"/>
              <a:t>:</a:t>
            </a:r>
          </a:p>
          <a:p>
            <a:pPr lvl="1" algn="just">
              <a:lnSpc>
                <a:spcPct val="110000"/>
              </a:lnSpc>
            </a:pPr>
            <a:r>
              <a:rPr lang="pl-PL" sz="1900" dirty="0"/>
              <a:t>Dostarcza informacji, czy dane mają rozkład normalny. Jest to ważne ze względu na fakt, że wiele testów statystycznych ma charakter parametryczny i może powodować nieprawidłowe lub niewiarygodne wyniki</a:t>
            </a:r>
            <a:r>
              <a:rPr lang="en-US" sz="1900" dirty="0"/>
              <a:t>,</a:t>
            </a:r>
          </a:p>
          <a:p>
            <a:pPr lvl="1" algn="just">
              <a:lnSpc>
                <a:spcPct val="110000"/>
              </a:lnSpc>
            </a:pPr>
            <a:r>
              <a:rPr lang="pl-PL" sz="1900" dirty="0"/>
              <a:t>Wiele testów opiera się na założeniu normalności, które wymaga, aby dane miały rozkład normalny</a:t>
            </a:r>
            <a:r>
              <a:rPr lang="en-US" sz="1900" dirty="0"/>
              <a:t>, </a:t>
            </a:r>
          </a:p>
          <a:p>
            <a:pPr lvl="1" algn="just">
              <a:lnSpc>
                <a:spcPct val="110000"/>
              </a:lnSpc>
            </a:pPr>
            <a:r>
              <a:rPr lang="pl-PL" sz="1900" dirty="0"/>
              <a:t>Spowodowałoby to błędną interpretację wartości </a:t>
            </a:r>
            <a:r>
              <a:rPr lang="pl-PL" sz="1900" i="1" dirty="0"/>
              <a:t>p</a:t>
            </a:r>
            <a:r>
              <a:rPr lang="pl-PL" sz="1900" dirty="0"/>
              <a:t> testów statystycznych</a:t>
            </a:r>
            <a:r>
              <a:rPr lang="en-US" sz="1900" dirty="0"/>
              <a:t>,</a:t>
            </a:r>
          </a:p>
          <a:p>
            <a:pPr lvl="1" algn="just">
              <a:lnSpc>
                <a:spcPct val="110000"/>
              </a:lnSpc>
            </a:pPr>
            <a:r>
              <a:rPr lang="pl-PL" sz="1900" dirty="0"/>
              <a:t>Może to spowodować niewiarygodność wyników testów statystycznych, szczególnie w przypadku baz danych o mniejszej liczebności próby</a:t>
            </a:r>
            <a:r>
              <a:rPr lang="en-US" sz="1900" dirty="0"/>
              <a:t>. </a:t>
            </a:r>
          </a:p>
          <a:p>
            <a:pPr algn="just">
              <a:lnSpc>
                <a:spcPct val="120000"/>
              </a:lnSpc>
            </a:pPr>
            <a:r>
              <a:rPr lang="pl-PL" sz="2200" dirty="0"/>
              <a:t>Z tego powodu zaleca się przeprowadzenie co najmniej dwóch, jeśli nie trzech najpopularniejszych testów. Obejmują one podejście histogramowe, wykres Q-Q lub test normalności, które zostaną omówione na kolejnych slajdach</a:t>
            </a:r>
            <a:r>
              <a:rPr lang="en-US" sz="2200" dirty="0"/>
              <a:t>.</a:t>
            </a:r>
            <a:endParaRPr lang="pl-PL"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93495" y="6176963"/>
            <a:ext cx="6138939" cy="593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en-US" sz="1200" dirty="0" err="1">
                <a:solidFill>
                  <a:srgbClr val="7F7F7F"/>
                </a:solidFill>
              </a:rPr>
              <a:t>DeCoster</a:t>
            </a:r>
            <a:r>
              <a:rPr lang="en-US" sz="1200" dirty="0">
                <a:solidFill>
                  <a:srgbClr val="7F7F7F"/>
                </a:solidFill>
              </a:rPr>
              <a:t>, J., &amp; Claypool, H. M.  (2004). </a:t>
            </a:r>
            <a:endParaRPr lang="pl-PL" sz="1200" dirty="0">
              <a:solidFill>
                <a:srgbClr val="7F7F7F"/>
              </a:solidFill>
            </a:endParaRPr>
          </a:p>
          <a:p>
            <a:pPr marL="0" indent="0">
              <a:buFont typeface="Arial" panose="020B0604020202020204" pitchFamily="34" charset="0"/>
              <a:buNone/>
            </a:pPr>
            <a:r>
              <a:rPr lang="pl-PL" sz="1200" dirty="0">
                <a:solidFill>
                  <a:srgbClr val="7F7F7F"/>
                </a:solidFill>
              </a:rPr>
              <a:t>Link do wideo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https://www.youtube.com/watch?v=DhySnPB1afQ </a:t>
            </a:r>
            <a:endParaRPr lang="pl-PL" sz="1200" dirty="0">
              <a:solidFill>
                <a:srgbClr val="7F7F7F"/>
              </a:solidFill>
            </a:endParaRPr>
          </a:p>
        </p:txBody>
      </p:sp>
    </p:spTree>
    <p:extLst>
      <p:ext uri="{BB962C8B-B14F-4D97-AF65-F5344CB8AC3E}">
        <p14:creationId xmlns:p14="http://schemas.microsoft.com/office/powerpoint/2010/main" val="127561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Podejście histogramowe</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862596"/>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Histogram jest najprostszą z metod testowania normalności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Test jest pozytywny, jeśli słupki podążają za „krzywą dzwonową” wykresu</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Test jest negatywny, jeśli słupki odchylają się w dowolną stronę wykresu - w tym przypadku mamy do czynienia z rozkładem wykładniczym</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 SPSS możemy wykonać test histogramu, klikając opcję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Graphs”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(„Wykresy”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wybierając</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Chart Builder” </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(„Kreator wykresów” ),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 następnie wybierając „Histogram”.</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Slika 11" descr="Slika, ki vsebuje besede besedilo, programska oprema, računalniška ikona, številka&#10;&#10;Opis je samodejno ustvarjen">
            <a:extLst>
              <a:ext uri="{FF2B5EF4-FFF2-40B4-BE49-F238E27FC236}">
                <a16:creationId xmlns:a16="http://schemas.microsoft.com/office/drawing/2014/main" id="{A0D16A1D-2AE3-85AF-037C-2E0E2D0E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22" y="1728317"/>
            <a:ext cx="5778917" cy="3250641"/>
          </a:xfrm>
          <a:prstGeom prst="rect">
            <a:avLst/>
          </a:prstGeom>
        </p:spPr>
      </p:pic>
      <p:sp>
        <p:nvSpPr>
          <p:cNvPr id="3" name="PoljeZBesedilom 2">
            <a:extLst>
              <a:ext uri="{FF2B5EF4-FFF2-40B4-BE49-F238E27FC236}">
                <a16:creationId xmlns:a16="http://schemas.microsoft.com/office/drawing/2014/main" id="{93E520FF-BA5A-363B-5A68-110ED022A495}"/>
              </a:ext>
            </a:extLst>
          </p:cNvPr>
          <p:cNvSpPr txBox="1"/>
          <p:nvPr/>
        </p:nvSpPr>
        <p:spPr>
          <a:xfrm>
            <a:off x="937440" y="5071718"/>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6. Ustawienia histogramu</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69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Przykład histogramu</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303468"/>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Mamy bazę danych dwustu zmiennych z powiązanymi wartościami przebytej odległości (w km</a:t>
            </a: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Korzystając z metody histogramu, uzyskaliśmy następujący wynik</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Możemy zauważyć, że słupki zbliżają się do krzywej dzwonowej, co sprawia, że nasz test jest pozytywny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PoljeZBesedilom 2">
            <a:extLst>
              <a:ext uri="{FF2B5EF4-FFF2-40B4-BE49-F238E27FC236}">
                <a16:creationId xmlns:a16="http://schemas.microsoft.com/office/drawing/2014/main" id="{14403FED-6501-2C46-1613-84742D46CB00}"/>
              </a:ext>
            </a:extLst>
          </p:cNvPr>
          <p:cNvSpPr txBox="1"/>
          <p:nvPr/>
        </p:nvSpPr>
        <p:spPr>
          <a:xfrm>
            <a:off x="1018536" y="600604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7. Wizualizacja histogramu</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316CC81C-1D64-AB53-677E-C388C73D50A6}"/>
              </a:ext>
            </a:extLst>
          </p:cNvPr>
          <p:cNvPicPr>
            <a:picLocks noChangeAspect="1"/>
          </p:cNvPicPr>
          <p:nvPr/>
        </p:nvPicPr>
        <p:blipFill>
          <a:blip r:embed="rId2"/>
          <a:stretch>
            <a:fillRect/>
          </a:stretch>
        </p:blipFill>
        <p:spPr>
          <a:xfrm>
            <a:off x="455118" y="1481668"/>
            <a:ext cx="5772150" cy="4524375"/>
          </a:xfrm>
          <a:prstGeom prst="rect">
            <a:avLst/>
          </a:prstGeom>
        </p:spPr>
      </p:pic>
    </p:spTree>
    <p:extLst>
      <p:ext uri="{BB962C8B-B14F-4D97-AF65-F5344CB8AC3E}">
        <p14:creationId xmlns:p14="http://schemas.microsoft.com/office/powerpoint/2010/main" val="231290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Podejście oparte na wykresie Q-Q</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73224" y="1783369"/>
            <a:ext cx="11569394" cy="3929281"/>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Drugą najczęściej stosowaną metodą testu normalności jest podejście oparte na wykresie Q-Q ;</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 tym podejściu tworzony jest również wykres, na którym linia prosta reprezentuje rozkład normalny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Jeśli punkty (reprezentujące nasze wartości) skupiają się blisko linii prostej, test można uznać za pozytywny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Jeśli punkty odchylają się lub tworzą zauważalne ogony od linii prostej, istnieje wyraźne wskazanie funkcji wykładniczej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Aby zainicjować wykres Q</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-Q,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k</a:t>
            </a:r>
            <a:r>
              <a:rPr lang="en-US" sz="2400" dirty="0" err="1">
                <a:solidFill>
                  <a:prstClr val="black"/>
                </a:solidFill>
                <a:latin typeface="Tahoma" panose="020B0604030504040204" pitchFamily="34" charset="0"/>
                <a:ea typeface="Tahoma" panose="020B0604030504040204" pitchFamily="34" charset="0"/>
                <a:cs typeface="Tahoma" panose="020B0604030504040204" pitchFamily="34" charset="0"/>
              </a:rPr>
              <a:t>lik</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nij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Analyze”</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(„Analizuj”)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wybierz</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Descriptive Statistics”</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(„Statystyki opisowe”), a następnie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Q-Q Plots</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(Wykresy Q-Q)</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z</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list</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716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Podejście oparte na wykresie Q-Q</a:t>
            </a:r>
            <a:endParaRPr lang="pl-PL" dirty="0"/>
          </a:p>
        </p:txBody>
      </p:sp>
      <p:pic>
        <p:nvPicPr>
          <p:cNvPr id="5" name="Slika 4" descr="Slika, ki vsebuje besede besedilo, programska oprema, številka, računalniška ikona&#10;&#10;Opis je samodejno ustvarjen">
            <a:extLst>
              <a:ext uri="{FF2B5EF4-FFF2-40B4-BE49-F238E27FC236}">
                <a16:creationId xmlns:a16="http://schemas.microsoft.com/office/drawing/2014/main" id="{E521D307-450F-3D6D-A72A-E17DFB176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79" y="1275176"/>
            <a:ext cx="7658041" cy="4307648"/>
          </a:xfrm>
          <a:prstGeom prst="rect">
            <a:avLst/>
          </a:prstGeom>
        </p:spPr>
      </p:pic>
      <p:sp>
        <p:nvSpPr>
          <p:cNvPr id="3" name="PoljeZBesedilom 2">
            <a:extLst>
              <a:ext uri="{FF2B5EF4-FFF2-40B4-BE49-F238E27FC236}">
                <a16:creationId xmlns:a16="http://schemas.microsoft.com/office/drawing/2014/main" id="{890E598F-7C79-93EF-34E2-445960AA8C3F}"/>
              </a:ext>
            </a:extLst>
          </p:cNvPr>
          <p:cNvSpPr txBox="1"/>
          <p:nvPr/>
        </p:nvSpPr>
        <p:spPr>
          <a:xfrm>
            <a:off x="3772507" y="5647479"/>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8. Ustawienia wykresu Q-Q </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67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400" dirty="0"/>
              <a:t>Krótki opis oprogramowania SPSS</a:t>
            </a:r>
            <a:r>
              <a:rPr lang="pl-PL" sz="2400" dirty="0"/>
              <a:t>,</a:t>
            </a:r>
          </a:p>
          <a:p>
            <a:r>
              <a:rPr lang="pl-PL" sz="2400" dirty="0"/>
              <a:t>Krótkie podstawy korzystania z oprogramowania SPSS,</a:t>
            </a:r>
            <a:endParaRPr lang="en-GB" sz="2400" dirty="0"/>
          </a:p>
          <a:p>
            <a:r>
              <a:rPr lang="pl-PL" sz="2400" dirty="0"/>
              <a:t>Krótkie wyjaśnienie testu normalności i przykład trzech najpopularniejszych metod,</a:t>
            </a:r>
          </a:p>
          <a:p>
            <a:r>
              <a:rPr lang="en-US" sz="2400" dirty="0"/>
              <a:t>Przykład testu t-</a:t>
            </a:r>
            <a:r>
              <a:rPr lang="en-US" sz="2400" dirty="0" err="1"/>
              <a:t>Studenta</a:t>
            </a:r>
            <a:r>
              <a:rPr lang="pl-PL" sz="2400" dirty="0"/>
              <a:t>,</a:t>
            </a:r>
            <a:endParaRPr lang="en-US" sz="2400" dirty="0"/>
          </a:p>
          <a:p>
            <a:r>
              <a:rPr lang="en-US" sz="2400" dirty="0"/>
              <a:t>Przykład korelacji</a:t>
            </a:r>
            <a:r>
              <a:rPr lang="pl-PL" sz="2400" dirty="0"/>
              <a:t>,</a:t>
            </a:r>
            <a:r>
              <a:rPr lang="en-US" sz="2400" dirty="0"/>
              <a:t> </a:t>
            </a:r>
          </a:p>
          <a:p>
            <a:r>
              <a:rPr lang="en-US" sz="2400" dirty="0"/>
              <a:t>Przykład testu Chi-</a:t>
            </a:r>
            <a:r>
              <a:rPr lang="en-US" sz="2400" dirty="0" err="1"/>
              <a:t>kwadrat</a:t>
            </a:r>
            <a:r>
              <a:rPr lang="pl-PL" sz="2400" dirty="0"/>
              <a:t>,</a:t>
            </a:r>
            <a:endParaRPr lang="en-US" sz="2400" dirty="0"/>
          </a:p>
          <a:p>
            <a:r>
              <a:rPr lang="en-US" sz="2400" dirty="0"/>
              <a:t>Przykład jednoczynnikowej analizy wariancji</a:t>
            </a:r>
            <a:r>
              <a:rPr lang="pl-PL" sz="2400" dirty="0"/>
              <a:t> (ANOVA).</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A34D6685-F562-355E-E2F7-C784B3884CB0}"/>
              </a:ext>
            </a:extLst>
          </p:cNvPr>
          <p:cNvPicPr>
            <a:picLocks noChangeAspect="1"/>
          </p:cNvPicPr>
          <p:nvPr/>
        </p:nvPicPr>
        <p:blipFill>
          <a:blip r:embed="rId2"/>
          <a:stretch>
            <a:fillRect/>
          </a:stretch>
        </p:blipFill>
        <p:spPr>
          <a:xfrm>
            <a:off x="1011059" y="1550329"/>
            <a:ext cx="4508205" cy="4667945"/>
          </a:xfrm>
          <a:prstGeom prst="rect">
            <a:avLst/>
          </a:prstGeom>
        </p:spPr>
      </p:pic>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Przykład wykresu </a:t>
            </a:r>
            <a:r>
              <a:rPr lang="en-US" dirty="0"/>
              <a:t>Q-Q</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028955" y="1550330"/>
            <a:ext cx="5875506" cy="4667945"/>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Ponownie wykorzystujemy bazę danych z testu histogramu</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Wykres Q-Q zapewnia nam następujący wykres jako wyniki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Widzimy, że mamy małe ogony na obu końcach, co wskazuje na pewne odchylenia</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Jednak większość punktów znajduje się blisko podanej linii, co sprawia, że nasz test jest pozytywny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Jeśli czułość testów kontrolnych jest istotna, konieczna będzie dodatkowa selekcja danych</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Pravokotnik 5">
            <a:extLst>
              <a:ext uri="{FF2B5EF4-FFF2-40B4-BE49-F238E27FC236}">
                <a16:creationId xmlns:a16="http://schemas.microsoft.com/office/drawing/2014/main" id="{CDBFBE8E-8830-CB63-3B28-2F80761DBFEB}"/>
              </a:ext>
            </a:extLst>
          </p:cNvPr>
          <p:cNvSpPr/>
          <p:nvPr/>
        </p:nvSpPr>
        <p:spPr>
          <a:xfrm>
            <a:off x="3426488" y="2411604"/>
            <a:ext cx="994787" cy="954594"/>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7" name="Pravokotnik 6">
            <a:extLst>
              <a:ext uri="{FF2B5EF4-FFF2-40B4-BE49-F238E27FC236}">
                <a16:creationId xmlns:a16="http://schemas.microsoft.com/office/drawing/2014/main" id="{70F03F78-4DF9-A84C-5522-442804AC10F4}"/>
              </a:ext>
            </a:extLst>
          </p:cNvPr>
          <p:cNvSpPr/>
          <p:nvPr/>
        </p:nvSpPr>
        <p:spPr>
          <a:xfrm>
            <a:off x="1487441" y="4795736"/>
            <a:ext cx="994787" cy="85322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0" name="Pravokotnik 9">
            <a:extLst>
              <a:ext uri="{FF2B5EF4-FFF2-40B4-BE49-F238E27FC236}">
                <a16:creationId xmlns:a16="http://schemas.microsoft.com/office/drawing/2014/main" id="{BF019256-E310-3A8B-EEC8-1CFB40301E99}"/>
              </a:ext>
            </a:extLst>
          </p:cNvPr>
          <p:cNvSpPr/>
          <p:nvPr/>
        </p:nvSpPr>
        <p:spPr>
          <a:xfrm>
            <a:off x="1939331" y="3396343"/>
            <a:ext cx="2321169" cy="1378299"/>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3" name="PoljeZBesedilom 2">
            <a:extLst>
              <a:ext uri="{FF2B5EF4-FFF2-40B4-BE49-F238E27FC236}">
                <a16:creationId xmlns:a16="http://schemas.microsoft.com/office/drawing/2014/main" id="{3B4A9047-EF44-395D-A8AF-1D7A9A464D1B}"/>
              </a:ext>
            </a:extLst>
          </p:cNvPr>
          <p:cNvSpPr txBox="1"/>
          <p:nvPr/>
        </p:nvSpPr>
        <p:spPr>
          <a:xfrm>
            <a:off x="1101392" y="6234162"/>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9. Wyniki wykresu Q-Q</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969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Podejście oparte na teście normalności</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209490" y="1229187"/>
            <a:ext cx="5875506" cy="5182957"/>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Ostatnim testem jest test normalności</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Zwykle nie jest to konieczne, jeśli histogram i wykres Q-Q są dodatnie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Bardziej złożone i wrażliwe, co może prowadzić do sprzecznych wyników i interpretacji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Aby zainicjować, przejdź do „Analyze” („Analizuj”), „Descriptive Statistics” („Statystyki opisowe”),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Explore</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(„Eksploruj”) i wprowadź zmienną na liście zmiennych zależnych, a następnie wybierz z listy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Plots</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(„Wykresy”) opcję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Normality</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plots</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with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tests</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(„Wykresy normalności z testami”).</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845F4DB2-2020-7CDF-567C-28EBF6BB9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 y="1653701"/>
            <a:ext cx="6070060" cy="3414409"/>
          </a:xfrm>
          <a:prstGeom prst="rect">
            <a:avLst/>
          </a:prstGeom>
        </p:spPr>
      </p:pic>
      <p:sp>
        <p:nvSpPr>
          <p:cNvPr id="3" name="PoljeZBesedilom 2">
            <a:extLst>
              <a:ext uri="{FF2B5EF4-FFF2-40B4-BE49-F238E27FC236}">
                <a16:creationId xmlns:a16="http://schemas.microsoft.com/office/drawing/2014/main" id="{C47E1482-6B3F-FC39-D3EE-F1C1710D6D40}"/>
              </a:ext>
            </a:extLst>
          </p:cNvPr>
          <p:cNvSpPr txBox="1"/>
          <p:nvPr/>
        </p:nvSpPr>
        <p:spPr>
          <a:xfrm>
            <a:off x="891561" y="507469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10. Ustawienia testu normalności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076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Przykład testu normalności</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87495" y="1288607"/>
            <a:ext cx="5875506" cy="5553315"/>
          </a:xfrm>
          <a:prstGeom prst="rect">
            <a:avLst/>
          </a:prstGeom>
          <a:noFill/>
        </p:spPr>
        <p:txBody>
          <a:bodyPr wrap="square" rtlCol="0">
            <a:spAutoFit/>
          </a:bodyPr>
          <a:lstStyle/>
          <a:p>
            <a:pPr marL="228600" indent="-228600" algn="just">
              <a:lnSpc>
                <a:spcPct val="90000"/>
              </a:lnSpc>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Test normalności jest pozytywny, jeśli wartość istotności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Kołmogorowa-Smirnowa</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lub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Shapiro</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-Wilka (wartość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jest wyższa niż 0,05</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Shapiro</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-Wilk jest bardziej czuły i bardziej wiarygodny dla pozytywnego wyniku testu</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 naszym przypadku w obu przypadkach wykryto wartość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 </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&lt;0,001, co wskazuje, że test jest negatywny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Może to jednak wynikać z naszej dużej bazy danych zawierającej 200 zmiennych</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Biorąc pod uwagę wartości statystyczne dla obu testów, wskazuje to na rozkład normalny, podczas gdy wartość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temu zaprzecza.</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številka, pisava&#10;&#10;Opis je samodejno ustvarjen">
            <a:extLst>
              <a:ext uri="{FF2B5EF4-FFF2-40B4-BE49-F238E27FC236}">
                <a16:creationId xmlns:a16="http://schemas.microsoft.com/office/drawing/2014/main" id="{32346BAE-B12F-A9E5-D696-32E6D0269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94" y="1522931"/>
            <a:ext cx="4562563" cy="4938159"/>
          </a:xfrm>
          <a:prstGeom prst="rect">
            <a:avLst/>
          </a:prstGeom>
        </p:spPr>
      </p:pic>
      <p:sp>
        <p:nvSpPr>
          <p:cNvPr id="6" name="Pravokotnik 5">
            <a:extLst>
              <a:ext uri="{FF2B5EF4-FFF2-40B4-BE49-F238E27FC236}">
                <a16:creationId xmlns:a16="http://schemas.microsoft.com/office/drawing/2014/main" id="{A4E8DB87-80FB-FF88-D550-D932B48D79DF}"/>
              </a:ext>
            </a:extLst>
          </p:cNvPr>
          <p:cNvSpPr/>
          <p:nvPr/>
        </p:nvSpPr>
        <p:spPr>
          <a:xfrm>
            <a:off x="1024932" y="5446207"/>
            <a:ext cx="4340888" cy="1014883"/>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868D887B-2217-6047-DE6C-C5991D56684B}"/>
              </a:ext>
            </a:extLst>
          </p:cNvPr>
          <p:cNvSpPr txBox="1"/>
          <p:nvPr/>
        </p:nvSpPr>
        <p:spPr>
          <a:xfrm>
            <a:off x="1024932" y="6510987"/>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11. Wyniki testu normalności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327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t-Studenta</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15526" y="734512"/>
            <a:ext cx="5875506" cy="5907258"/>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Pierwszym testem statystycznym, z którym będziemy eksperymentować, jest test t-Studenta</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Test składa się z 1 zmiennej kategorialnej i 1 zmiennej liczbowej</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Wykorzystamy bazę danych z poprzednich przykładów, jednocześnie przedstawiając hipotezę</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Firma logistyczna, która zebrała odległości dla swoich dostaw, potrzebuje odpowiedzi na następujące pytanie: „Czy średnia odległość ich dostaw jest mniejsza niż 70 kilometrów?</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Aby przeprowadzić test, należy przejść do „Analyze” („Analizuj”),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Compare</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Means</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(„Porównaj średnie” i „One-</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Sample</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T-Test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(„Test T dla jednej próby”)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E1771DA8-B6C0-8C4E-F0C0-CA5515E4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8" y="2100105"/>
            <a:ext cx="5898382" cy="2822708"/>
          </a:xfrm>
          <a:prstGeom prst="rect">
            <a:avLst/>
          </a:prstGeom>
        </p:spPr>
      </p:pic>
      <p:sp>
        <p:nvSpPr>
          <p:cNvPr id="3" name="Symbol zastępczy zawartości 4">
            <a:extLst>
              <a:ext uri="{FF2B5EF4-FFF2-40B4-BE49-F238E27FC236}">
                <a16:creationId xmlns:a16="http://schemas.microsoft.com/office/drawing/2014/main" id="{7AE9C184-59DE-B05A-10A6-885459D4AC6E}"/>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Cronk (2016)</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https://www.youtube.com/watch?v=nwiVH6O_CRQ </a:t>
            </a:r>
            <a:endParaRPr lang="pl-PL" sz="1200" dirty="0">
              <a:solidFill>
                <a:srgbClr val="7F7F7F"/>
              </a:solidFill>
            </a:endParaRPr>
          </a:p>
        </p:txBody>
      </p:sp>
      <p:sp>
        <p:nvSpPr>
          <p:cNvPr id="5" name="PoljeZBesedilom 4">
            <a:extLst>
              <a:ext uri="{FF2B5EF4-FFF2-40B4-BE49-F238E27FC236}">
                <a16:creationId xmlns:a16="http://schemas.microsoft.com/office/drawing/2014/main" id="{B79AAB7A-D0B8-9668-6973-74A7747FFA76}"/>
              </a:ext>
            </a:extLst>
          </p:cNvPr>
          <p:cNvSpPr txBox="1"/>
          <p:nvPr/>
        </p:nvSpPr>
        <p:spPr>
          <a:xfrm>
            <a:off x="801332" y="5100935"/>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12. Ustawienia testu t-Studenta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534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a:xfrm>
            <a:off x="1562484" y="87145"/>
            <a:ext cx="9745133" cy="1116542"/>
          </a:xfrm>
        </p:spPr>
        <p:txBody>
          <a:bodyPr/>
          <a:lstStyle/>
          <a:p>
            <a:r>
              <a:rPr lang="en-US" dirty="0"/>
              <a:t>T-Test</a:t>
            </a:r>
            <a:r>
              <a:rPr lang="pl-PL" dirty="0"/>
              <a:t> dla jednej próby</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096000" y="867085"/>
            <a:ext cx="5875506" cy="6004721"/>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Dla wyników ważne jest kilka informacji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indent="-228600" algn="just">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Po pierwsze, jedno- i dwuogonowe wartości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są znacznie </a:t>
            </a:r>
            <a:r>
              <a:rPr lang="pl-PL" sz="2000" u="sng" dirty="0">
                <a:solidFill>
                  <a:prstClr val="black"/>
                </a:solidFill>
                <a:latin typeface="Tahoma" panose="020B0604030504040204" pitchFamily="34" charset="0"/>
                <a:ea typeface="Tahoma" panose="020B0604030504040204" pitchFamily="34" charset="0"/>
                <a:cs typeface="Tahoma" panose="020B0604030504040204" pitchFamily="34" charset="0"/>
              </a:rPr>
              <a:t>poniżej</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wartości 0,05, co oznacza, że nasz test ma wysoką istotność statystyczną</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Po drugie, wartość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jest dość wysoka, co wskazuje na większą różnicę między średnią z próby a hipotetyczną średnią</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 trzecie, średnia wartość różnicy wynosi 16,46. Oznacza to, że średnia odległość jest wyższa o 16,455 km niż hipotetyczne 70 km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Biorąc pod uwagę wyniki, nasza hipoteza zerowa została odrzucona (średnia odległość wynosi 70 km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Zamiast tego hipoteza alternatywna została potwierdzona (średnia odległość jest wyższa niż 70 km</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8C70EFC7-F37E-DBD4-4A14-683B60BD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17" y="1909187"/>
            <a:ext cx="5739471" cy="4146143"/>
          </a:xfrm>
          <a:prstGeom prst="rect">
            <a:avLst/>
          </a:prstGeom>
        </p:spPr>
      </p:pic>
      <p:sp>
        <p:nvSpPr>
          <p:cNvPr id="6" name="Pravokotnik 5">
            <a:extLst>
              <a:ext uri="{FF2B5EF4-FFF2-40B4-BE49-F238E27FC236}">
                <a16:creationId xmlns:a16="http://schemas.microsoft.com/office/drawing/2014/main" id="{FFA57A8B-FD3E-5692-6A0F-06198AE92252}"/>
              </a:ext>
            </a:extLst>
          </p:cNvPr>
          <p:cNvSpPr/>
          <p:nvPr/>
        </p:nvSpPr>
        <p:spPr>
          <a:xfrm>
            <a:off x="411982" y="2898843"/>
            <a:ext cx="5486400" cy="1070256"/>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7BD97189-F0AE-081C-32BE-7122DF2C1A41}"/>
              </a:ext>
            </a:extLst>
          </p:cNvPr>
          <p:cNvSpPr txBox="1"/>
          <p:nvPr/>
        </p:nvSpPr>
        <p:spPr>
          <a:xfrm>
            <a:off x="1030818" y="5380100"/>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13. Wyniki testu t-Studenta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133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Korelacja</a:t>
            </a:r>
            <a:r>
              <a:rPr lang="en-US" dirty="0"/>
              <a: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45045" y="1399002"/>
            <a:ext cx="11726533" cy="4835170"/>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Kontynuujmy </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temat</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korelacj</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Mamy tutaj dwie zmienne liczbowe, które analizujemy w celu zidentyfikowania korelacji między nimi</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Mamy firmę logistyczną, która ma historię ostatnich 50 dostaw, zarówno z liczbą pojazdów, jak i całkowitym czasem dostawy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Menedżer zastanawia się, czy istnieje korelacja między liczbą pojazdów dostawczych a czasem dostawy - po prostu mówi, czy więcej pojazdów skraca czy wydłuża czas dostawy</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Najpierw wykonujemy testy normalności. Po zakończeniu przechodzimy do „Analyze” („Analizuj”),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Correlate</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(„Koreluj”) i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Bivariate</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(„Dwuwartościowe”)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Upewnij się, że zaznaczone są również opcje „Pearson”, „</a:t>
            </a:r>
            <a:r>
              <a:rPr kumimoji="0" lang="pl-PL" sz="22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Two-tailed</a:t>
            </a: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(„Dwuogonowy”) i „Flag significant” („Oznacz znaczące”)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4">
            <a:extLst>
              <a:ext uri="{FF2B5EF4-FFF2-40B4-BE49-F238E27FC236}">
                <a16:creationId xmlns:a16="http://schemas.microsoft.com/office/drawing/2014/main" id="{DB2FBBAF-C7B4-C91F-D320-5B82F6D4B14E}"/>
              </a:ext>
            </a:extLst>
          </p:cNvPr>
          <p:cNvSpPr txBox="1">
            <a:spLocks/>
          </p:cNvSpPr>
          <p:nvPr/>
        </p:nvSpPr>
        <p:spPr>
          <a:xfrm>
            <a:off x="506882" y="6010808"/>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Meyers</a:t>
            </a:r>
            <a:r>
              <a:rPr lang="pl-PL" sz="1200" dirty="0">
                <a:solidFill>
                  <a:srgbClr val="7F7F7F"/>
                </a:solidFill>
              </a:rPr>
              <a:t> i in. (2013)</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https://www.youtube.com/watch?v=2BeYY8JgokU </a:t>
            </a:r>
            <a:endParaRPr lang="pl-PL" sz="1200" dirty="0">
              <a:solidFill>
                <a:srgbClr val="7F7F7F"/>
              </a:solidFill>
            </a:endParaRPr>
          </a:p>
        </p:txBody>
      </p:sp>
    </p:spTree>
    <p:extLst>
      <p:ext uri="{BB962C8B-B14F-4D97-AF65-F5344CB8AC3E}">
        <p14:creationId xmlns:p14="http://schemas.microsoft.com/office/powerpoint/2010/main" val="1156489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Korelacja</a:t>
            </a:r>
            <a:r>
              <a:rPr lang="en-US" dirty="0"/>
              <a:t> </a:t>
            </a:r>
            <a:endParaRPr lang="pl-PL" dirty="0"/>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3F08CAB1-3F84-2250-E2B0-26BF2640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26" y="1303721"/>
            <a:ext cx="7556547" cy="4250558"/>
          </a:xfrm>
          <a:prstGeom prst="rect">
            <a:avLst/>
          </a:prstGeom>
        </p:spPr>
      </p:pic>
      <p:sp>
        <p:nvSpPr>
          <p:cNvPr id="7" name="PoljeZBesedilom 6">
            <a:extLst>
              <a:ext uri="{FF2B5EF4-FFF2-40B4-BE49-F238E27FC236}">
                <a16:creationId xmlns:a16="http://schemas.microsoft.com/office/drawing/2014/main" id="{CFD28D58-0E73-5C5E-AE8A-AE42B3132AAD}"/>
              </a:ext>
            </a:extLst>
          </p:cNvPr>
          <p:cNvSpPr txBox="1"/>
          <p:nvPr/>
        </p:nvSpPr>
        <p:spPr>
          <a:xfrm>
            <a:off x="6995685" y="5554279"/>
            <a:ext cx="4358114" cy="461665"/>
          </a:xfrm>
          <a:prstGeom prst="rect">
            <a:avLst/>
          </a:prstGeom>
          <a:noFill/>
        </p:spPr>
        <p:txBody>
          <a:bodyPr wrap="square" rtlCol="0">
            <a:spAutoFit/>
          </a:bodyPr>
          <a:lstStyle/>
          <a:p>
            <a:r>
              <a:rPr lang="pl-PL" sz="1200" dirty="0">
                <a:latin typeface="Tahoma" panose="020B0604030504040204" pitchFamily="34" charset="0"/>
                <a:ea typeface="Tahoma" panose="020B0604030504040204" pitchFamily="34" charset="0"/>
                <a:cs typeface="Tahoma" panose="020B0604030504040204" pitchFamily="34" charset="0"/>
              </a:rPr>
              <a:t>Uwaga: Jeśli nie jest to rozkład normalny, należy wybrać opcję „Spearman”</a:t>
            </a:r>
            <a:r>
              <a:rPr lang="en-US" sz="1200" dirty="0">
                <a:latin typeface="Tahoma" panose="020B0604030504040204" pitchFamily="34" charset="0"/>
                <a:ea typeface="Tahoma" panose="020B0604030504040204" pitchFamily="34" charset="0"/>
                <a:cs typeface="Tahoma" panose="020B0604030504040204" pitchFamily="34" charset="0"/>
              </a:rPr>
              <a:t>!</a:t>
            </a:r>
            <a:endParaRPr lang="sl-SI"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B9ECB4B-2DC3-07D3-292D-178373C0CD2C}"/>
              </a:ext>
            </a:extLst>
          </p:cNvPr>
          <p:cNvSpPr txBox="1"/>
          <p:nvPr/>
        </p:nvSpPr>
        <p:spPr>
          <a:xfrm>
            <a:off x="2317726" y="5554279"/>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14. Ustawienia korelacji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769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Korelacja</a:t>
            </a:r>
            <a:r>
              <a:rPr lang="en-US" dirty="0"/>
              <a: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096000" y="800704"/>
            <a:ext cx="5875506" cy="6061146"/>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Uzyskane przez nas wyniki są pozytywne</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Wartości </a:t>
            </a:r>
            <a:r>
              <a:rPr lang="pl-PL" sz="22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z </a:t>
            </a:r>
            <a:r>
              <a:rPr lang="pl-PL" sz="2200" dirty="0" err="1">
                <a:solidFill>
                  <a:prstClr val="black"/>
                </a:solidFill>
                <a:latin typeface="Tahoma" panose="020B0604030504040204" pitchFamily="34" charset="0"/>
                <a:ea typeface="Tahoma" panose="020B0604030504040204" pitchFamily="34" charset="0"/>
                <a:cs typeface="Tahoma" panose="020B0604030504040204" pitchFamily="34" charset="0"/>
              </a:rPr>
              <a:t>Sig</a:t>
            </a: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 (2-krotne) są mniejsze niż 0,05, co wskazuje na wysoką istotność statystyczną naszych wyników</a:t>
            </a:r>
            <a:r>
              <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228600" indent="-228600" algn="just">
              <a:spcBef>
                <a:spcPts val="1000"/>
              </a:spcBef>
              <a:buClr>
                <a:srgbClr val="015BA6"/>
              </a:buClr>
              <a:buFont typeface="Arial" panose="020B0604020202020204" pitchFamily="34" charset="0"/>
              <a:buChar char="•"/>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Wartości p wskazują również, że istnieje możliwa korelacja między dwiema zmiennymi</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200" dirty="0">
                <a:solidFill>
                  <a:prstClr val="black"/>
                </a:solidFill>
                <a:latin typeface="Tahoma" panose="020B0604030504040204" pitchFamily="34" charset="0"/>
                <a:ea typeface="Tahoma" panose="020B0604030504040204" pitchFamily="34" charset="0"/>
                <a:cs typeface="Tahoma" panose="020B0604030504040204" pitchFamily="34" charset="0"/>
              </a:rPr>
              <a:t>Ujemna wartość korelacji Pearsona wynosząca -0,872 jest również dość wysoka (im bliżej 1, tym wyższa korelacja</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kumimoji="0" lang="pl-PL"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 oparciu o ujemną wartość -0,872 wskazuje to, że rosnąca liczba pojazdów negatywnie wpływa na czas dostawy poprzez obniżenie wymaganego czasu dostawy</a:t>
            </a:r>
            <a:r>
              <a:rPr kumimoji="0" lang="sl-SI"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1B57390D-1344-CFA4-1BE8-BBE0CE675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97" y="2112008"/>
            <a:ext cx="5508091" cy="2938220"/>
          </a:xfrm>
          <a:prstGeom prst="rect">
            <a:avLst/>
          </a:prstGeom>
        </p:spPr>
      </p:pic>
      <p:sp>
        <p:nvSpPr>
          <p:cNvPr id="3" name="PoljeZBesedilom 2">
            <a:extLst>
              <a:ext uri="{FF2B5EF4-FFF2-40B4-BE49-F238E27FC236}">
                <a16:creationId xmlns:a16="http://schemas.microsoft.com/office/drawing/2014/main" id="{523D1546-3702-9B0F-1509-E02C8FC238FF}"/>
              </a:ext>
            </a:extLst>
          </p:cNvPr>
          <p:cNvSpPr txBox="1"/>
          <p:nvPr/>
        </p:nvSpPr>
        <p:spPr>
          <a:xfrm>
            <a:off x="1131390" y="5050228"/>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15. Wyniki korelacji.</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529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Chi-kwadrat</a:t>
            </a:r>
            <a:r>
              <a:rPr lang="pl-PL" dirty="0"/>
              <a:t> </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226059" y="1330787"/>
            <a:ext cx="5875506" cy="4914166"/>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Kolejnym testem jest test Chi-kwadrat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Tutaj mamy dwie zmienne kategoryczne, dla których porównujemy pod kątem pokrewieństwa</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Mamy firmę logistyczną, która ma 50 informacji o dostawie, które obejmują rodzaj dostawy i dostarczone towary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Pytanie firmy brzmi: „Czy istnieje znaczący związek między dwiema zmiennymi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Klikamy na „Analyze” („Analizuj”), „Descriptive Statistics” („Statystyki opisowe”) i „Crosstabs” („Tabele krzyżowe”). W sekcji „Statistics” („Statystyki”) wybieramy „Chi-</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Square</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(„Chi-kwadrat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79B8970E-0F57-8D1A-33FF-1B346E605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5" y="1657978"/>
            <a:ext cx="6082603" cy="3421464"/>
          </a:xfrm>
          <a:prstGeom prst="rect">
            <a:avLst/>
          </a:prstGeom>
        </p:spPr>
      </p:pic>
      <p:sp>
        <p:nvSpPr>
          <p:cNvPr id="3" name="Symbol zastępczy zawartości 4">
            <a:extLst>
              <a:ext uri="{FF2B5EF4-FFF2-40B4-BE49-F238E27FC236}">
                <a16:creationId xmlns:a16="http://schemas.microsoft.com/office/drawing/2014/main" id="{4D241B3A-D6BD-C69F-A24D-9A48C55BD6E1}"/>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Meyers</a:t>
            </a:r>
            <a:r>
              <a:rPr lang="pl-PL" sz="1200" dirty="0">
                <a:solidFill>
                  <a:srgbClr val="7F7F7F"/>
                </a:solidFill>
              </a:rPr>
              <a:t> i in. (2013)</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https://www.youtube.com/watch?v=7oq6snUiXb0 </a:t>
            </a:r>
            <a:endParaRPr lang="pl-PL" sz="1200" dirty="0">
              <a:solidFill>
                <a:srgbClr val="7F7F7F"/>
              </a:solidFill>
            </a:endParaRPr>
          </a:p>
        </p:txBody>
      </p:sp>
      <p:sp>
        <p:nvSpPr>
          <p:cNvPr id="5" name="PoljeZBesedilom 4">
            <a:extLst>
              <a:ext uri="{FF2B5EF4-FFF2-40B4-BE49-F238E27FC236}">
                <a16:creationId xmlns:a16="http://schemas.microsoft.com/office/drawing/2014/main" id="{F19E6BE2-5E28-D0C0-5580-20A3B3DAE47E}"/>
              </a:ext>
            </a:extLst>
          </p:cNvPr>
          <p:cNvSpPr txBox="1"/>
          <p:nvPr/>
        </p:nvSpPr>
        <p:spPr>
          <a:xfrm>
            <a:off x="995295" y="510186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16. Ustawienia testu Chi-kwadrat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400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Chi-kwadrat</a:t>
            </a:r>
            <a:r>
              <a:rPr lang="pl-PL" dirty="0"/>
              <a:t> </a:t>
            </a:r>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54134" y="1191194"/>
            <a:ext cx="5875506" cy="4914166"/>
          </a:xfrm>
          <a:prstGeom prst="rect">
            <a:avLst/>
          </a:prstGeom>
          <a:noFill/>
        </p:spPr>
        <p:txBody>
          <a:bodyPr wrap="square" rtlCol="0">
            <a:spAutoFit/>
          </a:bodyPr>
          <a:lstStyle/>
          <a:p>
            <a:pPr marL="228600" indent="-228600" algn="just">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Wyniki wartości Chi-kwadrat Pearsona (χ²) dały wartość 15,087, co może wskazywać na pewien poziom korelacji między dwiema zmiennymi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Wartość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znajduje się na granicy 0,05, co oznacza, że wyniki są statystycznie istotne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l"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Biorąc pod uwagę pytanie, możemy stwierdzić, że hipoteza zerowa została odrzucona (brak korelacji między trybem a produktami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l"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Zamiast tego hipoteza alternatywna została potwierdzona (istnieje korelacja między trybem a produktami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l"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Może to wskazywać, że firma powinna przeprowadzić więcej analiz dotyczących jej obecnych praktyk w zakresie dostaw</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5" name="Slika 4" descr="Slika, ki vsebuje besede besedilo, posnetek zaslona, številka, pisava&#10;&#10;Opis je samodejno ustvarjen">
            <a:extLst>
              <a:ext uri="{FF2B5EF4-FFF2-40B4-BE49-F238E27FC236}">
                <a16:creationId xmlns:a16="http://schemas.microsoft.com/office/drawing/2014/main" id="{87F90774-5EE5-1AC2-3E26-37691421C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83304"/>
            <a:ext cx="4910667" cy="4806575"/>
          </a:xfrm>
          <a:prstGeom prst="rect">
            <a:avLst/>
          </a:prstGeom>
        </p:spPr>
      </p:pic>
      <p:sp>
        <p:nvSpPr>
          <p:cNvPr id="3" name="PoljeZBesedilom 2">
            <a:extLst>
              <a:ext uri="{FF2B5EF4-FFF2-40B4-BE49-F238E27FC236}">
                <a16:creationId xmlns:a16="http://schemas.microsoft.com/office/drawing/2014/main" id="{50D29F4C-4C16-F9D6-64C6-57ED55DC595C}"/>
              </a:ext>
            </a:extLst>
          </p:cNvPr>
          <p:cNvSpPr txBox="1"/>
          <p:nvPr/>
        </p:nvSpPr>
        <p:spPr>
          <a:xfrm>
            <a:off x="643467" y="6383738"/>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17. Wyniki testu Chi-kwadrat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Informacje o oprogramowaniu SPSS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664228"/>
            <a:ext cx="10515599" cy="4351338"/>
          </a:xfrm>
        </p:spPr>
        <p:txBody>
          <a:bodyPr>
            <a:normAutofit/>
          </a:bodyPr>
          <a:lstStyle/>
          <a:p>
            <a:pPr algn="just">
              <a:lnSpc>
                <a:spcPct val="110000"/>
              </a:lnSpc>
              <a:spcBef>
                <a:spcPts val="1200"/>
              </a:spcBef>
            </a:pPr>
            <a:r>
              <a:rPr lang="pl-PL" sz="2200" dirty="0"/>
              <a:t>SPSS lub „Statistical </a:t>
            </a:r>
            <a:r>
              <a:rPr lang="pl-PL" sz="2200" dirty="0" err="1"/>
              <a:t>Package</a:t>
            </a:r>
            <a:r>
              <a:rPr lang="pl-PL" sz="2200" dirty="0"/>
              <a:t> for the </a:t>
            </a:r>
            <a:r>
              <a:rPr lang="pl-PL" sz="2200" dirty="0" err="1"/>
              <a:t>Social</a:t>
            </a:r>
            <a:r>
              <a:rPr lang="pl-PL" sz="2200" dirty="0"/>
              <a:t> </a:t>
            </a:r>
            <a:r>
              <a:rPr lang="pl-PL" sz="2200" dirty="0" err="1"/>
              <a:t>Sciences</a:t>
            </a:r>
            <a:r>
              <a:rPr lang="pl-PL" sz="2200" dirty="0"/>
              <a:t>” to oprogramowanie stworzone w 1968 roku przez Normana H. Nie, C. </a:t>
            </a:r>
            <a:r>
              <a:rPr lang="pl-PL" sz="2200" dirty="0" err="1"/>
              <a:t>Hadlai</a:t>
            </a:r>
            <a:r>
              <a:rPr lang="pl-PL" sz="2200" dirty="0"/>
              <a:t> Hull i Williama G. </a:t>
            </a:r>
            <a:r>
              <a:rPr lang="pl-PL" sz="2200" dirty="0" err="1"/>
              <a:t>Greene</a:t>
            </a:r>
            <a:r>
              <a:rPr lang="pl-PL" sz="2200" dirty="0"/>
              <a:t>. Pierwotnie został zaprojektowany w celu umożliwienia badań z zakresu nauk społecznych, ale od tego czasu stał się jednym z najczęściej używanych narzędzi do analizy statystycznej w biznesie, opiece zdrowotnej, edukacji i administracji rządowej</a:t>
            </a:r>
            <a:r>
              <a:rPr lang="en-GB" sz="2200" dirty="0"/>
              <a:t>.</a:t>
            </a:r>
            <a:endParaRPr lang="sl-SI" sz="2200" dirty="0"/>
          </a:p>
          <a:p>
            <a:pPr algn="just">
              <a:lnSpc>
                <a:spcPct val="110000"/>
              </a:lnSpc>
            </a:pPr>
            <a:r>
              <a:rPr lang="pl-PL" sz="2200" dirty="0"/>
              <a:t>Podobnie jak odpowiednik Microsoft Excel, SPSS posiada graficzny interfejs użytkownika, który pozwala użytkownikom na wykonywanie złożonych analiz statystycznych bez konieczności posiadania rozległej wiedzy programistycznej. Dostępność sprawia, że jest to kluczowy punkt dla badaczy, analityków i studentów w korzystaniu z oprogramowania</a:t>
            </a:r>
            <a:r>
              <a:rPr lang="en-GB" sz="2200" dirty="0"/>
              <a:t>.</a:t>
            </a:r>
          </a:p>
          <a:p>
            <a:endParaRPr lang="sl-SI" sz="2000" dirty="0"/>
          </a:p>
        </p:txBody>
      </p:sp>
      <p:sp>
        <p:nvSpPr>
          <p:cNvPr id="2" name="Symbol zastępczy zawartości 4">
            <a:extLst>
              <a:ext uri="{FF2B5EF4-FFF2-40B4-BE49-F238E27FC236}">
                <a16:creationId xmlns:a16="http://schemas.microsoft.com/office/drawing/2014/main" id="{0C00BB8F-496C-8401-07F3-1F51D011DB4C}"/>
              </a:ext>
            </a:extLst>
          </p:cNvPr>
          <p:cNvSpPr txBox="1">
            <a:spLocks/>
          </p:cNvSpPr>
          <p:nvPr/>
        </p:nvSpPr>
        <p:spPr>
          <a:xfrm>
            <a:off x="1032163" y="60155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Almquist et al. (2019)</a:t>
            </a:r>
          </a:p>
        </p:txBody>
      </p:sp>
    </p:spTree>
    <p:extLst>
      <p:ext uri="{BB962C8B-B14F-4D97-AF65-F5344CB8AC3E}">
        <p14:creationId xmlns:p14="http://schemas.microsoft.com/office/powerpoint/2010/main" val="313127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ANOVA</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701964" y="1481668"/>
            <a:ext cx="10788072" cy="4667945"/>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Ostatnim testem, z którym będziemy eksperymentować, jest ANOVA, a dokładniej jednokierunkowy test ANOVA</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Mamy firmę logistyczną, która współpracuje z trzema różnymi przewoźnikami lotniczymi i podaje czasy dostaw (w dniach) dla ich dostaw</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Pytanie firmy brzmi: „Czy wybór przewoźnika lotniczego wpływa na czas dostawy?</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Przejdź do „Analyze”</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(„Analizuj”)</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„Compare Means and Proportions”</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(„Porównaj średnie i proporcje”)</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prstClr val="black"/>
                </a:solidFill>
                <a:latin typeface="Tahoma" panose="020B0604030504040204" pitchFamily="34" charset="0"/>
                <a:ea typeface="Tahoma" panose="020B0604030504040204" pitchFamily="34" charset="0"/>
                <a:cs typeface="Tahoma" panose="020B0604030504040204" pitchFamily="34" charset="0"/>
              </a:rPr>
              <a:t>i</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„One-way ANOVA”</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 („Jednokierunkowa ANOVA”)</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Zmienna zależna znajduje się w polu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Dependent List”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(„Lista zależnych”), a zmienna czynnika w polu „</a:t>
            </a: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Factor” </a:t>
            </a:r>
            <a:r>
              <a:rPr lang="pl-PL" sz="2400" dirty="0">
                <a:solidFill>
                  <a:prstClr val="black"/>
                </a:solidFill>
                <a:latin typeface="Tahoma" panose="020B0604030504040204" pitchFamily="34" charset="0"/>
                <a:ea typeface="Tahoma" panose="020B0604030504040204" pitchFamily="34" charset="0"/>
                <a:cs typeface="Tahoma" panose="020B0604030504040204" pitchFamily="34" charset="0"/>
              </a:rPr>
              <a:t>(„Czynnik”).</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4">
            <a:extLst>
              <a:ext uri="{FF2B5EF4-FFF2-40B4-BE49-F238E27FC236}">
                <a16:creationId xmlns:a16="http://schemas.microsoft.com/office/drawing/2014/main" id="{F21A0896-C99A-E938-D8F9-A920D5393B49}"/>
              </a:ext>
            </a:extLst>
          </p:cNvPr>
          <p:cNvSpPr txBox="1">
            <a:spLocks/>
          </p:cNvSpPr>
          <p:nvPr/>
        </p:nvSpPr>
        <p:spPr>
          <a:xfrm>
            <a:off x="506034" y="6149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Gamst</a:t>
            </a:r>
            <a:r>
              <a:rPr lang="pl-PL" sz="1200" dirty="0">
                <a:solidFill>
                  <a:srgbClr val="7F7F7F"/>
                </a:solidFill>
              </a:rPr>
              <a:t> i in. (2008)</a:t>
            </a:r>
          </a:p>
          <a:p>
            <a:pPr marL="0" indent="0">
              <a:buFont typeface="Arial" panose="020B0604020202020204" pitchFamily="34" charset="0"/>
              <a:buNone/>
            </a:pPr>
            <a:r>
              <a:rPr lang="pl-PL" sz="1200" dirty="0">
                <a:solidFill>
                  <a:srgbClr val="7F7F7F"/>
                </a:solidFill>
              </a:rPr>
              <a:t>Link do video na kanale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https://www.youtube.com/watch?v=OEOeXpxSjf8 </a:t>
            </a:r>
            <a:endParaRPr lang="pl-PL" sz="1200" dirty="0">
              <a:solidFill>
                <a:srgbClr val="7F7F7F"/>
              </a:solidFill>
            </a:endParaRPr>
          </a:p>
        </p:txBody>
      </p:sp>
    </p:spTree>
    <p:extLst>
      <p:ext uri="{BB962C8B-B14F-4D97-AF65-F5344CB8AC3E}">
        <p14:creationId xmlns:p14="http://schemas.microsoft.com/office/powerpoint/2010/main" val="3064205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ANOVA</a:t>
            </a:r>
            <a:endParaRPr lang="pl-PL" dirty="0"/>
          </a:p>
        </p:txBody>
      </p:sp>
      <p:pic>
        <p:nvPicPr>
          <p:cNvPr id="4" name="Slika 3" descr="Slika, ki vsebuje besede besedilo, programska oprema, številka, posnetek zaslona&#10;&#10;Opis je samodejno ustvarjen">
            <a:extLst>
              <a:ext uri="{FF2B5EF4-FFF2-40B4-BE49-F238E27FC236}">
                <a16:creationId xmlns:a16="http://schemas.microsoft.com/office/drawing/2014/main" id="{BFC0FBFA-4313-E600-FD2A-0598B1891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825" y="1192034"/>
            <a:ext cx="8500813" cy="4781707"/>
          </a:xfrm>
          <a:prstGeom prst="rect">
            <a:avLst/>
          </a:prstGeom>
        </p:spPr>
      </p:pic>
      <p:sp>
        <p:nvSpPr>
          <p:cNvPr id="5" name="PoljeZBesedilom 4">
            <a:extLst>
              <a:ext uri="{FF2B5EF4-FFF2-40B4-BE49-F238E27FC236}">
                <a16:creationId xmlns:a16="http://schemas.microsoft.com/office/drawing/2014/main" id="{44976364-65A6-DBC9-C5CB-FBF51A55B0A2}"/>
              </a:ext>
            </a:extLst>
          </p:cNvPr>
          <p:cNvSpPr txBox="1"/>
          <p:nvPr/>
        </p:nvSpPr>
        <p:spPr>
          <a:xfrm>
            <a:off x="4097477" y="5973741"/>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18. Ustawienia ANOVA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501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ANOVA</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962748" y="633363"/>
            <a:ext cx="5875506" cy="5591274"/>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Wyniki analizy ANOVA są pozytywne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Szczególnie istotna jest wartość </a:t>
            </a:r>
            <a:r>
              <a:rPr lang="pl-PL" sz="2000" i="1"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która wynosi 152,568 i wskazuje, że zróżnicowanie między grupami jest większe niż zróżnicowanie wewnątrz grup (mianowicie przewoźników lotniczych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Wartość p&lt;0,001 wskazuje na wysoką istotność statystyczną, którą można wykorzystać do odrzucenia hipotezy zerowej (nie ma różnicy między czasami dostaw przewoźników lotniczych</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Oznacza to, że analiza post hoc jest wykonalna. Wracając do ustawień ANOVA, kliknij przycisk „Post hoc” i wybierz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Tukeya</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i </a:t>
            </a:r>
            <a:r>
              <a:rPr lang="pl-PL" sz="2000" dirty="0" err="1">
                <a:solidFill>
                  <a:prstClr val="black"/>
                </a:solidFill>
                <a:latin typeface="Tahoma" panose="020B0604030504040204" pitchFamily="34" charset="0"/>
                <a:ea typeface="Tahoma" panose="020B0604030504040204" pitchFamily="34" charset="0"/>
                <a:cs typeface="Tahoma" panose="020B0604030504040204" pitchFamily="34" charset="0"/>
              </a:rPr>
              <a:t>Bonferroniego</a:t>
            </a: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 do obliczeń</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pl-PL" sz="2000" dirty="0">
                <a:solidFill>
                  <a:prstClr val="black"/>
                </a:solidFill>
                <a:latin typeface="Tahoma" panose="020B0604030504040204" pitchFamily="34" charset="0"/>
                <a:ea typeface="Tahoma" panose="020B0604030504040204" pitchFamily="34" charset="0"/>
                <a:cs typeface="Tahoma" panose="020B0604030504040204" pitchFamily="34" charset="0"/>
              </a:rPr>
              <a:t>W obu przypadkach możemy zauważyć, że najlepszy wynik osiąga przewoźnik lotniczy 3 pod względem czasu dostawy</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4" name="Slika 3" descr="Slika, ki vsebuje besede besedilo, posnetek zaslona, pisava, številka&#10;&#10;Opis je samodejno ustvarjen">
            <a:extLst>
              <a:ext uri="{FF2B5EF4-FFF2-40B4-BE49-F238E27FC236}">
                <a16:creationId xmlns:a16="http://schemas.microsoft.com/office/drawing/2014/main" id="{4AEE1F43-3587-F5FC-576B-99695C0E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7" y="1621594"/>
            <a:ext cx="5311600" cy="2019475"/>
          </a:xfrm>
          <a:prstGeom prst="rect">
            <a:avLst/>
          </a:prstGeom>
        </p:spPr>
      </p:pic>
      <p:pic>
        <p:nvPicPr>
          <p:cNvPr id="7" name="Slika 6" descr="Slika, ki vsebuje besede besedilo, posnetek zaslona, številka, pisava&#10;&#10;Opis je samodejno ustvarjen">
            <a:extLst>
              <a:ext uri="{FF2B5EF4-FFF2-40B4-BE49-F238E27FC236}">
                <a16:creationId xmlns:a16="http://schemas.microsoft.com/office/drawing/2014/main" id="{2DF0AB46-FD4E-F54C-78E2-A535588B4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8" y="3577213"/>
            <a:ext cx="4969383" cy="3062000"/>
          </a:xfrm>
          <a:prstGeom prst="rect">
            <a:avLst/>
          </a:prstGeom>
        </p:spPr>
      </p:pic>
      <p:sp>
        <p:nvSpPr>
          <p:cNvPr id="3" name="PoljeZBesedilom 2">
            <a:extLst>
              <a:ext uri="{FF2B5EF4-FFF2-40B4-BE49-F238E27FC236}">
                <a16:creationId xmlns:a16="http://schemas.microsoft.com/office/drawing/2014/main" id="{146BE600-F8AC-DBCD-BC76-186ACFD88525}"/>
              </a:ext>
            </a:extLst>
          </p:cNvPr>
          <p:cNvSpPr txBox="1"/>
          <p:nvPr/>
        </p:nvSpPr>
        <p:spPr>
          <a:xfrm>
            <a:off x="1048312" y="6550223"/>
            <a:ext cx="3997046" cy="307777"/>
          </a:xfrm>
          <a:prstGeom prst="rect">
            <a:avLst/>
          </a:prstGeom>
          <a:noFill/>
        </p:spPr>
        <p:txBody>
          <a:bodyPr wrap="square" rtlCol="0">
            <a:spAutoFit/>
          </a:bodyPr>
          <a:lstStyle/>
          <a:p>
            <a:pPr algn="ctr"/>
            <a:r>
              <a:rPr lang="sl-SI" sz="1400" dirty="0">
                <a:latin typeface="Tahoma" panose="020B0604030504040204" pitchFamily="34" charset="0"/>
                <a:ea typeface="Tahoma" panose="020B0604030504040204" pitchFamily="34" charset="0"/>
                <a:cs typeface="Tahoma" panose="020B0604030504040204" pitchFamily="34" charset="0"/>
              </a:rPr>
              <a:t>Rysunek 19. Wyniki ANOVA</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78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b="1" dirty="0"/>
              <a:t>Test ANOVA - scenariusz</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1046678" y="1820314"/>
            <a:ext cx="10098644" cy="4170372"/>
          </a:xfrm>
          <a:prstGeom prst="rect">
            <a:avLst/>
          </a:prstGeom>
          <a:noFill/>
        </p:spPr>
        <p:txBody>
          <a:bodyPr wrap="square" rtlCol="0">
            <a:spAutoFit/>
          </a:bodyPr>
          <a:lstStyle/>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Z dostarczonego zestawu danych mogliśmy wywnioskować, że najlepszą opcją jest przewoźnik nr 3</a:t>
            </a:r>
            <a:r>
              <a:rPr lang="en-GB" sz="30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Stwórzmy scenariusz, w którym firma logistyczna rozpoczyna współpracę z czwartym przewoźnikiem</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Dla nowego nośnika wygeneruj losowe liczby i ponownie przeprowadź test ANOVA</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sl-SI"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28600" marR="0" lvl="0" indent="-228600" algn="just" defTabSz="914400" rtl="0" eaLnBrk="1" fontAlgn="auto" latinLnBrk="0" hangingPunct="1">
              <a:spcBef>
                <a:spcPts val="1000"/>
              </a:spcBef>
              <a:spcAft>
                <a:spcPts val="0"/>
              </a:spcAft>
              <a:buClr>
                <a:srgbClr val="015BA6"/>
              </a:buClr>
              <a:buSzTx/>
              <a:buFont typeface="Arial" panose="020B0604020202020204" pitchFamily="34" charset="0"/>
              <a:buChar char="•"/>
              <a:tabLst/>
              <a:defRPr/>
            </a:pPr>
            <a:r>
              <a:rPr lang="pl-PL" sz="3000" dirty="0">
                <a:solidFill>
                  <a:prstClr val="black"/>
                </a:solidFill>
                <a:latin typeface="Tahoma" panose="020B0604030504040204" pitchFamily="34" charset="0"/>
                <a:ea typeface="Tahoma" panose="020B0604030504040204" pitchFamily="34" charset="0"/>
                <a:cs typeface="Tahoma" panose="020B0604030504040204" pitchFamily="34" charset="0"/>
              </a:rPr>
              <a:t>Który przewoźnik jest obecnie najbardziej opłacalną opcją</a:t>
            </a:r>
            <a:r>
              <a:rPr lang="en-US" sz="30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GB"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874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73463" y="1722486"/>
            <a:ext cx="9645073" cy="4234968"/>
          </a:xfrm>
          <a:solidFill>
            <a:schemeClr val="bg1">
              <a:lumMod val="95000"/>
            </a:schemeClr>
          </a:solidFill>
        </p:spPr>
        <p:txBody>
          <a:bodyPr>
            <a:noAutofit/>
          </a:bodyPr>
          <a:lstStyle/>
          <a:p>
            <a:pPr algn="just">
              <a:lnSpc>
                <a:spcPct val="100000"/>
              </a:lnSpc>
            </a:pPr>
            <a:r>
              <a:rPr lang="pl-PL" sz="2600" dirty="0"/>
              <a:t>Poznaliśmy podstawowe funkcje oprogramowania SPSS</a:t>
            </a:r>
            <a:r>
              <a:rPr lang="sl-SI" sz="2600" dirty="0"/>
              <a:t>.</a:t>
            </a:r>
          </a:p>
          <a:p>
            <a:pPr algn="just">
              <a:lnSpc>
                <a:spcPct val="100000"/>
              </a:lnSpc>
            </a:pPr>
            <a:r>
              <a:rPr lang="pl-PL" sz="2600" dirty="0"/>
              <a:t>Nauczyliśmy się zarządzać danymi za pomocą oprogramowania SPSS</a:t>
            </a:r>
            <a:r>
              <a:rPr lang="sl-SI" sz="2600" dirty="0"/>
              <a:t>.</a:t>
            </a:r>
          </a:p>
          <a:p>
            <a:pPr algn="just">
              <a:lnSpc>
                <a:spcPct val="100000"/>
              </a:lnSpc>
            </a:pPr>
            <a:r>
              <a:rPr lang="pl-PL" sz="2600" dirty="0"/>
              <a:t>Nauczyliśmy się przeprowadzać testy normalności jako przygotowanie przed testami statystycznymi.</a:t>
            </a:r>
          </a:p>
          <a:p>
            <a:pPr algn="just">
              <a:lnSpc>
                <a:spcPct val="100000"/>
              </a:lnSpc>
            </a:pPr>
            <a:r>
              <a:rPr lang="pl-PL" sz="2600" dirty="0"/>
              <a:t>Dowiedzieliśmy się, jak ustawić test t-Studenta, korelacji, Chi-kwadrat i ANOVA w oprogramowaniu SPSS.</a:t>
            </a:r>
            <a:endParaRPr lang="en-US" sz="2600" dirty="0"/>
          </a:p>
          <a:p>
            <a:pPr algn="just">
              <a:lnSpc>
                <a:spcPct val="100000"/>
              </a:lnSpc>
            </a:pPr>
            <a:r>
              <a:rPr lang="pl-PL" sz="2600" dirty="0"/>
              <a:t>Dowiedzieliśmy się, jak odczytywać wyniki testów statystycznych w oprogramowaniu SPSS.</a:t>
            </a:r>
          </a:p>
        </p:txBody>
      </p:sp>
    </p:spTree>
    <p:extLst>
      <p:ext uri="{BB962C8B-B14F-4D97-AF65-F5344CB8AC3E}">
        <p14:creationId xmlns:p14="http://schemas.microsoft.com/office/powerpoint/2010/main" val="329829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Bibliografia  </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fontScale="85000" lnSpcReduction="10000"/>
          </a:bodyPr>
          <a:lstStyle/>
          <a:p>
            <a:r>
              <a:rPr lang="en-US" sz="2000" dirty="0" err="1"/>
              <a:t>Almquist</a:t>
            </a:r>
            <a:r>
              <a:rPr lang="en-US" sz="2000" dirty="0"/>
              <a:t>, </a:t>
            </a:r>
            <a:r>
              <a:rPr lang="en-US" sz="2000" dirty="0" err="1"/>
              <a:t>Ylva</a:t>
            </a:r>
            <a:r>
              <a:rPr lang="en-US" sz="2000" dirty="0"/>
              <a:t> B; </a:t>
            </a:r>
            <a:r>
              <a:rPr lang="en-US" sz="2000" dirty="0" err="1"/>
              <a:t>Kvart</a:t>
            </a:r>
            <a:r>
              <a:rPr lang="en-US" sz="2000" dirty="0"/>
              <a:t>, </a:t>
            </a:r>
            <a:r>
              <a:rPr lang="en-US" sz="2000" dirty="0" err="1"/>
              <a:t>Signild</a:t>
            </a:r>
            <a:r>
              <a:rPr lang="en-US" sz="2000" dirty="0"/>
              <a:t>; </a:t>
            </a:r>
            <a:r>
              <a:rPr lang="en-US" sz="2000" dirty="0" err="1"/>
              <a:t>Brännström</a:t>
            </a:r>
            <a:r>
              <a:rPr lang="en-US" sz="2000" dirty="0"/>
              <a:t>, Lars (2019). A practical guide to quantitative methods with SPSS. Research Reports in Public Health Sciences. Preprint. </a:t>
            </a:r>
            <a:r>
              <a:rPr lang="en-US" sz="2000" dirty="0">
                <a:hlinkClick r:id="rId2"/>
              </a:rPr>
              <a:t>https://doi.org/10.17045/sthlmuni.10321829.v2</a:t>
            </a:r>
            <a:endParaRPr lang="sl-SI" sz="2000" dirty="0"/>
          </a:p>
          <a:p>
            <a:pPr>
              <a:lnSpc>
                <a:spcPct val="115000"/>
              </a:lnSpc>
              <a:spcAft>
                <a:spcPts val="800"/>
              </a:spcAft>
            </a:pPr>
            <a:r>
              <a:rPr lang="sl-SI" sz="2000" kern="100" dirty="0" err="1">
                <a:effectLst/>
              </a:rPr>
              <a:t>DeCoster</a:t>
            </a:r>
            <a:r>
              <a:rPr lang="sl-SI" sz="2000" kern="100" dirty="0">
                <a:effectLst/>
              </a:rPr>
              <a:t>, J., &amp; </a:t>
            </a:r>
            <a:r>
              <a:rPr lang="sl-SI" sz="2000" kern="100" dirty="0" err="1">
                <a:effectLst/>
              </a:rPr>
              <a:t>Claypool</a:t>
            </a:r>
            <a:r>
              <a:rPr lang="sl-SI" sz="2000" kern="100" dirty="0">
                <a:effectLst/>
              </a:rPr>
              <a:t>, H. M.  (2004).  Data </a:t>
            </a:r>
            <a:r>
              <a:rPr lang="sl-SI" sz="2000" kern="100" dirty="0" err="1">
                <a:effectLst/>
              </a:rPr>
              <a:t>Analysis</a:t>
            </a:r>
            <a:r>
              <a:rPr lang="sl-SI" sz="2000" kern="100" dirty="0">
                <a:effectLst/>
              </a:rPr>
              <a:t> in SPSS. </a:t>
            </a:r>
            <a:r>
              <a:rPr lang="sl-SI" sz="2000" kern="100" dirty="0" err="1">
                <a:effectLst/>
              </a:rPr>
              <a:t>Retrieved</a:t>
            </a:r>
            <a:r>
              <a:rPr lang="sl-SI" sz="2000" kern="100" dirty="0">
                <a:effectLst/>
              </a:rPr>
              <a:t> &lt;</a:t>
            </a:r>
            <a:r>
              <a:rPr lang="sl-SI" sz="2000" kern="100" dirty="0" err="1">
                <a:effectLst/>
              </a:rPr>
              <a:t>June</a:t>
            </a:r>
            <a:r>
              <a:rPr lang="sl-SI" sz="2000" kern="100" dirty="0">
                <a:effectLst/>
              </a:rPr>
              <a:t>, 4th, 2024&gt; </a:t>
            </a:r>
            <a:r>
              <a:rPr lang="sl-SI" sz="2000" kern="100" dirty="0" err="1">
                <a:effectLst/>
              </a:rPr>
              <a:t>from</a:t>
            </a:r>
            <a:r>
              <a:rPr lang="sl-SI" sz="2000" kern="100" dirty="0">
                <a:effectLst/>
              </a:rPr>
              <a:t> </a:t>
            </a:r>
            <a:r>
              <a:rPr lang="sl-SI" sz="2000" kern="100" dirty="0">
                <a:effectLst/>
                <a:hlinkClick r:id="rId3"/>
              </a:rPr>
              <a:t>http://www.stat-help.com/notes.html</a:t>
            </a:r>
            <a:endParaRPr lang="sl-SI" sz="2000" kern="100" dirty="0">
              <a:effectLst/>
            </a:endParaRPr>
          </a:p>
          <a:p>
            <a:pPr>
              <a:lnSpc>
                <a:spcPct val="115000"/>
              </a:lnSpc>
              <a:spcAft>
                <a:spcPts val="800"/>
              </a:spcAft>
            </a:pPr>
            <a:r>
              <a:rPr lang="en-US" sz="2000" kern="100" dirty="0">
                <a:effectLst/>
              </a:rPr>
              <a:t>Cronk, B. C. (2016). How to use IBM SPSS statistics: A step-by-step guide to analysis and interpretation. Routledge.</a:t>
            </a:r>
            <a:endParaRPr lang="sl-SI" sz="2000" kern="100" dirty="0">
              <a:effectLst/>
            </a:endParaRPr>
          </a:p>
          <a:p>
            <a:pPr>
              <a:lnSpc>
                <a:spcPct val="115000"/>
              </a:lnSpc>
              <a:spcAft>
                <a:spcPts val="800"/>
              </a:spcAft>
            </a:pPr>
            <a:r>
              <a:rPr lang="en-US" sz="2000" kern="100" dirty="0">
                <a:effectLst/>
              </a:rPr>
              <a:t>Meyers, L. S., </a:t>
            </a:r>
            <a:r>
              <a:rPr lang="en-US" sz="2000" kern="100" dirty="0" err="1">
                <a:effectLst/>
              </a:rPr>
              <a:t>Gamst</a:t>
            </a:r>
            <a:r>
              <a:rPr lang="en-US" sz="2000" kern="100" dirty="0">
                <a:effectLst/>
              </a:rPr>
              <a:t>, G. C., &amp; Guarino, A. J. (2013). Performing data analysis using IBM SPSS. John Wiley &amp; Sons.</a:t>
            </a:r>
            <a:endParaRPr lang="sl-SI" sz="2000" kern="100" dirty="0">
              <a:effectLst/>
            </a:endParaRPr>
          </a:p>
          <a:p>
            <a:pPr>
              <a:lnSpc>
                <a:spcPct val="115000"/>
              </a:lnSpc>
              <a:spcAft>
                <a:spcPts val="800"/>
              </a:spcAft>
            </a:pPr>
            <a:r>
              <a:rPr lang="en-US" sz="2000" kern="100" dirty="0" err="1">
                <a:effectLst/>
              </a:rPr>
              <a:t>Gamst</a:t>
            </a:r>
            <a:r>
              <a:rPr lang="en-US" sz="2000" kern="100" dirty="0">
                <a:effectLst/>
              </a:rPr>
              <a:t>, G., Meyers, L. S., &amp; Guarino, A. J. (2008). Analysis of variance designs: A conceptual and computational approach with SPSS and SAS. Cambridge University Press.</a:t>
            </a: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sz="2000" dirty="0"/>
          </a:p>
        </p:txBody>
      </p:sp>
    </p:spTree>
    <p:extLst>
      <p:ext uri="{BB962C8B-B14F-4D97-AF65-F5344CB8AC3E}">
        <p14:creationId xmlns:p14="http://schemas.microsoft.com/office/powerpoint/2010/main" val="363684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PL" sz="4800" b="1" spc="-1" dirty="0">
                <a:solidFill>
                  <a:srgbClr val="015BA6"/>
                </a:solidFill>
                <a:latin typeface="Tahoma"/>
                <a:ea typeface="Tahoma"/>
              </a:rPr>
              <a:t>Dziękuję za uwagę</a:t>
            </a:r>
            <a:endParaRPr lang="pl-PL" sz="4800" b="0" strike="noStrike" spc="-1" dirty="0">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b="1" dirty="0"/>
              <a:t>Informacje o oprogramowaniu SPSS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12091" y="1442872"/>
            <a:ext cx="10515599" cy="4762114"/>
          </a:xfrm>
        </p:spPr>
        <p:txBody>
          <a:bodyPr>
            <a:noAutofit/>
          </a:bodyPr>
          <a:lstStyle/>
          <a:p>
            <a:pPr algn="just">
              <a:lnSpc>
                <a:spcPct val="100000"/>
              </a:lnSpc>
              <a:spcAft>
                <a:spcPts val="1200"/>
              </a:spcAft>
            </a:pPr>
            <a:r>
              <a:rPr lang="pl-PL" sz="2100" dirty="0"/>
              <a:t>SPSS oferuje szeroki zakres technik statystycznych, w tym statystyki opisowe, statystyki wnioskowania, analizę regresji, ANOVA, analizę czynnikową i wiele innych. Użytkownicy mogą również wykonywać manipulacje danymi, transformacje i wizualizacje, ułatwiając dogłębną analizę danych</a:t>
            </a:r>
            <a:r>
              <a:rPr lang="en-US" sz="2100" dirty="0"/>
              <a:t>.</a:t>
            </a:r>
            <a:endParaRPr lang="sl-SI" sz="2100" dirty="0"/>
          </a:p>
          <a:p>
            <a:pPr algn="just">
              <a:lnSpc>
                <a:spcPct val="100000"/>
              </a:lnSpc>
              <a:spcAft>
                <a:spcPts val="1200"/>
              </a:spcAft>
            </a:pPr>
            <a:r>
              <a:rPr lang="pl-PL" sz="2100" dirty="0"/>
              <a:t>Oprogramowanie umożliwia użytkownikom importowanie danych z różnych źródeł, takich jak Excel, bazy danych i pliki tekstowe. Obsługuje również czyszczenie i przygotowywanie danych, umożliwiając użytkownikom zarządzanie brakującymi wartościami, ponowne kodowanie zmiennych i efektywne łączenie zestawów danych</a:t>
            </a:r>
            <a:r>
              <a:rPr lang="en-US" sz="2100" dirty="0"/>
              <a:t>.</a:t>
            </a:r>
            <a:endParaRPr lang="sl-SI" sz="2100" dirty="0"/>
          </a:p>
          <a:p>
            <a:pPr algn="just">
              <a:lnSpc>
                <a:spcPct val="100000"/>
              </a:lnSpc>
            </a:pPr>
            <a:r>
              <a:rPr lang="pl-PL" sz="2100" dirty="0"/>
              <a:t>Oprócz standardowych procedur statystycznych, SPSS oferuje zaawansowane opcje analityczne, takie jak modelowanie predykcyjne, analiza szeregów czasowych i algorytmy uczenia maszynowego. Użytkownicy mogą generować kompleksowe raporty, w tym wykresy, tabele i wizualizacje, aby skutecznie komunikować swoje wyniki</a:t>
            </a:r>
            <a:r>
              <a:rPr lang="en-US" sz="2100" dirty="0"/>
              <a:t>.</a:t>
            </a:r>
            <a:endParaRPr lang="sl-SI" sz="2100" dirty="0"/>
          </a:p>
        </p:txBody>
      </p:sp>
      <p:sp>
        <p:nvSpPr>
          <p:cNvPr id="2" name="Symbol zastępczy zawartości 4">
            <a:extLst>
              <a:ext uri="{FF2B5EF4-FFF2-40B4-BE49-F238E27FC236}">
                <a16:creationId xmlns:a16="http://schemas.microsoft.com/office/drawing/2014/main" id="{40DB78E9-9CAC-3514-9F6B-C4B6E0069F3E}"/>
              </a:ext>
            </a:extLst>
          </p:cNvPr>
          <p:cNvSpPr txBox="1">
            <a:spLocks/>
          </p:cNvSpPr>
          <p:nvPr/>
        </p:nvSpPr>
        <p:spPr>
          <a:xfrm>
            <a:off x="8381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Almquist</a:t>
            </a:r>
            <a:r>
              <a:rPr lang="pl-PL" sz="1200" dirty="0">
                <a:solidFill>
                  <a:srgbClr val="7F7F7F"/>
                </a:solidFill>
              </a:rPr>
              <a:t> i in. (2019)</a:t>
            </a:r>
          </a:p>
        </p:txBody>
      </p:sp>
    </p:spTree>
    <p:extLst>
      <p:ext uri="{BB962C8B-B14F-4D97-AF65-F5344CB8AC3E}">
        <p14:creationId xmlns:p14="http://schemas.microsoft.com/office/powerpoint/2010/main" val="105319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1</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70182"/>
            <a:ext cx="10414518" cy="4449618"/>
          </a:xfrm>
        </p:spPr>
        <p:txBody>
          <a:bodyPr>
            <a:noAutofit/>
          </a:bodyPr>
          <a:lstStyle/>
          <a:p>
            <a:pPr algn="just">
              <a:lnSpc>
                <a:spcPct val="120000"/>
              </a:lnSpc>
            </a:pPr>
            <a:r>
              <a:rPr lang="pl-PL" sz="2000" dirty="0"/>
              <a:t>Oprogramowanie SPSS umożliwia podobną manipulację danymi jak jego odpowiednik Microsoft Excel</a:t>
            </a:r>
            <a:r>
              <a:rPr lang="en-GB" sz="2000" dirty="0"/>
              <a:t>;</a:t>
            </a:r>
          </a:p>
          <a:p>
            <a:pPr algn="just">
              <a:lnSpc>
                <a:spcPct val="120000"/>
              </a:lnSpc>
            </a:pPr>
            <a:r>
              <a:rPr lang="pl-PL" sz="2000" dirty="0"/>
              <a:t>Zarówno SPSS, jak i Excel mają funkcję importowania innych plików eksportowych</a:t>
            </a:r>
            <a:r>
              <a:rPr lang="en-GB" sz="2000" dirty="0"/>
              <a:t>; </a:t>
            </a:r>
          </a:p>
          <a:p>
            <a:pPr algn="just">
              <a:lnSpc>
                <a:spcPct val="120000"/>
              </a:lnSpc>
            </a:pPr>
            <a:r>
              <a:rPr lang="pl-PL" sz="2000" dirty="0"/>
              <a:t>Aby zaimportować dane z pliku arkusza kalkulacyjnego Excel, należy przejść do sekcji </a:t>
            </a:r>
            <a:r>
              <a:rPr lang="en-GB" sz="2000" dirty="0"/>
              <a:t>: </a:t>
            </a:r>
          </a:p>
          <a:p>
            <a:pPr marL="800100" lvl="1" indent="-342900" algn="just">
              <a:lnSpc>
                <a:spcPct val="120000"/>
              </a:lnSpc>
              <a:buFont typeface="+mj-lt"/>
              <a:buAutoNum type="arabicPeriod"/>
            </a:pPr>
            <a:r>
              <a:rPr lang="pl-PL" sz="2000" dirty="0"/>
              <a:t>File (Plik)</a:t>
            </a:r>
            <a:r>
              <a:rPr lang="en-GB" sz="2000" dirty="0"/>
              <a:t>;</a:t>
            </a:r>
          </a:p>
          <a:p>
            <a:pPr marL="800100" lvl="1" indent="-342900" algn="just">
              <a:lnSpc>
                <a:spcPct val="120000"/>
              </a:lnSpc>
              <a:buFont typeface="+mj-lt"/>
              <a:buAutoNum type="arabicPeriod"/>
            </a:pPr>
            <a:r>
              <a:rPr lang="en-GB" sz="2000" dirty="0"/>
              <a:t>Import Data</a:t>
            </a:r>
            <a:r>
              <a:rPr lang="pl-PL" sz="2000" dirty="0"/>
              <a:t> (Importuj dane)</a:t>
            </a:r>
            <a:r>
              <a:rPr lang="en-GB" sz="2000" dirty="0"/>
              <a:t>;</a:t>
            </a:r>
          </a:p>
          <a:p>
            <a:pPr marL="800100" lvl="1" indent="-342900" algn="just">
              <a:lnSpc>
                <a:spcPct val="120000"/>
              </a:lnSpc>
              <a:buFont typeface="+mj-lt"/>
              <a:buAutoNum type="arabicPeriod"/>
            </a:pPr>
            <a:r>
              <a:rPr lang="en-GB" sz="2000" dirty="0"/>
              <a:t>Select the format of your data file</a:t>
            </a:r>
            <a:r>
              <a:rPr lang="pl-PL" sz="2000" dirty="0"/>
              <a:t> (Wybierz format pliku danych)</a:t>
            </a:r>
            <a:r>
              <a:rPr lang="en-GB" sz="2000" dirty="0"/>
              <a:t>;</a:t>
            </a:r>
          </a:p>
          <a:p>
            <a:pPr marL="800100" lvl="1" indent="-342900" algn="just">
              <a:lnSpc>
                <a:spcPct val="120000"/>
              </a:lnSpc>
              <a:buFont typeface="+mj-lt"/>
              <a:buAutoNum type="arabicPeriod"/>
            </a:pPr>
            <a:r>
              <a:rPr lang="en-GB" sz="2000" dirty="0"/>
              <a:t>Locate the data file on your computer</a:t>
            </a:r>
            <a:r>
              <a:rPr lang="pl-PL" sz="2000" dirty="0"/>
              <a:t> (Zlokalizuj plik danych na komputerze)</a:t>
            </a:r>
            <a:r>
              <a:rPr lang="en-GB" sz="2000" dirty="0"/>
              <a:t>;</a:t>
            </a:r>
          </a:p>
          <a:p>
            <a:pPr marL="800100" lvl="1" indent="-342900" algn="just">
              <a:lnSpc>
                <a:spcPct val="110000"/>
              </a:lnSpc>
              <a:buFont typeface="+mj-lt"/>
              <a:buAutoNum type="arabicPeriod"/>
            </a:pPr>
            <a:r>
              <a:rPr lang="en-GB" sz="2000" dirty="0"/>
              <a:t>Select setting on how SPSS should distribute the data in its spreadsheet</a:t>
            </a:r>
            <a:r>
              <a:rPr lang="pl-PL" sz="2000" dirty="0"/>
              <a:t> (Wybierz ustawienie, w jaki sposób SPSS ma dystrybuować dane w arkuszu kalkulacyjnym).</a:t>
            </a:r>
            <a:endParaRPr lang="en-GB" sz="2000" dirty="0"/>
          </a:p>
          <a:p>
            <a:endParaRPr lang="sl-SI" sz="1800" dirty="0"/>
          </a:p>
        </p:txBody>
      </p:sp>
    </p:spTree>
    <p:extLst>
      <p:ext uri="{BB962C8B-B14F-4D97-AF65-F5344CB8AC3E}">
        <p14:creationId xmlns:p14="http://schemas.microsoft.com/office/powerpoint/2010/main" val="33557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1</a:t>
            </a:r>
            <a:endParaRPr lang="pl-PL" dirty="0"/>
          </a:p>
        </p:txBody>
      </p:sp>
      <p:pic>
        <p:nvPicPr>
          <p:cNvPr id="3" name="Slika 2" descr="Slika, ki vsebuje besede besedilo, posnetek zaslona, številka, programska oprema&#10;&#10;Opis je samodejno ustvarjen">
            <a:extLst>
              <a:ext uri="{FF2B5EF4-FFF2-40B4-BE49-F238E27FC236}">
                <a16:creationId xmlns:a16="http://schemas.microsoft.com/office/drawing/2014/main" id="{DB4FA2EA-4B52-89D2-4582-B3F99C435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203" y="1605098"/>
            <a:ext cx="5853594" cy="3647803"/>
          </a:xfrm>
          <a:prstGeom prst="rect">
            <a:avLst/>
          </a:prstGeom>
        </p:spPr>
      </p:pic>
      <p:sp>
        <p:nvSpPr>
          <p:cNvPr id="2" name="PoljeZBesedilom 1">
            <a:extLst>
              <a:ext uri="{FF2B5EF4-FFF2-40B4-BE49-F238E27FC236}">
                <a16:creationId xmlns:a16="http://schemas.microsoft.com/office/drawing/2014/main" id="{A99C1D4E-BCDA-7C2D-7AB2-32193D59ECCF}"/>
              </a:ext>
            </a:extLst>
          </p:cNvPr>
          <p:cNvSpPr txBox="1"/>
          <p:nvPr/>
        </p:nvSpPr>
        <p:spPr>
          <a:xfrm>
            <a:off x="3169203" y="5252901"/>
            <a:ext cx="5853594" cy="523220"/>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Rysunek 1. </a:t>
            </a:r>
            <a:r>
              <a:rPr lang="pl-PL" sz="1400" dirty="0">
                <a:latin typeface="Tahoma" panose="020B0604030504040204" pitchFamily="34" charset="0"/>
                <a:ea typeface="Tahoma" panose="020B0604030504040204" pitchFamily="34" charset="0"/>
                <a:cs typeface="Tahoma" panose="020B0604030504040204" pitchFamily="34" charset="0"/>
              </a:rPr>
              <a:t>Importowanie danych z wielu baz danych (Excel, SAS, </a:t>
            </a:r>
            <a:r>
              <a:rPr lang="pl-PL" sz="1400" dirty="0" err="1">
                <a:latin typeface="Tahoma" panose="020B0604030504040204" pitchFamily="34" charset="0"/>
                <a:ea typeface="Tahoma" panose="020B0604030504040204" pitchFamily="34" charset="0"/>
                <a:cs typeface="Tahoma" panose="020B0604030504040204" pitchFamily="34" charset="0"/>
              </a:rPr>
              <a:t>Strate</a:t>
            </a:r>
            <a:r>
              <a:rPr lang="pl-PL" sz="1400" dirty="0">
                <a:latin typeface="Tahoma" panose="020B0604030504040204" pitchFamily="34" charset="0"/>
                <a:ea typeface="Tahoma" panose="020B0604030504040204" pitchFamily="34" charset="0"/>
                <a:cs typeface="Tahoma" panose="020B0604030504040204" pitchFamily="34" charset="0"/>
              </a:rPr>
              <a: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2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6145" y="1613352"/>
            <a:ext cx="10899710" cy="4307157"/>
          </a:xfrm>
        </p:spPr>
        <p:txBody>
          <a:bodyPr>
            <a:normAutofit fontScale="92500"/>
          </a:bodyPr>
          <a:lstStyle/>
          <a:p>
            <a:pPr algn="just">
              <a:lnSpc>
                <a:spcPct val="100000"/>
              </a:lnSpc>
            </a:pPr>
            <a:r>
              <a:rPr lang="pl-PL" sz="2400" dirty="0"/>
              <a:t>Dane w SPSS są podzielone na dwa podstawowe typy: a) dane numeryczne, które składają się z liczb (dyskretnych lub ciągłych) oraz b) dane kategoryczne, które składają się ze słów (porządkowych lub nominalnych</a:t>
            </a:r>
            <a:r>
              <a:rPr lang="en-GB" sz="2400" dirty="0"/>
              <a:t>);</a:t>
            </a:r>
          </a:p>
          <a:p>
            <a:pPr algn="just">
              <a:lnSpc>
                <a:spcPct val="110000"/>
              </a:lnSpc>
            </a:pPr>
            <a:r>
              <a:rPr lang="pl-PL" sz="2400" dirty="0"/>
              <a:t>Podczas importowania istniejących arkuszy kalkulacyjnych SPSS automatycznie ustawi zmienne w zależności od konspektu dostarczonego w arkuszu kalkulacyjnym.</a:t>
            </a:r>
          </a:p>
          <a:p>
            <a:pPr algn="just">
              <a:lnSpc>
                <a:spcPct val="100000"/>
              </a:lnSpc>
            </a:pPr>
            <a:r>
              <a:rPr lang="pl-PL" sz="2400" dirty="0"/>
              <a:t>Jeśli chcesz manipulować zmiennymi, możesz to zrobić w sekcji </a:t>
            </a:r>
            <a:r>
              <a:rPr lang="en-GB" sz="2400" dirty="0"/>
              <a:t>: </a:t>
            </a:r>
          </a:p>
          <a:p>
            <a:pPr marL="803275" lvl="1" indent="-346075" algn="just">
              <a:lnSpc>
                <a:spcPct val="110000"/>
              </a:lnSpc>
              <a:buFont typeface="+mj-lt"/>
              <a:buAutoNum type="arabicPeriod"/>
            </a:pPr>
            <a:r>
              <a:rPr lang="en-GB" b="1" dirty="0"/>
              <a:t>View</a:t>
            </a:r>
            <a:r>
              <a:rPr lang="pl-PL" dirty="0"/>
              <a:t> (Widok)</a:t>
            </a:r>
            <a:r>
              <a:rPr lang="en-GB" dirty="0"/>
              <a:t>;</a:t>
            </a:r>
          </a:p>
          <a:p>
            <a:pPr marL="803275" lvl="1" indent="-346075" algn="just">
              <a:lnSpc>
                <a:spcPct val="110000"/>
              </a:lnSpc>
              <a:buFont typeface="+mj-lt"/>
              <a:buAutoNum type="arabicPeriod"/>
            </a:pPr>
            <a:r>
              <a:rPr lang="en-GB" b="1" dirty="0"/>
              <a:t>Variable view</a:t>
            </a:r>
            <a:r>
              <a:rPr lang="pl-PL" b="1" dirty="0"/>
              <a:t> </a:t>
            </a:r>
            <a:r>
              <a:rPr lang="pl-PL" dirty="0"/>
              <a:t>(Widok zmiennej) </a:t>
            </a:r>
            <a:r>
              <a:rPr lang="en-GB" dirty="0"/>
              <a:t>;</a:t>
            </a:r>
          </a:p>
          <a:p>
            <a:pPr marL="803275" lvl="1" indent="-346075" algn="just">
              <a:lnSpc>
                <a:spcPct val="110000"/>
              </a:lnSpc>
              <a:buFont typeface="+mj-lt"/>
              <a:buAutoNum type="arabicPeriod"/>
            </a:pPr>
            <a:r>
              <a:rPr lang="en-GB" b="1" dirty="0"/>
              <a:t>Adjust Name</a:t>
            </a:r>
            <a:r>
              <a:rPr lang="pl-PL" b="1" dirty="0"/>
              <a:t> </a:t>
            </a:r>
            <a:r>
              <a:rPr lang="pl-PL" dirty="0"/>
              <a:t>(Dostosuj nazwę)</a:t>
            </a:r>
            <a:r>
              <a:rPr lang="en-GB" dirty="0"/>
              <a:t>, </a:t>
            </a:r>
            <a:r>
              <a:rPr lang="en-GB" b="1" dirty="0"/>
              <a:t>Type</a:t>
            </a:r>
            <a:r>
              <a:rPr lang="pl-PL" dirty="0"/>
              <a:t> (Typ)</a:t>
            </a:r>
            <a:r>
              <a:rPr lang="en-GB" dirty="0"/>
              <a:t>, </a:t>
            </a:r>
            <a:r>
              <a:rPr lang="en-GB" b="1" dirty="0"/>
              <a:t>Width</a:t>
            </a:r>
            <a:r>
              <a:rPr lang="pl-PL" dirty="0"/>
              <a:t> (Szerokość)</a:t>
            </a:r>
            <a:r>
              <a:rPr lang="en-GB" dirty="0"/>
              <a:t>, </a:t>
            </a:r>
            <a:r>
              <a:rPr lang="en-GB" b="1" dirty="0"/>
              <a:t>Measure</a:t>
            </a:r>
            <a:r>
              <a:rPr lang="pl-PL" dirty="0"/>
              <a:t> (Miara)</a:t>
            </a:r>
            <a:r>
              <a:rPr lang="en-GB" dirty="0"/>
              <a:t> </a:t>
            </a:r>
            <a:r>
              <a:rPr lang="en-GB" dirty="0" err="1"/>
              <a:t>i</a:t>
            </a:r>
            <a:r>
              <a:rPr lang="en-GB" dirty="0"/>
              <a:t> inne opcje.</a:t>
            </a:r>
            <a:endParaRPr lang="sl-SI" dirty="0"/>
          </a:p>
          <a:p>
            <a:pPr marL="800100" lvl="1" indent="-342900" algn="just">
              <a:lnSpc>
                <a:spcPct val="100000"/>
              </a:lnSpc>
              <a:buFont typeface="+mj-lt"/>
              <a:buAutoNum type="arabicPeriod"/>
            </a:pPr>
            <a:endParaRPr lang="en-GB" sz="1600" dirty="0"/>
          </a:p>
          <a:p>
            <a:endParaRPr lang="sl-SI" sz="1800" dirty="0"/>
          </a:p>
        </p:txBody>
      </p:sp>
    </p:spTree>
    <p:extLst>
      <p:ext uri="{BB962C8B-B14F-4D97-AF65-F5344CB8AC3E}">
        <p14:creationId xmlns:p14="http://schemas.microsoft.com/office/powerpoint/2010/main" val="191980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793927" y="1481668"/>
            <a:ext cx="10899710" cy="4941164"/>
          </a:xfrm>
        </p:spPr>
        <p:txBody>
          <a:bodyPr>
            <a:normAutofit fontScale="92500" lnSpcReduction="20000"/>
          </a:bodyPr>
          <a:lstStyle/>
          <a:p>
            <a:pPr algn="just">
              <a:lnSpc>
                <a:spcPct val="100000"/>
              </a:lnSpc>
              <a:spcAft>
                <a:spcPts val="1000"/>
              </a:spcAft>
            </a:pPr>
            <a:r>
              <a:rPr lang="pl-PL" sz="2200" dirty="0"/>
              <a:t>Jeśli chcesz, możesz również przedefiniować zmienną przez </a:t>
            </a:r>
            <a:r>
              <a:rPr lang="en-GB" sz="2200" dirty="0"/>
              <a:t>:</a:t>
            </a:r>
          </a:p>
          <a:p>
            <a:pPr marL="800100" lvl="1" indent="-342900" algn="just">
              <a:lnSpc>
                <a:spcPct val="110000"/>
              </a:lnSpc>
              <a:buFont typeface="+mj-lt"/>
              <a:buAutoNum type="arabicPeriod"/>
            </a:pPr>
            <a:r>
              <a:rPr lang="en-GB" sz="1900" dirty="0"/>
              <a:t>Transform</a:t>
            </a:r>
            <a:r>
              <a:rPr lang="pl-PL" sz="1900" dirty="0"/>
              <a:t> (Przekształcenie)</a:t>
            </a:r>
            <a:r>
              <a:rPr lang="en-GB" sz="1900" dirty="0"/>
              <a:t>; </a:t>
            </a:r>
          </a:p>
          <a:p>
            <a:pPr marL="800100" lvl="1" indent="-342900" algn="just">
              <a:lnSpc>
                <a:spcPct val="110000"/>
              </a:lnSpc>
              <a:buFont typeface="+mj-lt"/>
              <a:buAutoNum type="arabicPeriod"/>
            </a:pPr>
            <a:r>
              <a:rPr lang="en-GB" sz="1900" dirty="0"/>
              <a:t>Recode into Different Variables</a:t>
            </a:r>
            <a:r>
              <a:rPr lang="pl-PL" sz="1900" dirty="0"/>
              <a:t> (Przekodowanie do różnych zmiennych)</a:t>
            </a:r>
            <a:r>
              <a:rPr lang="en-GB" sz="1900" dirty="0"/>
              <a:t>;</a:t>
            </a:r>
          </a:p>
          <a:p>
            <a:pPr marL="800100" lvl="1" indent="-342900" algn="just">
              <a:lnSpc>
                <a:spcPct val="110000"/>
              </a:lnSpc>
              <a:buFont typeface="+mj-lt"/>
              <a:buAutoNum type="arabicPeriod"/>
            </a:pPr>
            <a:r>
              <a:rPr lang="pl-PL" sz="1900" dirty="0"/>
              <a:t>Podświetl zmienną i przenieś ją do </a:t>
            </a:r>
            <a:r>
              <a:rPr lang="en-GB" sz="1900" dirty="0"/>
              <a:t>Input Variable</a:t>
            </a:r>
            <a:r>
              <a:rPr lang="pl-PL" sz="1900" dirty="0"/>
              <a:t> (Zmiennej wejściowej)</a:t>
            </a:r>
            <a:r>
              <a:rPr lang="en-GB" sz="1900" dirty="0"/>
              <a:t> &gt; Output Variable</a:t>
            </a:r>
            <a:r>
              <a:rPr lang="pl-PL" sz="1900" dirty="0"/>
              <a:t> (Zmiennej wyjściowej)</a:t>
            </a:r>
            <a:r>
              <a:rPr lang="en-GB" sz="1900" dirty="0"/>
              <a:t>;</a:t>
            </a:r>
          </a:p>
          <a:p>
            <a:pPr marL="800100" lvl="1" indent="-342900" algn="just">
              <a:lnSpc>
                <a:spcPct val="110000"/>
              </a:lnSpc>
              <a:buFont typeface="+mj-lt"/>
              <a:buAutoNum type="arabicPeriod"/>
            </a:pPr>
            <a:r>
              <a:rPr lang="pl-PL" sz="1900" dirty="0"/>
              <a:t>W</a:t>
            </a:r>
            <a:r>
              <a:rPr lang="en-GB" sz="1900" dirty="0"/>
              <a:t> Output Variable </a:t>
            </a:r>
            <a:r>
              <a:rPr lang="pl-PL" sz="1900" dirty="0"/>
              <a:t>(Zmiennej wyjściowej) </a:t>
            </a:r>
            <a:r>
              <a:rPr lang="en-GB" sz="1900" dirty="0"/>
              <a:t>wybierz nazwę nowej zmiennej;</a:t>
            </a:r>
          </a:p>
          <a:p>
            <a:pPr marL="800100" lvl="1" indent="-342900" algn="just">
              <a:lnSpc>
                <a:spcPct val="110000"/>
              </a:lnSpc>
              <a:buFont typeface="+mj-lt"/>
              <a:buAutoNum type="arabicPeriod"/>
            </a:pPr>
            <a:r>
              <a:rPr lang="pl-PL" sz="1900" dirty="0"/>
              <a:t>Kliknij na </a:t>
            </a:r>
            <a:r>
              <a:rPr lang="en-GB" sz="1900" dirty="0"/>
              <a:t>Old and New Values</a:t>
            </a:r>
            <a:r>
              <a:rPr lang="pl-PL" sz="1900" dirty="0"/>
              <a:t> (Stare i Nowe wartości).</a:t>
            </a:r>
            <a:endParaRPr lang="sl-SI" sz="1900" dirty="0"/>
          </a:p>
          <a:p>
            <a:pPr marL="800100" lvl="1" indent="-342900" algn="just">
              <a:lnSpc>
                <a:spcPct val="110000"/>
              </a:lnSpc>
              <a:buFont typeface="+mj-lt"/>
              <a:buAutoNum type="arabicPeriod"/>
            </a:pPr>
            <a:r>
              <a:rPr lang="sl-SI" sz="1900" dirty="0"/>
              <a:t>W polu Old Value (Stare wartości) poprawnie Input your values name (Wprowadź nazwę wartości)  (np. Rail [</a:t>
            </a:r>
            <a:r>
              <a:rPr lang="sl-SI" sz="1900" i="1" dirty="0"/>
              <a:t>Kolej]</a:t>
            </a:r>
            <a:r>
              <a:rPr lang="sl-SI" sz="1900" dirty="0"/>
              <a:t>), a w polu New Value Input (Wprowadzanie nowej wartości) wprowadź nowe wartości (np.1).</a:t>
            </a:r>
          </a:p>
          <a:p>
            <a:pPr marL="800100" lvl="1" indent="-342900" algn="just">
              <a:lnSpc>
                <a:spcPct val="110000"/>
              </a:lnSpc>
              <a:buFont typeface="+mj-lt"/>
              <a:buAutoNum type="arabicPeriod"/>
            </a:pPr>
            <a:r>
              <a:rPr lang="sl-SI" sz="1900" dirty="0"/>
              <a:t>Kliknij Add (Dodaj) i kontynuuj dodawanie reguł.</a:t>
            </a:r>
          </a:p>
          <a:p>
            <a:pPr marL="800100" lvl="1" indent="-342900" algn="just">
              <a:lnSpc>
                <a:spcPct val="110000"/>
              </a:lnSpc>
              <a:buFont typeface="+mj-lt"/>
              <a:buAutoNum type="arabicPeriod"/>
            </a:pPr>
            <a:r>
              <a:rPr lang="pl-PL" sz="1900" dirty="0"/>
              <a:t>Po zakończeniu kliknij przycisk Ok, aby wyświetlić nowe zmienne</a:t>
            </a:r>
            <a:r>
              <a:rPr lang="sl-SI" sz="1900" dirty="0"/>
              <a:t>.</a:t>
            </a:r>
          </a:p>
          <a:p>
            <a:pPr algn="just">
              <a:lnSpc>
                <a:spcPct val="110000"/>
              </a:lnSpc>
            </a:pPr>
            <a:r>
              <a:rPr lang="pl-PL" sz="2200" dirty="0"/>
              <a:t>Jest to niezwykle przydatne w przypadku zmiennej z nazwami (np. nazwiskami, rodzajami transportu itp.), które nie są dostępne do uwzględnienia w niektórych analizach. Przekształcając je na wartości liczbowe, można następnie użyć ich w analizie</a:t>
            </a:r>
            <a:r>
              <a:rPr lang="sl-SI" sz="2200" dirty="0"/>
              <a:t>.</a:t>
            </a:r>
            <a:endParaRPr lang="en-GB" sz="2200" dirty="0"/>
          </a:p>
          <a:p>
            <a:pPr marL="800100" lvl="1" indent="-342900">
              <a:buFont typeface="+mj-lt"/>
              <a:buAutoNum type="arabicPeriod"/>
            </a:pPr>
            <a:endParaRPr lang="sl-SI" sz="1600" dirty="0"/>
          </a:p>
          <a:p>
            <a:pPr marL="800100" lvl="1" indent="-342900">
              <a:buFont typeface="+mj-lt"/>
              <a:buAutoNum type="arabicPeriod"/>
            </a:pPr>
            <a:endParaRPr lang="en-GB" sz="1600" dirty="0"/>
          </a:p>
          <a:p>
            <a:endParaRPr lang="sl-SI" sz="1800" dirty="0"/>
          </a:p>
        </p:txBody>
      </p:sp>
    </p:spTree>
    <p:extLst>
      <p:ext uri="{BB962C8B-B14F-4D97-AF65-F5344CB8AC3E}">
        <p14:creationId xmlns:p14="http://schemas.microsoft.com/office/powerpoint/2010/main" val="21028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Podstawowe funkcje 2</a:t>
            </a:r>
            <a:endParaRPr lang="pl-PL" dirty="0"/>
          </a:p>
        </p:txBody>
      </p:sp>
      <p:pic>
        <p:nvPicPr>
          <p:cNvPr id="7" name="Slika 6" descr="Slika, ki vsebuje besede besedilo, posnetek zaslona, številka, programska oprema&#10;&#10;Opis je samodejno ustvarjen">
            <a:extLst>
              <a:ext uri="{FF2B5EF4-FFF2-40B4-BE49-F238E27FC236}">
                <a16:creationId xmlns:a16="http://schemas.microsoft.com/office/drawing/2014/main" id="{15087203-702D-06B6-3E99-D6607B41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113" y="1664783"/>
            <a:ext cx="3945377" cy="3652656"/>
          </a:xfrm>
          <a:prstGeom prst="rect">
            <a:avLst/>
          </a:prstGeom>
        </p:spPr>
      </p:pic>
      <p:sp>
        <p:nvSpPr>
          <p:cNvPr id="6" name="PoljeZBesedilom 5">
            <a:extLst>
              <a:ext uri="{FF2B5EF4-FFF2-40B4-BE49-F238E27FC236}">
                <a16:creationId xmlns:a16="http://schemas.microsoft.com/office/drawing/2014/main" id="{0089F0D5-B96F-4A64-4319-4949124E76B8}"/>
              </a:ext>
            </a:extLst>
          </p:cNvPr>
          <p:cNvSpPr txBox="1"/>
          <p:nvPr/>
        </p:nvSpPr>
        <p:spPr>
          <a:xfrm>
            <a:off x="1120445"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Rysunek 2. Variable view (Widok zmiennej).</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Slika 8" descr="Slika, ki vsebuje besede besedilo, posnetek zaslona, številka, vzporedno&#10;&#10;Opis je samodejno ustvarjen">
            <a:extLst>
              <a:ext uri="{FF2B5EF4-FFF2-40B4-BE49-F238E27FC236}">
                <a16:creationId xmlns:a16="http://schemas.microsoft.com/office/drawing/2014/main" id="{34351B9E-F0B5-42AE-5E4F-72AE262D8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27" y="1664783"/>
            <a:ext cx="4048715" cy="3652656"/>
          </a:xfrm>
          <a:prstGeom prst="rect">
            <a:avLst/>
          </a:prstGeom>
        </p:spPr>
      </p:pic>
      <p:sp>
        <p:nvSpPr>
          <p:cNvPr id="10" name="PoljeZBesedilom 9">
            <a:extLst>
              <a:ext uri="{FF2B5EF4-FFF2-40B4-BE49-F238E27FC236}">
                <a16:creationId xmlns:a16="http://schemas.microsoft.com/office/drawing/2014/main" id="{EA8AC467-533B-503E-52F2-1337179DD30A}"/>
              </a:ext>
            </a:extLst>
          </p:cNvPr>
          <p:cNvSpPr txBox="1"/>
          <p:nvPr/>
        </p:nvSpPr>
        <p:spPr>
          <a:xfrm>
            <a:off x="6652726"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Rysunek 3. Przekodowanie zmiennych.</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6001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11F52A30-4EE0-42C8-BC44-9E31AEC090F1}"/>
</file>

<file path=docProps/app.xml><?xml version="1.0" encoding="utf-8"?>
<Properties xmlns="http://schemas.openxmlformats.org/officeDocument/2006/extended-properties" xmlns:vt="http://schemas.openxmlformats.org/officeDocument/2006/docPropsVTypes">
  <TotalTime>11477</TotalTime>
  <Words>3136</Words>
  <Application>Microsoft Office PowerPoint</Application>
  <PresentationFormat>Panoramiczny</PresentationFormat>
  <Paragraphs>226</Paragraphs>
  <Slides>36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36</vt:i4>
      </vt:variant>
    </vt:vector>
  </HeadingPairs>
  <TitlesOfParts>
    <vt:vector size="41" baseType="lpstr">
      <vt:lpstr>Aptos</vt:lpstr>
      <vt:lpstr>Arial</vt:lpstr>
      <vt:lpstr>Calibri</vt:lpstr>
      <vt:lpstr>Tahoma</vt:lpstr>
      <vt:lpstr>Motyw pakietu Office</vt:lpstr>
      <vt:lpstr>Statystyczne metody analizy danych logistycznych</vt:lpstr>
      <vt:lpstr>Agenda</vt:lpstr>
      <vt:lpstr>Informacje o oprogramowaniu SPSS</vt:lpstr>
      <vt:lpstr>Informacje o oprogramowaniu SPSS</vt:lpstr>
      <vt:lpstr>Podstawowe funkcje 1</vt:lpstr>
      <vt:lpstr>Podstawowe funkcje 1</vt:lpstr>
      <vt:lpstr>Podstawowe funkcje 2</vt:lpstr>
      <vt:lpstr>Podstawowe funkcje 2</vt:lpstr>
      <vt:lpstr>Podstawowe funkcje 2</vt:lpstr>
      <vt:lpstr>Podstawowe funkcje 3</vt:lpstr>
      <vt:lpstr>Podstawowe funkcje 3</vt:lpstr>
      <vt:lpstr>Podstawowe funkcje 4</vt:lpstr>
      <vt:lpstr>Podstawowe funkcje 4</vt:lpstr>
      <vt:lpstr>Podstawowe funkcje 5</vt:lpstr>
      <vt:lpstr>Wyjaśnienie testu normalności</vt:lpstr>
      <vt:lpstr>Podejście histogramowe</vt:lpstr>
      <vt:lpstr>Przykład histogramu</vt:lpstr>
      <vt:lpstr>Podejście oparte na wykresie Q-Q</vt:lpstr>
      <vt:lpstr>Podejście oparte na wykresie Q-Q</vt:lpstr>
      <vt:lpstr>Przykład wykresu Q-Q</vt:lpstr>
      <vt:lpstr>Podejście oparte na teście normalności</vt:lpstr>
      <vt:lpstr>Przykład testu normalności</vt:lpstr>
      <vt:lpstr>Test t-Studenta</vt:lpstr>
      <vt:lpstr>T-Test dla jednej próby</vt:lpstr>
      <vt:lpstr>Korelacja </vt:lpstr>
      <vt:lpstr>Korelacja </vt:lpstr>
      <vt:lpstr>Korelacja </vt:lpstr>
      <vt:lpstr>Test Chi-kwadrat </vt:lpstr>
      <vt:lpstr>Test Chi-kwadrat </vt:lpstr>
      <vt:lpstr>Test ANOVA</vt:lpstr>
      <vt:lpstr>Test ANOVA</vt:lpstr>
      <vt:lpstr>Test ANOVA</vt:lpstr>
      <vt:lpstr>Test ANOVA - scenariusz</vt:lpstr>
      <vt:lpstr>Podsumowanie</vt:lpstr>
      <vt:lpstr>Bibliografia  </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50</cp:revision>
  <dcterms:created xsi:type="dcterms:W3CDTF">2023-07-06T12:09:08Z</dcterms:created>
  <dcterms:modified xsi:type="dcterms:W3CDTF">2025-04-29T22:29:46Z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