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4"/>
  </p:sldMasterIdLst>
  <p:sldIdLst>
    <p:sldId id="256" r:id="rId5"/>
    <p:sldId id="264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t-test/" TargetMode="External"/><Relationship Id="rId7" Type="http://schemas.openxmlformats.org/officeDocument/2006/relationships/hyperlink" Target="https://www.scribbr.com/statistics/statistical-tests/#nonparametri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ribbr.com/statistics/chi-square-tests/" TargetMode="External"/><Relationship Id="rId5" Type="http://schemas.openxmlformats.org/officeDocument/2006/relationships/hyperlink" Target="https://www.scribbr.com/statistics/one-way-anova/" TargetMode="External"/><Relationship Id="rId4" Type="http://schemas.openxmlformats.org/officeDocument/2006/relationships/hyperlink" Target="https://www.scribbr.com/statistics/simple-linear-regress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3" Type="http://schemas.openxmlformats.org/officeDocument/2006/relationships/hyperlink" Target="https://www.scribbr.com/category/statistics/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VPZD_aij8H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LMSyiAJm99g" TargetMode="External"/><Relationship Id="rId10" Type="http://schemas.openxmlformats.org/officeDocument/2006/relationships/hyperlink" Target="https://onlinestatbook.com/Online_Statistics_Education.pdf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youtu.be/BWbgiJz0_TA?si=wTNnNud2uKSF_9M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8222;https:/www.scribbr.com/statistics/median/&#8221;" TargetMode="External"/><Relationship Id="rId2" Type="http://schemas.openxmlformats.org/officeDocument/2006/relationships/hyperlink" Target="&#8222;https:/www.scribbr.com/statistics/mean/&#8221;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scribbr.com/statistics/standard-devi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F6DF4095-31B2-811F-E7E2-492B8C792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429443"/>
            <a:ext cx="5648456" cy="241337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Statystyczne metody analizy danych logistycznych</a:t>
            </a:r>
            <a:endParaRPr lang="pl-PL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9D6BE9F-E8E2-ACFE-95A5-5930CF9F4F4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2DD8DCA9-0DF2-AE36-0894-076DEC8C888A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dla analityki biznesowej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127384"/>
            <a:ext cx="9745133" cy="1116542"/>
          </a:xfrm>
        </p:spPr>
        <p:txBody>
          <a:bodyPr/>
          <a:lstStyle/>
          <a:p>
            <a:r>
              <a:rPr lang="pl-PL" b="1" dirty="0"/>
              <a:t>Centralne twierdzenie graniczne i rozkład próbkowania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>
            <a:off x="1331079" y="2444509"/>
            <a:ext cx="7306734" cy="1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15" y="564460"/>
            <a:ext cx="1295842" cy="1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08666" y="1069301"/>
            <a:ext cx="8223616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Centralne twierdzenie graniczne (CLT) to podstawowa koncepcja w statystyce, która leży u podstaw zachowania rozkładów próbkowania. Stwierdza ono, że rozkład średniej z próby zbliża się do rozkładu normalnego wraz ze wzrostem wielkości próby, niezależnie od kształtu rozkładu populacji. Twierdzenie to umożliwia nam wyciąganie wiarygodnych wniosków na temat parametrów populacji na podstawie danych z próby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sl-SI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8666" y="3647174"/>
            <a:ext cx="8117225" cy="296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Centralne twierdzenie graniczne określa dwie kluczowe zasady </a:t>
            </a:r>
            <a:r>
              <a:rPr lang="en-GB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 </a:t>
            </a:r>
            <a:endParaRPr lang="hr-HR" sz="20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Prawo wielkich liczb</a:t>
            </a:r>
            <a:r>
              <a:rPr lang="en-GB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r>
              <a:rPr lang="en-GB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 ze wzrostem wielkości próby lub liczby próbek, średnia z próby ma tendencję do zbliżania się do średniej z populacji.</a:t>
            </a:r>
            <a:endParaRPr lang="hr-HR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Normalność rozkładu próbkowania</a:t>
            </a:r>
            <a:r>
              <a:rPr lang="en-GB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r>
              <a:rPr lang="en-GB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Pomimo oryginalnego rozkładu zmiennej, podczas pracy z wieloma dużymi próbami, rozkład średniej z próby ma tendencję do zbliżania się do rozkładu normalnego.</a:t>
            </a:r>
          </a:p>
        </p:txBody>
      </p:sp>
    </p:spTree>
    <p:extLst>
      <p:ext uri="{BB962C8B-B14F-4D97-AF65-F5344CB8AC3E}">
        <p14:creationId xmlns:p14="http://schemas.microsoft.com/office/powerpoint/2010/main" val="17140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Statystyka testowa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666" y="1709304"/>
            <a:ext cx="9238010" cy="4815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testowa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reprezentuje wartość liczbową pochodzącą z testu hipotezy statystycznej, wskazującą stopień dopasowania obserwowanych danych do rozkładu oczekiwanego przy hipotezie zerowej tego testu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ta odgrywa kluczową rolę w obliczaniu wartości </a:t>
            </a:r>
            <a:r>
              <a:rPr lang="pl-PL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wyników, ułatwiając określenie, czy należy przyjąć, czy odrzucić hipotezę zerową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testowa określa podobieństwo między rozkładem danych a rozkładem przewidywanym przy hipotezie zerowej zastosowanego testu statystycznego. Rozkład danych wyjaśnia częstotliwość każdej obserwacji, charakteryzując się tendencją centralną i zmiennością wokół niej. Ponieważ różne testy statystyczne przewidują różne typy rozkładów, wybór odpowiedniego testu jest zgodny z postawioną hipotezą</a:t>
            </a:r>
            <a:r>
              <a:rPr lang="en-GB" dirty="0"/>
              <a:t>.</a:t>
            </a:r>
            <a:endParaRPr lang="hr-HR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Rodzaje statystyk testowych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415"/>
              </p:ext>
            </p:extLst>
          </p:nvPr>
        </p:nvGraphicFramePr>
        <p:xfrm>
          <a:off x="1608666" y="1657987"/>
          <a:ext cx="9018997" cy="4568700"/>
        </p:xfrm>
        <a:graphic>
          <a:graphicData uri="http://schemas.openxmlformats.org/drawingml/2006/table">
            <a:tbl>
              <a:tblPr firstRow="1" firstCol="1" bandRow="1"/>
              <a:tblGrid>
                <a:gridCol w="1023747">
                  <a:extLst>
                    <a:ext uri="{9D8B030D-6E8A-4147-A177-3AD203B41FA5}">
                      <a16:colId xmlns:a16="http://schemas.microsoft.com/office/drawing/2014/main" val="3372397127"/>
                    </a:ext>
                  </a:extLst>
                </a:gridCol>
                <a:gridCol w="4852675">
                  <a:extLst>
                    <a:ext uri="{9D8B030D-6E8A-4147-A177-3AD203B41FA5}">
                      <a16:colId xmlns:a16="http://schemas.microsoft.com/office/drawing/2014/main" val="4241766257"/>
                    </a:ext>
                  </a:extLst>
                </a:gridCol>
                <a:gridCol w="3142575">
                  <a:extLst>
                    <a:ext uri="{9D8B030D-6E8A-4147-A177-3AD203B41FA5}">
                      <a16:colId xmlns:a16="http://schemas.microsoft.com/office/drawing/2014/main" val="3937085805"/>
                    </a:ext>
                  </a:extLst>
                </a:gridCol>
              </a:tblGrid>
              <a:tr h="505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Statystyka testowa</a:t>
                      </a:r>
                      <a:endParaRPr lang="hr-HR" sz="1400" kern="1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Hipotezy zerowe i alternatywne</a:t>
                      </a:r>
                      <a:endParaRPr lang="hr-HR" sz="1400" kern="1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Testy statystyczne ją wykorzystujące</a:t>
                      </a:r>
                      <a:endParaRPr lang="hr-HR" sz="1400" kern="1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3754"/>
                  </a:ext>
                </a:extLst>
              </a:tr>
              <a:tr h="955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 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nie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i="1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 </a:t>
                      </a:r>
                      <a:r>
                        <a:rPr lang="pl-PL" sz="140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T</a:t>
                      </a:r>
                      <a:r>
                        <a:rPr lang="en-GB" sz="140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est</a:t>
                      </a: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i="1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T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Testy </a:t>
                      </a:r>
                      <a:r>
                        <a:rPr lang="en-GB" sz="140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Regres</a:t>
                      </a:r>
                      <a:r>
                        <a:rPr lang="pl-PL" sz="140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ji</a:t>
                      </a: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 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24324"/>
                  </a:ext>
                </a:extLst>
              </a:tr>
              <a:tr h="693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 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nie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 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0022"/>
                  </a:ext>
                </a:extLst>
              </a:tr>
              <a:tr h="1370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 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Zmienność między dwiema lub więcej grupami jest większa lub równa zmienności między grupami.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Zmienność między dwiema lub więcej grupami jest mniejsza niż zmienność między grupami.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u="none" strike="noStrike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5"/>
                        </a:rPr>
                        <a:t>ANOVA</a:t>
                      </a:r>
                      <a:endParaRPr lang="hr-HR" sz="14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ANCOVA</a:t>
                      </a:r>
                      <a:endParaRPr lang="hr-HR" sz="14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MANOVA</a:t>
                      </a:r>
                      <a:endParaRPr lang="hr-HR" sz="14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517195"/>
                  </a:ext>
                </a:extLst>
              </a:tr>
              <a:tr h="7622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</a:t>
                      </a:r>
                      <a:r>
                        <a:rPr lang="en-GB" sz="1400" b="1" i="1" kern="100" baseline="30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Dwie próby są niezależne.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Dwie próby nie są niezależne 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tj. są skorelowane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Test </a:t>
                      </a:r>
                      <a:r>
                        <a:rPr lang="en-GB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Chi-</a:t>
                      </a: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kwadrat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7"/>
                        </a:rPr>
                        <a:t>Nieparametryczne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testy korelacji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59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82821" y="1304929"/>
            <a:ext cx="8632621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Błąd standardowy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średniej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 lub SEM) służy jako wskaźnik prawdopodobnej rozbieżności między średnią populacji a średnią próby. Zapewnia wgląd w stopień zmienności, jaki można by przewidzieć w średniej próbie, gdyby badanie zostało powtórzone przy użyciu świeżych próbek pobranych z tej samej populacji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Można przedstawić błąd standardowy wraz ze średnią lub włączyć go do przedziału ufności, aby przekazać niepewność związaną ze średnią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b="1" dirty="0"/>
              <a:t>Błąd standardowy i przedział ufności</a:t>
            </a:r>
            <a:r>
              <a:rPr lang="pl-PL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3A97DAC8-B630-A0FD-F50B-FEB2E57D4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192380"/>
                  </p:ext>
                </p:extLst>
              </p:nvPr>
            </p:nvGraphicFramePr>
            <p:xfrm>
              <a:off x="2064061" y="3210280"/>
              <a:ext cx="7670140" cy="21214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5070">
                      <a:extLst>
                        <a:ext uri="{9D8B030D-6E8A-4147-A177-3AD203B41FA5}">
                          <a16:colId xmlns:a16="http://schemas.microsoft.com/office/drawing/2014/main" val="1049657016"/>
                        </a:ext>
                      </a:extLst>
                    </a:gridCol>
                    <a:gridCol w="3835070">
                      <a:extLst>
                        <a:ext uri="{9D8B030D-6E8A-4147-A177-3AD203B41FA5}">
                          <a16:colId xmlns:a16="http://schemas.microsoft.com/office/drawing/2014/main" val="3134388282"/>
                        </a:ext>
                      </a:extLst>
                    </a:gridCol>
                  </a:tblGrid>
                  <a:tr h="4349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Wzór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Objaśnienie</a:t>
                          </a:r>
                        </a:p>
                      </a:txBody>
                      <a:tcPr marL="9525" marR="9525" marT="9525" marB="9525" anchor="ctr"/>
                    </a:tc>
                    <a:extLst>
                      <a:ext uri="{0D108BD9-81ED-4DB2-BD59-A6C34878D82A}">
                        <a16:rowId xmlns:a16="http://schemas.microsoft.com/office/drawing/2014/main" val="311765517"/>
                      </a:ext>
                    </a:extLst>
                  </a:tr>
                  <a:tr h="1686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endParaRPr lang="hr-HR" sz="1100" kern="100" dirty="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endParaRPr>
                        </a:p>
                      </a:txBody>
                      <a:tcPr marL="9525" marR="9525" marT="9525" marB="9525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168275" algn="just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  <a:buSzPts val="1000"/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𝑆𝐸</m:t>
                              </m:r>
                            </m:oMath>
                          </a14:m>
                          <a:r>
                            <a:rPr lang="hr-HR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to błąd standardowy,</a:t>
                          </a:r>
                        </a:p>
                        <a:p>
                          <a:pPr marL="358775" lvl="0" indent="-184150" algn="just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  <a:buSzPts val="1000"/>
                            <a:buFont typeface="Symbol" panose="05050102010706020507" pitchFamily="18" charset="2"/>
                            <a:buChar char=""/>
                            <a:tabLst>
                              <a:tab pos="35877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GB" sz="20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oMath>
                          </a14:m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to odchylenie standardowe populacji,</a:t>
                          </a:r>
                        </a:p>
                        <a:p>
                          <a:pPr marL="342900" lvl="0" indent="-168275" algn="just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  <a:buSzPts val="1000"/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sl-SI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sl-SI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to liczba elementów w próbie.</a:t>
                          </a:r>
                        </a:p>
                      </a:txBody>
                      <a:tcPr marL="9525" marR="9525" marT="9525" marB="9525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554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3A97DAC8-B630-A0FD-F50B-FEB2E57D4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192380"/>
                  </p:ext>
                </p:extLst>
              </p:nvPr>
            </p:nvGraphicFramePr>
            <p:xfrm>
              <a:off x="2064061" y="3210280"/>
              <a:ext cx="7670140" cy="21214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5070">
                      <a:extLst>
                        <a:ext uri="{9D8B030D-6E8A-4147-A177-3AD203B41FA5}">
                          <a16:colId xmlns:a16="http://schemas.microsoft.com/office/drawing/2014/main" val="1049657016"/>
                        </a:ext>
                      </a:extLst>
                    </a:gridCol>
                    <a:gridCol w="3835070">
                      <a:extLst>
                        <a:ext uri="{9D8B030D-6E8A-4147-A177-3AD203B41FA5}">
                          <a16:colId xmlns:a16="http://schemas.microsoft.com/office/drawing/2014/main" val="3134388282"/>
                        </a:ext>
                      </a:extLst>
                    </a:gridCol>
                  </a:tblGrid>
                  <a:tr h="4349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Wzór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Objaśnienie</a:t>
                          </a:r>
                        </a:p>
                      </a:txBody>
                      <a:tcPr marL="9525" marR="9525" marT="9525" marB="9525" anchor="ctr"/>
                    </a:tc>
                    <a:extLst>
                      <a:ext uri="{0D108BD9-81ED-4DB2-BD59-A6C34878D82A}">
                        <a16:rowId xmlns:a16="http://schemas.microsoft.com/office/drawing/2014/main" val="311765517"/>
                      </a:ext>
                    </a:extLst>
                  </a:tr>
                  <a:tr h="1686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endParaRPr lang="hr-HR" sz="1100" kern="100" dirty="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endParaRPr>
                        </a:p>
                      </a:txBody>
                      <a:tcPr marL="9525" marR="9525" marT="9525" marB="9525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9525" marR="9525" marT="9525" marB="9525">
                        <a:blipFill>
                          <a:blip r:embed="rId3"/>
                          <a:stretch>
                            <a:fillRect l="-100318" t="-26354" r="-636" b="-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554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32" name="Picture 18" descr="SE = \dfrac{\sigma}{\sqrt{n}}">
            <a:extLst>
              <a:ext uri="{FF2B5EF4-FFF2-40B4-BE49-F238E27FC236}">
                <a16:creationId xmlns:a16="http://schemas.microsoft.com/office/drawing/2014/main" id="{FF6F73E2-D543-B082-80F6-04FAFE4D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75" y="3985550"/>
            <a:ext cx="1641571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0" descr="\sigma">
            <a:extLst>
              <a:ext uri="{FF2B5EF4-FFF2-40B4-BE49-F238E27FC236}">
                <a16:creationId xmlns:a16="http://schemas.microsoft.com/office/drawing/2014/main" id="{43AEB81C-3C81-C692-9687-A0D362C9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32" y="4449963"/>
            <a:ext cx="106363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8" descr="SE = \dfrac{\sigma}{\sqrt{n}}">
            <a:extLst>
              <a:ext uri="{FF2B5EF4-FFF2-40B4-BE49-F238E27FC236}">
                <a16:creationId xmlns:a16="http://schemas.microsoft.com/office/drawing/2014/main" id="{0AABE687-ACD1-650D-D0A8-C9B7578C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2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9" descr="SE">
            <a:extLst>
              <a:ext uri="{FF2B5EF4-FFF2-40B4-BE49-F238E27FC236}">
                <a16:creationId xmlns:a16="http://schemas.microsoft.com/office/drawing/2014/main" id="{9239B42A-F588-167A-9395-3262D653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0" descr="\sigma">
            <a:extLst>
              <a:ext uri="{FF2B5EF4-FFF2-40B4-BE49-F238E27FC236}">
                <a16:creationId xmlns:a16="http://schemas.microsoft.com/office/drawing/2014/main" id="{A29C0C86-2849-AE44-BD8A-77917956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9" descr="n">
            <a:extLst>
              <a:ext uri="{FF2B5EF4-FFF2-40B4-BE49-F238E27FC236}">
                <a16:creationId xmlns:a16="http://schemas.microsoft.com/office/drawing/2014/main" id="{60A7330F-DD54-9934-E985-D0F4E5F6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73479" y="1399113"/>
            <a:ext cx="8632621" cy="277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Przedział ufności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oznacza zakres wartości, w których nieznany parametr populacji będzie znajdował się najczęściej, jeśli badanie zostanie powtórzone z nowymi losowymi próbkami. Przy poziomie ufności 95% oczekuje się, że 95% wszystkich średnich z próby będzie mieścić się w przedziale ufności obejmującym ± 1,96 błędu standardowego średniej z próby. Przedział ten służy jako oszacowanie, w którym uważa się, że prawdziwy parametr populacji leży z 95% pewnością.</a:t>
            </a:r>
          </a:p>
          <a:p>
            <a:pPr>
              <a:lnSpc>
                <a:spcPct val="110000"/>
              </a:lnSpc>
            </a:pPr>
            <a:r>
              <a:rPr lang="en-GB" dirty="0"/>
              <a:t>.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b="1" dirty="0"/>
              <a:t>Błąd standardowy i przedział ufności</a:t>
            </a:r>
            <a:r>
              <a:rPr lang="pl-PL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22684"/>
              </p:ext>
            </p:extLst>
          </p:nvPr>
        </p:nvGraphicFramePr>
        <p:xfrm>
          <a:off x="1673479" y="3554414"/>
          <a:ext cx="5702414" cy="2960562"/>
        </p:xfrm>
        <a:graphic>
          <a:graphicData uri="http://schemas.openxmlformats.org/drawingml/2006/table">
            <a:tbl>
              <a:tblPr firstRow="1" firstCol="1" bandRow="1"/>
              <a:tblGrid>
                <a:gridCol w="2782396">
                  <a:extLst>
                    <a:ext uri="{9D8B030D-6E8A-4147-A177-3AD203B41FA5}">
                      <a16:colId xmlns:a16="http://schemas.microsoft.com/office/drawing/2014/main" val="1760993837"/>
                    </a:ext>
                  </a:extLst>
                </a:gridCol>
                <a:gridCol w="2920018">
                  <a:extLst>
                    <a:ext uri="{9D8B030D-6E8A-4147-A177-3AD203B41FA5}">
                      <a16:colId xmlns:a16="http://schemas.microsoft.com/office/drawing/2014/main" val="4127151896"/>
                    </a:ext>
                  </a:extLst>
                </a:gridCol>
              </a:tblGrid>
              <a:tr h="179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Wzór na przedział ufności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00121"/>
                  </a:ext>
                </a:extLst>
              </a:tr>
              <a:tr h="5643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CI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=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 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± 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=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średnia z próby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550</a:t>
                      </a:r>
                      <a:b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= 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błąd 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standard</a:t>
                      </a:r>
                      <a:r>
                        <a:rPr lang="pl-PL" sz="1600" kern="100" dirty="0" err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owy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= 12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57139"/>
                  </a:ext>
                </a:extLst>
              </a:tr>
              <a:tr h="346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Dolna wartość graniczna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Górna wartość graniczna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92857"/>
                  </a:ext>
                </a:extLst>
              </a:tr>
              <a:tr h="397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− 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550 − 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 12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8) =</a:t>
                      </a: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525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+ 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 + 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 12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8) = </a:t>
                      </a: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575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3554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5056" y="3344329"/>
            <a:ext cx="3451044" cy="22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przypadku losowego doboru próby 95% przedział ufności CI [525 575] mówi, że istnieje prawdopodobieństwo 0,95, że średni wynik SAT z matematyki w populacji wynosi od 525 do 575.</a:t>
            </a:r>
            <a:endParaRPr kumimoji="0" lang="en-GB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2e, Openstax,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 University, Houston, Texas 77005,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 23, senior contributing authors: Barbara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Illowsky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Susan dean, De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college, Publish Date: Dec 13, 2023, (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https://openstax.org/details/books/introductory-statistics-2e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4th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Dean and Barbara Illowsky, Adapted by Riyanti Boyd &amp; Natalia Casper  (Published 2013 by OpenStax College) July 2021, (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http://dept.clcillinois.edu/mth/oer/IntroductoryStatistics.pdf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);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7th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statistics, made easy second edition,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Prof. Dr. Hamid Al-Oklah Dr. Said Titi Mr. Tareq Alodat, March 2014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 and Economics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Thirteenth Edition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Derek L Waller,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7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963" y="1585815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Strony internetowe: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6807" y="1585815"/>
            <a:ext cx="4971011" cy="260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Linki do kanału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(Statystyka biznesowa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https://youtu.be/BWbgiJz0_TA?si=wTNnNud2uKSF_9Mg</a:t>
            </a:r>
            <a:endParaRPr lang="sl-SI" sz="14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https://youtu.be/ImpxCMX2i_k?si=BBBpkMw-T7bKABMJ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https://youtu.be/-k0pZa201Ck?si=CC49sVstpo1V7RfC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https://youtu.be/kyjlxsLW1Is?si=5_VSJrzMKo38tS4-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https://youtu.be/8JIe_cz6qGA?si=5512orwSjxsCPNCs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https://youtu.be/eYTumjgE2IY?si=eIP6yIGbaJHMMSwv</a:t>
            </a:r>
            <a:endParaRPr kumimoji="0" lang="sl-SI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15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https://www.youtube.com/watch?v=LMSyiAJm99g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https://www.youtube.com/watch?v=VPZD_aij8H0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466" y="1481668"/>
            <a:ext cx="7536793" cy="457512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pl-PL" sz="8800" dirty="0"/>
              <a:t>Rola i znaczenie statystyki w analityce biznesowej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Rozkład normalny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Reguła empiryczna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Wzór krzywej normalnej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Standardowy rozkład normalny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Znajdowanie prawdopodobieństwa przy użyciu rozkładu </a:t>
            </a:r>
            <a:r>
              <a:rPr lang="pl-PL" sz="8800" i="1" dirty="0"/>
              <a:t>z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Rozkład próbkowania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Centralne twierdzenie graniczne i rozkład próbkowania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Rodzaje statystyk testowych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Błąd standardowy i przedział ufności</a:t>
            </a:r>
            <a:br>
              <a:rPr lang="pl-PL" sz="8800" dirty="0"/>
            </a:br>
            <a:endParaRPr lang="pl-PL" sz="8800" dirty="0"/>
          </a:p>
          <a:p>
            <a:r>
              <a:rPr lang="en-GB" sz="4800" dirty="0"/>
              <a:t> </a:t>
            </a:r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hr-HR" dirty="0"/>
          </a:p>
          <a:p>
            <a:endParaRPr lang="pl-PL" sz="2000" dirty="0"/>
          </a:p>
        </p:txBody>
      </p:sp>
      <p:pic>
        <p:nvPicPr>
          <p:cNvPr id="4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Rola i znaczenie statystyki w analityce biznesowej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92385"/>
            <a:ext cx="873147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2400" dirty="0"/>
              <a:t>Witamy w świecie statystyki biznesowej, w którym dane przekształcają się w znaczące spostrzeżenia, kierując podejmowaniem decyzji i odkrywając ukryte prawdy. W tej kompleksowej eksploracji wyruszamy w podróż, aby zdemistyfikować podstawowe koncepcje i techniki statystyczne, które stanowią podstawę rygorystycznej analizy danych biznesowych. Od zrozumienia zawiłości rozkładów do stosowania testowania hipotez i konstruowania przedziałów ufności, każdy rozdział rozwija nowy aspekt umiejętności statystycznych.</a:t>
            </a:r>
            <a:r>
              <a:rPr lang="hr-HR" sz="2400" dirty="0"/>
              <a:t> </a:t>
            </a:r>
            <a:endParaRPr lang="sl-SI" sz="24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7" y="1172066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Rozkład normalny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57" y="1620688"/>
            <a:ext cx="8063346" cy="45825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dirty="0"/>
              <a:t>W sercu analizy statystycznej leży rozkład normalny, wszechobecny rozkład prawdopodobieństwa, który służy jako punkt odniesienia dla wielu technik statystycznych. Zagłębimy się w jego charakterystykę, symetryczną krzywą w kształcie dzwonu i jego znaczenie w zrozumieniu rozkładu danych.</a:t>
            </a:r>
            <a:endParaRPr lang="sl-SI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Rozkłady normalne mają kluczowe cechy, które łatwo zauważyć na wykresach </a:t>
            </a:r>
            <a:r>
              <a:rPr lang="en-GB" sz="2200" dirty="0"/>
              <a:t>:</a:t>
            </a:r>
            <a:endParaRPr lang="hr-HR" sz="2200" dirty="0"/>
          </a:p>
          <a:p>
            <a:r>
              <a:rPr lang="pl-PL" sz="2200" dirty="0">
                <a:hlinkClick r:id="rId2"/>
              </a:rPr>
              <a:t>Średnia</a:t>
            </a:r>
            <a:r>
              <a:rPr lang="pl-PL" sz="2200" dirty="0"/>
              <a:t>, </a:t>
            </a:r>
            <a:r>
              <a:rPr lang="pl-PL" sz="2200" dirty="0">
                <a:hlinkClick r:id="rId3"/>
              </a:rPr>
              <a:t>mediana</a:t>
            </a:r>
            <a:r>
              <a:rPr lang="pl-PL" sz="2200" dirty="0"/>
              <a:t> i </a:t>
            </a:r>
            <a:r>
              <a:rPr lang="pl-PL" sz="2200" u="sng" dirty="0">
                <a:solidFill>
                  <a:srgbClr val="0070C0"/>
                </a:solidFill>
              </a:rPr>
              <a:t>dominanta</a:t>
            </a:r>
            <a:r>
              <a:rPr lang="pl-PL" sz="2200" dirty="0"/>
              <a:t> są dokładnie takie same.</a:t>
            </a:r>
            <a:endParaRPr lang="hr-HR" sz="2200" dirty="0"/>
          </a:p>
          <a:p>
            <a:pPr lvl="0">
              <a:lnSpc>
                <a:spcPct val="120000"/>
              </a:lnSpc>
            </a:pPr>
            <a:r>
              <a:rPr lang="pl-PL" sz="2200" dirty="0"/>
              <a:t>Rozkład jest symetryczny względem średniej - połowa wartości spada poniżej średniej, a połowa powyżej średniej.</a:t>
            </a:r>
            <a:endParaRPr lang="hr-HR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Rozkład można opisać za pomocą dwóch wartości: średniej i </a:t>
            </a:r>
            <a:r>
              <a:rPr lang="pl-PL" sz="2200" dirty="0">
                <a:hlinkClick r:id="rId4"/>
              </a:rPr>
              <a:t>odchylenia standardowego</a:t>
            </a:r>
            <a:r>
              <a:rPr lang="en-GB" sz="2200" dirty="0"/>
              <a:t>.</a:t>
            </a:r>
            <a:endParaRPr lang="hr-HR" sz="22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3DB311C-65D6-287E-F9B9-4E084C53C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277" y="3265637"/>
            <a:ext cx="33051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dirty="0"/>
              <a:t>Reguła empiryczna</a:t>
            </a:r>
            <a:endParaRPr lang="pl-PL" altLang="sl-SI" dirty="0" bmk="_Toc150194496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306285" y="2541772"/>
            <a:ext cx="8082644" cy="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94" y="768817"/>
            <a:ext cx="977225" cy="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1457476" y="1233004"/>
            <a:ext cx="9322709" cy="31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Aft>
                <a:spcPts val="120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Reguła empiryczna, znana również jako reguła 68-95-99,7, zapewnia wgląd w rozkład wartości w rozkładzie normalnym: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około 68% wartości mieści się w zakresie 1 odchylenia standardowego od średniej.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około 95% wartości mieści się w zakresie 2 odchyleń standardowych od średniej.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około 99,7% wartości mieści się w zakresie 3 odchyleń standardowych od średniej.</a:t>
            </a:r>
            <a:endParaRPr kumimoji="0" lang="pl-PL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FFE22BE-F5BC-493D-0EA1-EB0A321D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53" y="4060371"/>
            <a:ext cx="4246673" cy="27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179476"/>
            <a:ext cx="9745133" cy="111654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dirty="0"/>
              <a:t>Wzór krzywej normalnej</a:t>
            </a:r>
            <a:endParaRPr lang="sl-SI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665" y="1181044"/>
            <a:ext cx="9745133" cy="352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skonstruować krzywą normalną w oparciu o daną średnią i odchylenie standardowe, można zastosować funkcję gęstości prawdopodobieństwa, tym samym dokładnie reprezentując rozkład danych.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funkcji gęstości prawdopodobieństwa obszar pod krzywą reprezentuje prawdopodobieństwo. Biorąc pod uwagę, że rozkład normalny służy jako rozkład prawdopodobieństwa, skumulowany obszar pod krzywą niezmiennie sumuje się do 1 lub 100%. Chociaż wzór na normalną funkcję gęstości prawdopodobieństwa może wydawać się skomplikowany, jego wykorzystanie wymaga jedynie znajomości średniej populacji i odchylenia standardowego. Podstawiając te parametry do wzoru, można określić gęstość prawdopodobieństwa związaną z dowolną wartością x.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f(x)=\dfrac{1}{\sigma\sqrt{2\pi}}e^{-\dfrac{(x-\mu)^2}{2\sigma^2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60" y="4911369"/>
            <a:ext cx="2786596" cy="8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10361" y="4911369"/>
            <a:ext cx="3711978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kumimoji="0" lang="en-GB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 = funkcja gęstości prawdopodobieństwa</a:t>
            </a:r>
            <a:endParaRPr kumimoji="0" lang="en-GB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= </a:t>
            </a:r>
            <a:r>
              <a:rPr kumimoji="0" lang="pl-PL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wartość zmiennej</a:t>
            </a:r>
            <a:endParaRPr kumimoji="0" lang="en-GB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06162" y="5359318"/>
            <a:ext cx="2524153" cy="104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 = </a:t>
            </a:r>
            <a:r>
              <a:rPr lang="pl-PL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średnia</a:t>
            </a:r>
            <a:endParaRPr lang="en-GB" altLang="sr-Latn-R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 = </a:t>
            </a:r>
            <a:r>
              <a:rPr lang="pl-PL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odchylenie standardowe</a:t>
            </a:r>
            <a:endParaRPr kumimoji="0" lang="en-GB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kumimoji="0" lang="en-GB" altLang="sr-Latn-RS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= </a:t>
            </a:r>
            <a:r>
              <a:rPr kumimoji="0" lang="pl-PL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wariancja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BBA708-E19D-DBFF-A884-6A2721858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79" y="4689753"/>
            <a:ext cx="3454683" cy="19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dirty="0"/>
              <a:t>Standard</a:t>
            </a:r>
            <a:r>
              <a:rPr lang="pl-PL" dirty="0" err="1"/>
              <a:t>owy</a:t>
            </a:r>
            <a:r>
              <a:rPr lang="en-GB" dirty="0"/>
              <a:t> </a:t>
            </a:r>
            <a:r>
              <a:rPr lang="pl-PL" dirty="0"/>
              <a:t>rozkład </a:t>
            </a:r>
            <a:r>
              <a:rPr lang="en-GB" dirty="0"/>
              <a:t>normal</a:t>
            </a:r>
            <a:r>
              <a:rPr lang="pl-PL" dirty="0" err="1"/>
              <a:t>ny</a:t>
            </a:r>
            <a:endParaRPr lang="pl-PL" alt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861458" y="2202708"/>
            <a:ext cx="6074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379915"/>
            <a:ext cx="877630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Standardowy rozkład normalny, znany jako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rozkład </a:t>
            </a:r>
            <a:r>
              <a:rPr lang="pl-PL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wyróżnia się tym, że ma średnią równą 0 i odchylenie standardowe równe 1. Każdy rozkład normalny może być postrzegany jako transformacja standardowego rozkładu normalnego, podlegająca dostosowaniom skali, położenia lub obu tych elementów.</a:t>
            </a:r>
          </a:p>
          <a:p>
            <a:r>
              <a:rPr lang="en-GB" dirty="0"/>
              <a:t>.</a:t>
            </a:r>
            <a:endParaRPr lang="hr-HR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4" descr="z=\dfrac{x-\mu}{\sigma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51" y="4403640"/>
            <a:ext cx="1655574" cy="6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8666" y="2959424"/>
            <a:ext cx="864369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Wystarczy znać średnią i odchylenie standardowe rozkładu, aby znaleźć wynik </a:t>
            </a:r>
            <a:r>
              <a:rPr lang="pl-PL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dla danej wartości</a:t>
            </a:r>
            <a:r>
              <a:rPr kumimoji="0" lang="en-GB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30515" y="4339336"/>
            <a:ext cx="2855654" cy="11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= wartość indywidualna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 = </a:t>
            </a:r>
            <a:r>
              <a:rPr kumimoji="0" lang="pl-PL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średnia arytmetyczna</a:t>
            </a:r>
            <a:endParaRPr kumimoji="0" lang="en-GB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 = </a:t>
            </a:r>
            <a:r>
              <a:rPr kumimoji="0" lang="pl-PL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odchylenie standardowe</a:t>
            </a: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76C2B0-2829-1F51-66D8-25DA29EE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66" y="3882413"/>
            <a:ext cx="4210554" cy="24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Znajdowanie prawdopodobieństwa przy użyciu rozkładu </a:t>
            </a:r>
            <a:r>
              <a:rPr lang="pl-PL" b="1" i="1" dirty="0"/>
              <a:t>z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29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5" y="83056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6614" y="1507395"/>
            <a:ext cx="94959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wynik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odpowiada prawdopodobieństwu, często określanemu jako wartość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wskazując prawdopodobieństwo zaobserwowania wartości poniżej tego konkretnego wskaźnika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Przekształcając pojedynczą wartość we wskaźnik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można określić prawdopodobieństwo wystąpienia wszystkich wartości do tego punktu w rozkładzie normalnym.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C87F26-FE9D-18C9-5AA6-9D98A2A8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982" y="3815335"/>
            <a:ext cx="4989739" cy="28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dirty="0"/>
              <a:t>Rozkład próbkowania (rozkład próby)</a:t>
            </a:r>
            <a:endParaRPr lang="sl-SI" altLang="sl-SI" sz="1400" b="0" dirty="0">
              <a:solidFill>
                <a:schemeClr val="tx1"/>
              </a:solidFill>
            </a:endParaRPr>
          </a:p>
        </p:txBody>
      </p:sp>
      <p:pic>
        <p:nvPicPr>
          <p:cNvPr id="5121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9" y="541868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658410"/>
            <a:ext cx="92546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Rozkłady próbkowania stanowią podstawę wnioskowania statystycznego, umożliwiając nam wyciąganie wniosków na temat populacji na podstawie danych z próby. Zagłębimy się w zawiłości rozkładów próbkowania, rozumiejąc, w jaki sposób odzwierciedlają one zmienność statystyk próby i ich kluczową rolę w testowaniu hipotez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Rozkład próbkowania odnosi się do rozkładu statystyki, takiej jak średnia z próby lub proporcja próby, uzyskanej z wielu prób o tej samej wielkości pobranych z populacji. Zapewnia wgląd w zachowanie statystyk próby i ich zmienność w różnych próbach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891DB-093C-4E5C-B498-66CCFD166924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9bddfac-6dc9-4958-8f35-4d0da3af229b"/>
    <ds:schemaRef ds:uri="a92fe6ce-cc5e-4661-b3e6-d9d5535f70b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1864</Words>
  <Application>Microsoft Office PowerPoint</Application>
  <PresentationFormat>Panoramiczny</PresentationFormat>
  <Paragraphs>167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Tahoma</vt:lpstr>
      <vt:lpstr>Times New Roman</vt:lpstr>
      <vt:lpstr>Motyw pakietu Office</vt:lpstr>
      <vt:lpstr>Statystyczne metody analizy danych logistycznych</vt:lpstr>
      <vt:lpstr>Agenda</vt:lpstr>
      <vt:lpstr>Rola i znaczenie statystyki w analityce biznesowej</vt:lpstr>
      <vt:lpstr>Rozkład normalny</vt:lpstr>
      <vt:lpstr>Reguła empiryczna</vt:lpstr>
      <vt:lpstr>Wzór krzywej normalnej</vt:lpstr>
      <vt:lpstr>Standardowy rozkład normalny</vt:lpstr>
      <vt:lpstr>Znajdowanie prawdopodobieństwa przy użyciu rozkładu z</vt:lpstr>
      <vt:lpstr>Rozkład próbkowania (rozkład próby)</vt:lpstr>
      <vt:lpstr>Centralne twierdzenie graniczne i rozkład próbkowania</vt:lpstr>
      <vt:lpstr>Statystyka testowa</vt:lpstr>
      <vt:lpstr>Rodzaje statystyk testowych</vt:lpstr>
      <vt:lpstr>Błąd standardowy i przedział ufności </vt:lpstr>
      <vt:lpstr>Błąd standardowy i przedział ufności 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83</cp:revision>
  <dcterms:created xsi:type="dcterms:W3CDTF">2023-07-06T12:09:08Z</dcterms:created>
  <dcterms:modified xsi:type="dcterms:W3CDTF">2025-04-29T21:01:16Z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