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3.xml" ContentType="application/vnd.openxmlformats-officedocument.drawingml.diagramColors+xml"/>
  <Override PartName="/ppt/diagrams/colors1.xml" ContentType="application/vnd.openxmlformats-officedocument.drawingml.diagramColors+xml"/>
  <Override PartName="/ppt/diagrams/drawing3.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theme/theme1.xml" ContentType="application/vnd.openxmlformats-officedocument.theme+xml"/>
  <Override PartName="/ppt/diagrams/quickStyle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72" r:id="rId5"/>
    <p:sldId id="273" r:id="rId6"/>
    <p:sldId id="274" r:id="rId7"/>
    <p:sldId id="267" r:id="rId8"/>
    <p:sldId id="275" r:id="rId9"/>
    <p:sldId id="277" r:id="rId10"/>
    <p:sldId id="276" r:id="rId11"/>
    <p:sldId id="268" r:id="rId12"/>
    <p:sldId id="269" r:id="rId13"/>
    <p:sldId id="278" r:id="rId14"/>
    <p:sldId id="279" r:id="rId15"/>
    <p:sldId id="280" r:id="rId16"/>
    <p:sldId id="270" r:id="rId17"/>
    <p:sldId id="282" r:id="rId18"/>
    <p:sldId id="281" r:id="rId19"/>
    <p:sldId id="266" r:id="rId20"/>
    <p:sldId id="271" r:id="rId21"/>
    <p:sldId id="283" r:id="rId22"/>
    <p:sldId id="263"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1366"/>
    <a:srgbClr val="B21366"/>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1_2" csCatId="accent1" phldr="1"/>
      <dgm:spPr/>
    </dgm:pt>
    <dgm:pt modelId="{5F352921-D9CD-47A8-8125-985715B1ECEF}">
      <dgm:prSet phldrT="[Tekst]"/>
      <dgm:spPr/>
      <dgm:t>
        <a:bodyPr/>
        <a:lstStyle/>
        <a:p>
          <a:r>
            <a:rPr lang="pl-PL" dirty="0" err="1"/>
            <a:t>material</a:t>
          </a:r>
          <a:r>
            <a:rPr lang="pl-PL" dirty="0"/>
            <a:t> </a:t>
          </a:r>
          <a:r>
            <a:rPr lang="pl-PL" dirty="0" err="1"/>
            <a:t>requirement</a:t>
          </a:r>
          <a:r>
            <a:rPr lang="pl-PL" dirty="0"/>
            <a:t> </a:t>
          </a:r>
          <a:r>
            <a:rPr lang="pl-PL" dirty="0" err="1"/>
            <a:t>planning</a:t>
          </a:r>
          <a:r>
            <a:rPr lang="pl-PL" dirty="0"/>
            <a:t> (MRP) </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82316DBE-C694-42FA-AD53-391C9AA71548}">
      <dgm:prSet phldrT="[Tekst]"/>
      <dgm:spPr/>
      <dgm:t>
        <a:bodyPr/>
        <a:lstStyle/>
        <a:p>
          <a:r>
            <a:rPr lang="pl-PL"/>
            <a:t>distribution resource planning (DRP) </a:t>
          </a:r>
          <a:endParaRPr lang="pl-PL" dirty="0"/>
        </a:p>
      </dgm:t>
    </dgm:pt>
    <dgm:pt modelId="{B4A2B770-540D-460C-AF09-C24AC2DA0CF5}" type="parTrans" cxnId="{51D32172-A219-44EA-A306-FAE519462B65}">
      <dgm:prSet/>
      <dgm:spPr/>
      <dgm:t>
        <a:bodyPr/>
        <a:lstStyle/>
        <a:p>
          <a:endParaRPr lang="pl-PL"/>
        </a:p>
      </dgm:t>
    </dgm:pt>
    <dgm:pt modelId="{DF23F231-5BC0-42AD-AC27-C59B538CA0C2}" type="sibTrans" cxnId="{51D32172-A219-44EA-A306-FAE519462B65}">
      <dgm:prSet/>
      <dgm:spPr/>
      <dgm:t>
        <a:bodyPr/>
        <a:lstStyle/>
        <a:p>
          <a:endParaRPr lang="pl-PL"/>
        </a:p>
      </dgm:t>
    </dgm:pt>
    <dgm:pt modelId="{351006AC-B1B4-4520-A848-0DBE85678BF8}">
      <dgm:prSet phldrT="[Tekst]"/>
      <dgm:spPr/>
      <dgm:t>
        <a:bodyPr/>
        <a:lstStyle/>
        <a:p>
          <a:r>
            <a:rPr lang="pl-PL" dirty="0" err="1"/>
            <a:t>enterprise</a:t>
          </a:r>
          <a:r>
            <a:rPr lang="pl-PL" dirty="0"/>
            <a:t> </a:t>
          </a:r>
          <a:r>
            <a:rPr lang="pl-PL" dirty="0" err="1"/>
            <a:t>resource</a:t>
          </a:r>
          <a:r>
            <a:rPr lang="pl-PL" dirty="0"/>
            <a:t> </a:t>
          </a:r>
          <a:r>
            <a:rPr lang="pl-PL" dirty="0" err="1"/>
            <a:t>planning</a:t>
          </a:r>
          <a:r>
            <a:rPr lang="pl-PL" dirty="0"/>
            <a:t> (ERP)</a:t>
          </a:r>
        </a:p>
      </dgm:t>
    </dgm:pt>
    <dgm:pt modelId="{DA4E509E-F9BC-4182-BC15-A24F56CD9ABF}" type="parTrans" cxnId="{F023B2B4-D268-48C1-85F1-3DA9537FF97E}">
      <dgm:prSet/>
      <dgm:spPr/>
      <dgm:t>
        <a:bodyPr/>
        <a:lstStyle/>
        <a:p>
          <a:endParaRPr lang="pl-PL"/>
        </a:p>
      </dgm:t>
    </dgm:pt>
    <dgm:pt modelId="{6DA7743D-5E2E-412C-8E31-E5AB73E9E915}" type="sibTrans" cxnId="{F023B2B4-D268-48C1-85F1-3DA9537FF97E}">
      <dgm:prSet/>
      <dgm:spPr/>
      <dgm:t>
        <a:bodyPr/>
        <a:lstStyle/>
        <a:p>
          <a:endParaRPr lang="pl-PL"/>
        </a:p>
      </dgm:t>
    </dgm:pt>
    <dgm:pt modelId="{5328AEDD-4CA5-4AB9-89BF-C27A3651804D}">
      <dgm:prSet phldrT="[Tekst]"/>
      <dgm:spPr/>
      <dgm:t>
        <a:bodyPr/>
        <a:lstStyle/>
        <a:p>
          <a:r>
            <a:rPr lang="pl-PL" dirty="0"/>
            <a:t>transport management </a:t>
          </a:r>
          <a:r>
            <a:rPr lang="pl-PL" dirty="0" err="1"/>
            <a:t>systems</a:t>
          </a:r>
          <a:r>
            <a:rPr lang="pl-PL" dirty="0"/>
            <a:t> (TMS) </a:t>
          </a:r>
        </a:p>
      </dgm:t>
    </dgm:pt>
    <dgm:pt modelId="{BC740327-8950-47A9-A5AD-36F521825B38}" type="parTrans" cxnId="{EDAF9B47-08AC-4EC6-8174-E04B3E633C5B}">
      <dgm:prSet/>
      <dgm:spPr/>
      <dgm:t>
        <a:bodyPr/>
        <a:lstStyle/>
        <a:p>
          <a:endParaRPr lang="pl-PL"/>
        </a:p>
      </dgm:t>
    </dgm:pt>
    <dgm:pt modelId="{75CAB8BA-FDC1-462F-B9CF-1C40530D3201}" type="sibTrans" cxnId="{EDAF9B47-08AC-4EC6-8174-E04B3E633C5B}">
      <dgm:prSet/>
      <dgm:spPr/>
      <dgm:t>
        <a:bodyPr/>
        <a:lstStyle/>
        <a:p>
          <a:endParaRPr lang="pl-PL"/>
        </a:p>
      </dgm:t>
    </dgm:pt>
    <dgm:pt modelId="{81695652-E9FE-4D8E-BB10-CCEC436A9AB6}">
      <dgm:prSet phldrT="[Tekst]"/>
      <dgm:spPr/>
      <dgm:t>
        <a:bodyPr/>
        <a:lstStyle/>
        <a:p>
          <a:r>
            <a:rPr lang="pl-PL" dirty="0" err="1"/>
            <a:t>warehouse</a:t>
          </a:r>
          <a:r>
            <a:rPr lang="pl-PL" dirty="0"/>
            <a:t> management </a:t>
          </a:r>
          <a:r>
            <a:rPr lang="pl-PL" dirty="0" err="1"/>
            <a:t>systems</a:t>
          </a:r>
          <a:r>
            <a:rPr lang="pl-PL" dirty="0"/>
            <a:t> (WMS)</a:t>
          </a:r>
        </a:p>
      </dgm:t>
    </dgm:pt>
    <dgm:pt modelId="{30287CB4-9F01-4C9F-9B45-2632F1C71FD0}" type="parTrans" cxnId="{85B4EDBF-C789-4061-B2FB-DA20A959CA49}">
      <dgm:prSet/>
      <dgm:spPr/>
      <dgm:t>
        <a:bodyPr/>
        <a:lstStyle/>
        <a:p>
          <a:endParaRPr lang="pl-PL"/>
        </a:p>
      </dgm:t>
    </dgm:pt>
    <dgm:pt modelId="{77B2507B-AF8B-49C6-BE47-79FD2C7D96B0}" type="sibTrans" cxnId="{85B4EDBF-C789-4061-B2FB-DA20A959CA49}">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5">
        <dgm:presLayoutVars>
          <dgm:chMax val="0"/>
          <dgm:chPref val="0"/>
          <dgm:bulletEnabled val="1"/>
        </dgm:presLayoutVars>
      </dgm:prSet>
      <dgm:spPr/>
    </dgm:pt>
    <dgm:pt modelId="{0BC1CBA0-6BF7-4862-8E3B-BF7CC3744A71}" type="pres">
      <dgm:prSet presAssocID="{41CF4CDC-8C85-4E96-80C3-1F6D0C2DD261}" presName="parTxOnlySpace" presStyleCnt="0"/>
      <dgm:spPr/>
    </dgm:pt>
    <dgm:pt modelId="{BAE6392C-C537-4D5E-938F-6CB9A1175622}" type="pres">
      <dgm:prSet presAssocID="{82316DBE-C694-42FA-AD53-391C9AA71548}" presName="parTxOnly" presStyleLbl="node1" presStyleIdx="1" presStyleCnt="5">
        <dgm:presLayoutVars>
          <dgm:chMax val="0"/>
          <dgm:chPref val="0"/>
          <dgm:bulletEnabled val="1"/>
        </dgm:presLayoutVars>
      </dgm:prSet>
      <dgm:spPr/>
    </dgm:pt>
    <dgm:pt modelId="{F4635C7F-0B4D-4F3A-9BC3-441D7925AA01}" type="pres">
      <dgm:prSet presAssocID="{DF23F231-5BC0-42AD-AC27-C59B538CA0C2}" presName="parTxOnlySpace" presStyleCnt="0"/>
      <dgm:spPr/>
    </dgm:pt>
    <dgm:pt modelId="{7C6B8B7C-14D5-4702-8A5E-C67C55528640}" type="pres">
      <dgm:prSet presAssocID="{351006AC-B1B4-4520-A848-0DBE85678BF8}" presName="parTxOnly" presStyleLbl="node1" presStyleIdx="2" presStyleCnt="5">
        <dgm:presLayoutVars>
          <dgm:chMax val="0"/>
          <dgm:chPref val="0"/>
          <dgm:bulletEnabled val="1"/>
        </dgm:presLayoutVars>
      </dgm:prSet>
      <dgm:spPr/>
    </dgm:pt>
    <dgm:pt modelId="{FFFD0239-7938-463A-9823-EC1F5F515256}" type="pres">
      <dgm:prSet presAssocID="{6DA7743D-5E2E-412C-8E31-E5AB73E9E915}" presName="parTxOnlySpace" presStyleCnt="0"/>
      <dgm:spPr/>
    </dgm:pt>
    <dgm:pt modelId="{D05BD4BF-1D00-472C-995B-FA213F03840A}" type="pres">
      <dgm:prSet presAssocID="{5328AEDD-4CA5-4AB9-89BF-C27A3651804D}" presName="parTxOnly" presStyleLbl="node1" presStyleIdx="3" presStyleCnt="5">
        <dgm:presLayoutVars>
          <dgm:chMax val="0"/>
          <dgm:chPref val="0"/>
          <dgm:bulletEnabled val="1"/>
        </dgm:presLayoutVars>
      </dgm:prSet>
      <dgm:spPr/>
    </dgm:pt>
    <dgm:pt modelId="{0DAB60D9-69FD-45DE-B009-BC138BA54EFE}" type="pres">
      <dgm:prSet presAssocID="{75CAB8BA-FDC1-462F-B9CF-1C40530D3201}" presName="parTxOnlySpace" presStyleCnt="0"/>
      <dgm:spPr/>
    </dgm:pt>
    <dgm:pt modelId="{47EA82B3-3DB6-4395-90CC-0EAF0CF06B51}" type="pres">
      <dgm:prSet presAssocID="{81695652-E9FE-4D8E-BB10-CCEC436A9AB6}" presName="parTxOnly" presStyleLbl="node1" presStyleIdx="4" presStyleCnt="5">
        <dgm:presLayoutVars>
          <dgm:chMax val="0"/>
          <dgm:chPref val="0"/>
          <dgm:bulletEnabled val="1"/>
        </dgm:presLayoutVars>
      </dgm:prSet>
      <dgm:spPr/>
    </dgm:pt>
  </dgm:ptLst>
  <dgm:cxnLst>
    <dgm:cxn modelId="{EDAF9B47-08AC-4EC6-8174-E04B3E633C5B}" srcId="{1D0F1AC1-D7D0-4554-9EDC-99FD29818DB7}" destId="{5328AEDD-4CA5-4AB9-89BF-C27A3651804D}" srcOrd="3" destOrd="0" parTransId="{BC740327-8950-47A9-A5AD-36F521825B38}" sibTransId="{75CAB8BA-FDC1-462F-B9CF-1C40530D3201}"/>
    <dgm:cxn modelId="{BCE5104A-4C59-404D-84EB-9C1E691E91C2}" type="presOf" srcId="{82316DBE-C694-42FA-AD53-391C9AA71548}" destId="{BAE6392C-C537-4D5E-938F-6CB9A1175622}" srcOrd="0" destOrd="0" presId="urn:microsoft.com/office/officeart/2005/8/layout/chevron1"/>
    <dgm:cxn modelId="{8593644D-667A-49CD-A7F7-0BF3B1CA6FAB}" type="presOf" srcId="{5328AEDD-4CA5-4AB9-89BF-C27A3651804D}" destId="{D05BD4BF-1D00-472C-995B-FA213F03840A}" srcOrd="0" destOrd="0" presId="urn:microsoft.com/office/officeart/2005/8/layout/chevron1"/>
    <dgm:cxn modelId="{51D32172-A219-44EA-A306-FAE519462B65}" srcId="{1D0F1AC1-D7D0-4554-9EDC-99FD29818DB7}" destId="{82316DBE-C694-42FA-AD53-391C9AA71548}" srcOrd="1" destOrd="0" parTransId="{B4A2B770-540D-460C-AF09-C24AC2DA0CF5}" sibTransId="{DF23F231-5BC0-42AD-AC27-C59B538CA0C2}"/>
    <dgm:cxn modelId="{3705D676-BB91-44BA-A269-4C278ADB9C46}" type="presOf" srcId="{351006AC-B1B4-4520-A848-0DBE85678BF8}" destId="{7C6B8B7C-14D5-4702-8A5E-C67C55528640}" srcOrd="0" destOrd="0" presId="urn:microsoft.com/office/officeart/2005/8/layout/chevron1"/>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CAA5569A-AA6C-4A49-B778-B59D133ED6BE}" type="presOf" srcId="{81695652-E9FE-4D8E-BB10-CCEC436A9AB6}" destId="{47EA82B3-3DB6-4395-90CC-0EAF0CF06B51}" srcOrd="0" destOrd="0" presId="urn:microsoft.com/office/officeart/2005/8/layout/chevron1"/>
    <dgm:cxn modelId="{F023B2B4-D268-48C1-85F1-3DA9537FF97E}" srcId="{1D0F1AC1-D7D0-4554-9EDC-99FD29818DB7}" destId="{351006AC-B1B4-4520-A848-0DBE85678BF8}" srcOrd="2" destOrd="0" parTransId="{DA4E509E-F9BC-4182-BC15-A24F56CD9ABF}" sibTransId="{6DA7743D-5E2E-412C-8E31-E5AB73E9E915}"/>
    <dgm:cxn modelId="{85B4EDBF-C789-4061-B2FB-DA20A959CA49}" srcId="{1D0F1AC1-D7D0-4554-9EDC-99FD29818DB7}" destId="{81695652-E9FE-4D8E-BB10-CCEC436A9AB6}" srcOrd="4" destOrd="0" parTransId="{30287CB4-9F01-4C9F-9B45-2632F1C71FD0}" sibTransId="{77B2507B-AF8B-49C6-BE47-79FD2C7D96B0}"/>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 modelId="{B8A50852-8EE5-4765-8CD7-F90679C88687}" type="presParOf" srcId="{E0C7F82B-677C-4315-8FEC-D68E03462154}" destId="{0BC1CBA0-6BF7-4862-8E3B-BF7CC3744A71}" srcOrd="1" destOrd="0" presId="urn:microsoft.com/office/officeart/2005/8/layout/chevron1"/>
    <dgm:cxn modelId="{BC6DCF7E-FBB5-40DF-AA40-69FC95940198}" type="presParOf" srcId="{E0C7F82B-677C-4315-8FEC-D68E03462154}" destId="{BAE6392C-C537-4D5E-938F-6CB9A1175622}" srcOrd="2" destOrd="0" presId="urn:microsoft.com/office/officeart/2005/8/layout/chevron1"/>
    <dgm:cxn modelId="{C1CF044D-34B6-40B3-96AE-3429468AEE2A}" type="presParOf" srcId="{E0C7F82B-677C-4315-8FEC-D68E03462154}" destId="{F4635C7F-0B4D-4F3A-9BC3-441D7925AA01}" srcOrd="3" destOrd="0" presId="urn:microsoft.com/office/officeart/2005/8/layout/chevron1"/>
    <dgm:cxn modelId="{38BEFC4A-9A29-421E-91D0-2982232E6133}" type="presParOf" srcId="{E0C7F82B-677C-4315-8FEC-D68E03462154}" destId="{7C6B8B7C-14D5-4702-8A5E-C67C55528640}" srcOrd="4" destOrd="0" presId="urn:microsoft.com/office/officeart/2005/8/layout/chevron1"/>
    <dgm:cxn modelId="{E8337A68-D1C3-4CAA-92E5-734FA5254CD3}" type="presParOf" srcId="{E0C7F82B-677C-4315-8FEC-D68E03462154}" destId="{FFFD0239-7938-463A-9823-EC1F5F515256}" srcOrd="5" destOrd="0" presId="urn:microsoft.com/office/officeart/2005/8/layout/chevron1"/>
    <dgm:cxn modelId="{5F16F871-97EC-4C2C-8A7D-58A691B836EF}" type="presParOf" srcId="{E0C7F82B-677C-4315-8FEC-D68E03462154}" destId="{D05BD4BF-1D00-472C-995B-FA213F03840A}" srcOrd="6" destOrd="0" presId="urn:microsoft.com/office/officeart/2005/8/layout/chevron1"/>
    <dgm:cxn modelId="{88C77ED7-4646-4610-B68F-4B8112A3878C}" type="presParOf" srcId="{E0C7F82B-677C-4315-8FEC-D68E03462154}" destId="{0DAB60D9-69FD-45DE-B009-BC138BA54EFE}" srcOrd="7" destOrd="0" presId="urn:microsoft.com/office/officeart/2005/8/layout/chevron1"/>
    <dgm:cxn modelId="{1B03A49C-F34D-4781-B8EE-23DBA1D7260D}" type="presParOf" srcId="{E0C7F82B-677C-4315-8FEC-D68E03462154}" destId="{47EA82B3-3DB6-4395-90CC-0EAF0CF06B5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2_2" csCatId="accent2" phldr="1"/>
      <dgm:spPr/>
    </dgm:pt>
    <dgm:pt modelId="{5F352921-D9CD-47A8-8125-985715B1ECEF}">
      <dgm:prSet phldrT="[Tekst]" custT="1"/>
      <dgm:spPr/>
      <dgm:t>
        <a:bodyPr/>
        <a:lstStyle/>
        <a:p>
          <a:r>
            <a:rPr lang="pl-PL" sz="1200" dirty="0" err="1"/>
            <a:t>Electronic</a:t>
          </a:r>
          <a:r>
            <a:rPr lang="pl-PL" sz="1200" dirty="0"/>
            <a:t> </a:t>
          </a:r>
          <a:r>
            <a:rPr lang="pl-PL" sz="1200" dirty="0" err="1"/>
            <a:t>marketplaces</a:t>
          </a:r>
          <a:r>
            <a:rPr lang="pl-PL" sz="1200" dirty="0"/>
            <a:t> (EM)</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X="51234" custLinFactY="-100000" custLinFactNeighborX="100000" custLinFactNeighborY="-10543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6_2" csCatId="accent6" phldr="1"/>
      <dgm:spPr/>
    </dgm:pt>
    <dgm:pt modelId="{5F352921-D9CD-47A8-8125-985715B1ECEF}">
      <dgm:prSet phldrT="[Tekst]" custT="1"/>
      <dgm:spPr/>
      <dgm:t>
        <a:bodyPr/>
        <a:lstStyle/>
        <a:p>
          <a:r>
            <a:rPr lang="pl-PL" sz="1200" dirty="0" err="1"/>
            <a:t>Decision</a:t>
          </a:r>
          <a:r>
            <a:rPr lang="pl-PL" sz="1200" dirty="0"/>
            <a:t> Support Systems (DSS)</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NeighborX="-49" custLinFactNeighborY="-126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1984"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material</a:t>
          </a:r>
          <a:r>
            <a:rPr lang="pl-PL" sz="1200" kern="1200" dirty="0"/>
            <a:t> </a:t>
          </a:r>
          <a:r>
            <a:rPr lang="pl-PL" sz="1200" kern="1200" dirty="0" err="1"/>
            <a:t>requirement</a:t>
          </a:r>
          <a:r>
            <a:rPr lang="pl-PL" sz="1200" kern="1200" dirty="0"/>
            <a:t> </a:t>
          </a:r>
          <a:r>
            <a:rPr lang="pl-PL" sz="1200" kern="1200" dirty="0" err="1"/>
            <a:t>planning</a:t>
          </a:r>
          <a:r>
            <a:rPr lang="pl-PL" sz="1200" kern="1200" dirty="0"/>
            <a:t> (MRP) </a:t>
          </a:r>
        </a:p>
      </dsp:txBody>
      <dsp:txXfrm>
        <a:off x="355203" y="2356114"/>
        <a:ext cx="1059656" cy="706437"/>
      </dsp:txXfrm>
    </dsp:sp>
    <dsp:sp modelId="{BAE6392C-C537-4D5E-938F-6CB9A1175622}">
      <dsp:nvSpPr>
        <dsp:cNvPr id="0" name=""/>
        <dsp:cNvSpPr/>
      </dsp:nvSpPr>
      <dsp:spPr>
        <a:xfrm>
          <a:off x="1591468"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a:t>distribution resource planning (DRP) </a:t>
          </a:r>
          <a:endParaRPr lang="pl-PL" sz="1200" kern="1200" dirty="0"/>
        </a:p>
      </dsp:txBody>
      <dsp:txXfrm>
        <a:off x="1944687" y="2356114"/>
        <a:ext cx="1059656" cy="706437"/>
      </dsp:txXfrm>
    </dsp:sp>
    <dsp:sp modelId="{7C6B8B7C-14D5-4702-8A5E-C67C55528640}">
      <dsp:nvSpPr>
        <dsp:cNvPr id="0" name=""/>
        <dsp:cNvSpPr/>
      </dsp:nvSpPr>
      <dsp:spPr>
        <a:xfrm>
          <a:off x="3180953"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enterprise</a:t>
          </a:r>
          <a:r>
            <a:rPr lang="pl-PL" sz="1200" kern="1200" dirty="0"/>
            <a:t> </a:t>
          </a:r>
          <a:r>
            <a:rPr lang="pl-PL" sz="1200" kern="1200" dirty="0" err="1"/>
            <a:t>resource</a:t>
          </a:r>
          <a:r>
            <a:rPr lang="pl-PL" sz="1200" kern="1200" dirty="0"/>
            <a:t> </a:t>
          </a:r>
          <a:r>
            <a:rPr lang="pl-PL" sz="1200" kern="1200" dirty="0" err="1"/>
            <a:t>planning</a:t>
          </a:r>
          <a:r>
            <a:rPr lang="pl-PL" sz="1200" kern="1200" dirty="0"/>
            <a:t> (ERP)</a:t>
          </a:r>
        </a:p>
      </dsp:txBody>
      <dsp:txXfrm>
        <a:off x="3534172" y="2356114"/>
        <a:ext cx="1059656" cy="706437"/>
      </dsp:txXfrm>
    </dsp:sp>
    <dsp:sp modelId="{D05BD4BF-1D00-472C-995B-FA213F03840A}">
      <dsp:nvSpPr>
        <dsp:cNvPr id="0" name=""/>
        <dsp:cNvSpPr/>
      </dsp:nvSpPr>
      <dsp:spPr>
        <a:xfrm>
          <a:off x="4770437"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a:t>transport management </a:t>
          </a:r>
          <a:r>
            <a:rPr lang="pl-PL" sz="1200" kern="1200" dirty="0" err="1"/>
            <a:t>systems</a:t>
          </a:r>
          <a:r>
            <a:rPr lang="pl-PL" sz="1200" kern="1200" dirty="0"/>
            <a:t> (TMS) </a:t>
          </a:r>
        </a:p>
      </dsp:txBody>
      <dsp:txXfrm>
        <a:off x="5123656" y="2356114"/>
        <a:ext cx="1059656" cy="706437"/>
      </dsp:txXfrm>
    </dsp:sp>
    <dsp:sp modelId="{47EA82B3-3DB6-4395-90CC-0EAF0CF06B51}">
      <dsp:nvSpPr>
        <dsp:cNvPr id="0" name=""/>
        <dsp:cNvSpPr/>
      </dsp:nvSpPr>
      <dsp:spPr>
        <a:xfrm>
          <a:off x="6359921"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warehouse</a:t>
          </a:r>
          <a:r>
            <a:rPr lang="pl-PL" sz="1200" kern="1200" dirty="0"/>
            <a:t> management </a:t>
          </a:r>
          <a:r>
            <a:rPr lang="pl-PL" sz="1200" kern="1200" dirty="0" err="1"/>
            <a:t>systems</a:t>
          </a:r>
          <a:r>
            <a:rPr lang="pl-PL" sz="1200" kern="1200" dirty="0"/>
            <a:t> (WMS)</a:t>
          </a:r>
        </a:p>
      </dsp:txBody>
      <dsp:txXfrm>
        <a:off x="6713140" y="2356114"/>
        <a:ext cx="1059656" cy="70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3365" y="0"/>
          <a:ext cx="3443328" cy="71037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Electronic</a:t>
          </a:r>
          <a:r>
            <a:rPr lang="pl-PL" sz="1200" kern="1200" dirty="0"/>
            <a:t> </a:t>
          </a:r>
          <a:r>
            <a:rPr lang="pl-PL" sz="1200" kern="1200" dirty="0" err="1"/>
            <a:t>marketplaces</a:t>
          </a:r>
          <a:r>
            <a:rPr lang="pl-PL" sz="1200" kern="1200" dirty="0"/>
            <a:t> (EM)</a:t>
          </a:r>
        </a:p>
      </dsp:txBody>
      <dsp:txXfrm>
        <a:off x="358551" y="0"/>
        <a:ext cx="2732957" cy="71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0" y="0"/>
          <a:ext cx="4060031" cy="71037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Decision</a:t>
          </a:r>
          <a:r>
            <a:rPr lang="pl-PL" sz="1200" kern="1200" dirty="0"/>
            <a:t> Support Systems (DSS)</a:t>
          </a:r>
        </a:p>
      </dsp:txBody>
      <dsp:txXfrm>
        <a:off x="355186" y="0"/>
        <a:ext cx="3349660" cy="710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38810"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E-Logistics </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Wykład</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Definicja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872933" y="5648387"/>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[Song &amp; </a:t>
            </a:r>
            <a:r>
              <a:rPr lang="pl-PL" sz="1200" dirty="0" err="1">
                <a:solidFill>
                  <a:srgbClr val="7F7F7F"/>
                </a:solidFill>
              </a:rPr>
              <a:t>Hou</a:t>
            </a:r>
            <a:r>
              <a:rPr lang="pl-PL" sz="1200" dirty="0">
                <a:solidFill>
                  <a:srgbClr val="7F7F7F"/>
                </a:solidFill>
              </a:rPr>
              <a:t>, 2004]</a:t>
            </a:r>
          </a:p>
        </p:txBody>
      </p:sp>
      <p:sp>
        <p:nvSpPr>
          <p:cNvPr id="3" name="pole tekstowe 2">
            <a:extLst>
              <a:ext uri="{FF2B5EF4-FFF2-40B4-BE49-F238E27FC236}">
                <a16:creationId xmlns:a16="http://schemas.microsoft.com/office/drawing/2014/main" id="{9230A8C4-688D-11BF-CF71-8F875449FF8D}"/>
              </a:ext>
            </a:extLst>
          </p:cNvPr>
          <p:cNvSpPr txBox="1"/>
          <p:nvPr/>
        </p:nvSpPr>
        <p:spPr>
          <a:xfrm>
            <a:off x="1003792" y="1876244"/>
            <a:ext cx="7082615" cy="369332"/>
          </a:xfrm>
          <a:prstGeom prst="rect">
            <a:avLst/>
          </a:prstGeom>
          <a:noFill/>
        </p:spPr>
        <p:txBody>
          <a:bodyPr wrap="square">
            <a:spAutoFit/>
          </a:bodyPr>
          <a:lstStyle/>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Podstawowe różnice pomiędzy tradycyjną a e-logistyką</a:t>
            </a:r>
            <a:endParaRPr lang="pl-PL" dirty="0"/>
          </a:p>
        </p:txBody>
      </p:sp>
      <p:graphicFrame>
        <p:nvGraphicFramePr>
          <p:cNvPr id="2" name="Tabela 1">
            <a:extLst>
              <a:ext uri="{FF2B5EF4-FFF2-40B4-BE49-F238E27FC236}">
                <a16:creationId xmlns:a16="http://schemas.microsoft.com/office/drawing/2014/main" id="{8B01BE1F-6689-2840-7B9A-9CEE7DD7EF24}"/>
              </a:ext>
            </a:extLst>
          </p:cNvPr>
          <p:cNvGraphicFramePr>
            <a:graphicFrameLocks noGrp="1"/>
          </p:cNvGraphicFramePr>
          <p:nvPr>
            <p:extLst>
              <p:ext uri="{D42A27DB-BD31-4B8C-83A1-F6EECF244321}">
                <p14:modId xmlns:p14="http://schemas.microsoft.com/office/powerpoint/2010/main" val="2670203493"/>
              </p:ext>
            </p:extLst>
          </p:nvPr>
        </p:nvGraphicFramePr>
        <p:xfrm>
          <a:off x="1040502" y="2536200"/>
          <a:ext cx="6455334" cy="2821563"/>
        </p:xfrm>
        <a:graphic>
          <a:graphicData uri="http://schemas.openxmlformats.org/drawingml/2006/table">
            <a:tbl>
              <a:tblPr firstRow="1" firstCol="1" bandRow="1">
                <a:tableStyleId>{5C22544A-7EE6-4342-B048-85BDC9FD1C3A}</a:tableStyleId>
              </a:tblPr>
              <a:tblGrid>
                <a:gridCol w="1364154">
                  <a:extLst>
                    <a:ext uri="{9D8B030D-6E8A-4147-A177-3AD203B41FA5}">
                      <a16:colId xmlns:a16="http://schemas.microsoft.com/office/drawing/2014/main" val="31493234"/>
                    </a:ext>
                  </a:extLst>
                </a:gridCol>
                <a:gridCol w="2297335">
                  <a:extLst>
                    <a:ext uri="{9D8B030D-6E8A-4147-A177-3AD203B41FA5}">
                      <a16:colId xmlns:a16="http://schemas.microsoft.com/office/drawing/2014/main" val="3493775849"/>
                    </a:ext>
                  </a:extLst>
                </a:gridCol>
                <a:gridCol w="2793845">
                  <a:extLst>
                    <a:ext uri="{9D8B030D-6E8A-4147-A177-3AD203B41FA5}">
                      <a16:colId xmlns:a16="http://schemas.microsoft.com/office/drawing/2014/main" val="3387000510"/>
                    </a:ext>
                  </a:extLst>
                </a:gridCol>
              </a:tblGrid>
              <a:tr h="333350">
                <a:tc>
                  <a:txBody>
                    <a:bodyPr/>
                    <a:lstStyle/>
                    <a:p>
                      <a:pPr algn="ctr">
                        <a:lnSpc>
                          <a:spcPct val="150000"/>
                        </a:lnSpc>
                        <a:spcAft>
                          <a:spcPts val="600"/>
                        </a:spcAft>
                        <a:buNone/>
                      </a:pPr>
                      <a:r>
                        <a:rPr lang="pl-PL" sz="1200" kern="100">
                          <a:effectLst/>
                        </a:rPr>
                        <a:t>Obszar</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pl-PL" sz="1200" kern="100">
                          <a:effectLst/>
                        </a:rPr>
                        <a:t>Tradycyjna logistyka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E-logistics</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6261068"/>
                  </a:ext>
                </a:extLst>
              </a:tr>
              <a:tr h="272716">
                <a:tc>
                  <a:txBody>
                    <a:bodyPr/>
                    <a:lstStyle/>
                    <a:p>
                      <a:pPr algn="just">
                        <a:lnSpc>
                          <a:spcPct val="150000"/>
                        </a:lnSpc>
                        <a:spcAft>
                          <a:spcPts val="600"/>
                        </a:spcAft>
                        <a:buNone/>
                      </a:pPr>
                      <a:r>
                        <a:rPr lang="pl-PL" sz="1200" kern="100">
                          <a:effectLst/>
                        </a:rPr>
                        <a:t>Typ ładunków </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Palety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Paczki</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236225"/>
                  </a:ext>
                </a:extLst>
              </a:tr>
              <a:tr h="272716">
                <a:tc>
                  <a:txBody>
                    <a:bodyPr/>
                    <a:lstStyle/>
                    <a:p>
                      <a:pPr algn="just">
                        <a:lnSpc>
                          <a:spcPct val="150000"/>
                        </a:lnSpc>
                        <a:spcAft>
                          <a:spcPts val="600"/>
                        </a:spcAft>
                        <a:buNone/>
                      </a:pPr>
                      <a:r>
                        <a:rPr lang="pl-PL" sz="1200" kern="100">
                          <a:effectLst/>
                        </a:rPr>
                        <a:t>Klient</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Strategiczny / Znany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Nieznany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9206846"/>
                  </a:ext>
                </a:extLst>
              </a:tr>
              <a:tr h="272716">
                <a:tc>
                  <a:txBody>
                    <a:bodyPr/>
                    <a:lstStyle/>
                    <a:p>
                      <a:pPr algn="just">
                        <a:lnSpc>
                          <a:spcPct val="150000"/>
                        </a:lnSpc>
                        <a:spcAft>
                          <a:spcPts val="600"/>
                        </a:spcAft>
                        <a:buNone/>
                      </a:pPr>
                      <a:r>
                        <a:rPr lang="pl-PL" sz="1200" kern="100">
                          <a:effectLst/>
                        </a:rPr>
                        <a:t>Obsługa klienta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Sztywna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Zwinna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8998473"/>
                  </a:ext>
                </a:extLst>
              </a:tr>
              <a:tr h="272716">
                <a:tc>
                  <a:txBody>
                    <a:bodyPr/>
                    <a:lstStyle/>
                    <a:p>
                      <a:pPr algn="just">
                        <a:lnSpc>
                          <a:spcPct val="150000"/>
                        </a:lnSpc>
                        <a:spcAft>
                          <a:spcPts val="600"/>
                        </a:spcAft>
                        <a:buNone/>
                      </a:pPr>
                      <a:r>
                        <a:rPr lang="pl-PL" sz="1200" kern="100">
                          <a:effectLst/>
                        </a:rPr>
                        <a:t>Model dystrybucji</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Push</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Pull</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4678910"/>
                  </a:ext>
                </a:extLst>
              </a:tr>
              <a:tr h="579201">
                <a:tc>
                  <a:txBody>
                    <a:bodyPr/>
                    <a:lstStyle/>
                    <a:p>
                      <a:pPr algn="just">
                        <a:lnSpc>
                          <a:spcPct val="150000"/>
                        </a:lnSpc>
                        <a:spcAft>
                          <a:spcPts val="600"/>
                        </a:spcAft>
                        <a:buNone/>
                      </a:pPr>
                      <a:r>
                        <a:rPr lang="pl-PL" sz="1200" kern="100">
                          <a:effectLst/>
                        </a:rPr>
                        <a:t>Zapasy / Przepływ zamówień</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Un-directional</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Bidirectional</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9254416"/>
                  </a:ext>
                </a:extLst>
              </a:tr>
              <a:tr h="272716">
                <a:tc>
                  <a:txBody>
                    <a:bodyPr/>
                    <a:lstStyle/>
                    <a:p>
                      <a:pPr algn="just">
                        <a:lnSpc>
                          <a:spcPct val="150000"/>
                        </a:lnSpc>
                        <a:spcAft>
                          <a:spcPts val="600"/>
                        </a:spcAft>
                        <a:buNone/>
                      </a:pPr>
                      <a:r>
                        <a:rPr lang="pl-PL" sz="1200" kern="100">
                          <a:effectLst/>
                        </a:rPr>
                        <a:t>Miejsca docelowe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Skoncentrowane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Bardzo rozproszone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3536406"/>
                  </a:ext>
                </a:extLst>
              </a:tr>
              <a:tr h="272716">
                <a:tc>
                  <a:txBody>
                    <a:bodyPr/>
                    <a:lstStyle/>
                    <a:p>
                      <a:pPr algn="just">
                        <a:lnSpc>
                          <a:spcPct val="150000"/>
                        </a:lnSpc>
                        <a:spcAft>
                          <a:spcPts val="600"/>
                        </a:spcAft>
                        <a:buNone/>
                      </a:pPr>
                      <a:r>
                        <a:rPr lang="pl-PL" sz="1200" kern="100">
                          <a:effectLst/>
                        </a:rPr>
                        <a:t>Popyt</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Stabilny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Niestabilny / Seozonowy</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752380"/>
                  </a:ext>
                </a:extLst>
              </a:tr>
              <a:tr h="272716">
                <a:tc>
                  <a:txBody>
                    <a:bodyPr/>
                    <a:lstStyle/>
                    <a:p>
                      <a:pPr algn="just">
                        <a:lnSpc>
                          <a:spcPct val="150000"/>
                        </a:lnSpc>
                        <a:spcAft>
                          <a:spcPts val="600"/>
                        </a:spcAft>
                        <a:buNone/>
                      </a:pPr>
                      <a:r>
                        <a:rPr lang="pl-PL" sz="1200" kern="100">
                          <a:effectLst/>
                        </a:rPr>
                        <a:t>Zamówienia</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a:effectLst/>
                        </a:rPr>
                        <a:t>Przewidywalne</a:t>
                      </a:r>
                      <a:endParaRPr lang="pl-PL" sz="12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pl-PL" sz="1200" kern="100" dirty="0">
                          <a:effectLst/>
                        </a:rPr>
                        <a:t>Zmienne</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827896"/>
                  </a:ext>
                </a:extLst>
              </a:tr>
            </a:tbl>
          </a:graphicData>
        </a:graphic>
      </p:graphicFrame>
    </p:spTree>
    <p:extLst>
      <p:ext uri="{BB962C8B-B14F-4D97-AF65-F5344CB8AC3E}">
        <p14:creationId xmlns:p14="http://schemas.microsoft.com/office/powerpoint/2010/main" val="39624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Rozwój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Wang</a:t>
            </a:r>
            <a:r>
              <a:rPr lang="pl-PL" sz="1200" dirty="0">
                <a:solidFill>
                  <a:srgbClr val="7F7F7F"/>
                </a:solidFill>
              </a:rPr>
              <a:t>, 2016]</a:t>
            </a:r>
          </a:p>
        </p:txBody>
      </p:sp>
      <p:graphicFrame>
        <p:nvGraphicFramePr>
          <p:cNvPr id="7" name="Diagram 6">
            <a:extLst>
              <a:ext uri="{FF2B5EF4-FFF2-40B4-BE49-F238E27FC236}">
                <a16:creationId xmlns:a16="http://schemas.microsoft.com/office/drawing/2014/main" id="{035CBA2F-8786-CE95-AC60-1CADBC2638C1}"/>
              </a:ext>
            </a:extLst>
          </p:cNvPr>
          <p:cNvGraphicFramePr/>
          <p:nvPr>
            <p:extLst>
              <p:ext uri="{D42A27DB-BD31-4B8C-83A1-F6EECF244321}">
                <p14:modId xmlns:p14="http://schemas.microsoft.com/office/powerpoint/2010/main" val="199730187"/>
              </p:ext>
            </p:extLst>
          </p:nvPr>
        </p:nvGraphicFramePr>
        <p:xfrm>
          <a:off x="2032000" y="-7415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F48CA9A-991A-764C-BD0F-C286B512CE4D}"/>
              </a:ext>
            </a:extLst>
          </p:cNvPr>
          <p:cNvSpPr txBox="1"/>
          <p:nvPr/>
        </p:nvSpPr>
        <p:spPr>
          <a:xfrm>
            <a:off x="2353120" y="2857060"/>
            <a:ext cx="2696710" cy="1384995"/>
          </a:xfrm>
          <a:prstGeom prst="rect">
            <a:avLst/>
          </a:prstGeom>
          <a:noFill/>
        </p:spPr>
        <p:txBody>
          <a:bodyPr wrap="square">
            <a:spAutoFit/>
          </a:bodyPr>
          <a:lstStyle/>
          <a:p>
            <a:r>
              <a:rPr lang="pl-PL" sz="1200" dirty="0"/>
              <a:t>Pierwsze systemy informatyczne wspomagające zarządzanie przepływem materiałów, systemy </a:t>
            </a:r>
            <a:r>
              <a:rPr lang="pl-PL" sz="1200" dirty="0" err="1"/>
              <a:t>material</a:t>
            </a:r>
            <a:r>
              <a:rPr lang="pl-PL" sz="1200" dirty="0"/>
              <a:t> </a:t>
            </a:r>
            <a:r>
              <a:rPr lang="pl-PL" sz="1200" dirty="0" err="1"/>
              <a:t>requirement</a:t>
            </a:r>
            <a:r>
              <a:rPr lang="pl-PL" sz="1200" dirty="0"/>
              <a:t> </a:t>
            </a:r>
            <a:r>
              <a:rPr lang="pl-PL" sz="1200" dirty="0" err="1"/>
              <a:t>planning</a:t>
            </a:r>
            <a:r>
              <a:rPr lang="pl-PL" sz="1200" dirty="0"/>
              <a:t> (MRP) oraz </a:t>
            </a:r>
            <a:r>
              <a:rPr lang="pl-PL" sz="1200" dirty="0" err="1"/>
              <a:t>distribution</a:t>
            </a:r>
            <a:r>
              <a:rPr lang="pl-PL" sz="1200" dirty="0"/>
              <a:t> </a:t>
            </a:r>
            <a:r>
              <a:rPr lang="pl-PL" sz="1200" dirty="0" err="1"/>
              <a:t>resource</a:t>
            </a:r>
            <a:r>
              <a:rPr lang="pl-PL" sz="1200" dirty="0"/>
              <a:t> </a:t>
            </a:r>
            <a:r>
              <a:rPr lang="pl-PL" sz="1200" dirty="0" err="1"/>
              <a:t>planning</a:t>
            </a:r>
            <a:r>
              <a:rPr lang="pl-PL" sz="1200" dirty="0"/>
              <a:t> (DRP). Systemy te zaczęły się rozwijać w latach 60-tych ubiegłego wieku.</a:t>
            </a:r>
          </a:p>
        </p:txBody>
      </p:sp>
      <p:sp>
        <p:nvSpPr>
          <p:cNvPr id="8" name="pole tekstowe 7">
            <a:extLst>
              <a:ext uri="{FF2B5EF4-FFF2-40B4-BE49-F238E27FC236}">
                <a16:creationId xmlns:a16="http://schemas.microsoft.com/office/drawing/2014/main" id="{228C9593-8B64-E937-6C39-9B9564E3DA29}"/>
              </a:ext>
            </a:extLst>
          </p:cNvPr>
          <p:cNvSpPr txBox="1"/>
          <p:nvPr/>
        </p:nvSpPr>
        <p:spPr>
          <a:xfrm>
            <a:off x="5188209" y="2857060"/>
            <a:ext cx="1986790" cy="1384995"/>
          </a:xfrm>
          <a:prstGeom prst="rect">
            <a:avLst/>
          </a:prstGeom>
          <a:noFill/>
        </p:spPr>
        <p:txBody>
          <a:bodyPr wrap="square">
            <a:spAutoFit/>
          </a:bodyPr>
          <a:lstStyle>
            <a:defPPr>
              <a:defRPr lang="pl-PL"/>
            </a:defPPr>
            <a:lvl1pPr>
              <a:defRPr sz="1200"/>
            </a:lvl1pPr>
          </a:lstStyle>
          <a:p>
            <a:r>
              <a:rPr lang="pl-PL" dirty="0"/>
              <a:t>Rozwój systemów klasy ERP, a szczególnie koncentracja danych oraz wielowymiarowość tych danych pozwoliła na powstanie </a:t>
            </a:r>
            <a:r>
              <a:rPr lang="pl-PL" dirty="0" err="1"/>
              <a:t>decision</a:t>
            </a:r>
            <a:r>
              <a:rPr lang="pl-PL" dirty="0"/>
              <a:t> </a:t>
            </a:r>
            <a:r>
              <a:rPr lang="pl-PL" dirty="0" err="1"/>
              <a:t>support</a:t>
            </a:r>
            <a:r>
              <a:rPr lang="pl-PL" dirty="0"/>
              <a:t> </a:t>
            </a:r>
            <a:r>
              <a:rPr lang="pl-PL" dirty="0" err="1"/>
              <a:t>systems</a:t>
            </a:r>
            <a:r>
              <a:rPr lang="pl-PL" dirty="0"/>
              <a:t> (DSS)</a:t>
            </a:r>
          </a:p>
        </p:txBody>
      </p:sp>
      <p:sp>
        <p:nvSpPr>
          <p:cNvPr id="10" name="pole tekstowe 9">
            <a:extLst>
              <a:ext uri="{FF2B5EF4-FFF2-40B4-BE49-F238E27FC236}">
                <a16:creationId xmlns:a16="http://schemas.microsoft.com/office/drawing/2014/main" id="{8C36273C-9ADC-F108-260D-ACF4906DEBD5}"/>
              </a:ext>
            </a:extLst>
          </p:cNvPr>
          <p:cNvSpPr txBox="1"/>
          <p:nvPr/>
        </p:nvSpPr>
        <p:spPr>
          <a:xfrm>
            <a:off x="7337069" y="2846083"/>
            <a:ext cx="2501811" cy="1200329"/>
          </a:xfrm>
          <a:prstGeom prst="rect">
            <a:avLst/>
          </a:prstGeom>
          <a:noFill/>
        </p:spPr>
        <p:txBody>
          <a:bodyPr wrap="square">
            <a:spAutoFit/>
          </a:bodyPr>
          <a:lstStyle>
            <a:defPPr>
              <a:defRPr lang="pl-PL"/>
            </a:defPPr>
            <a:lvl1pPr>
              <a:defRPr sz="1200"/>
            </a:lvl1pPr>
          </a:lstStyle>
          <a:p>
            <a:r>
              <a:rPr lang="pl-PL" dirty="0"/>
              <a:t>Równolegle rozwijały się systemy dedykowane do poszczególnych funkcji logistycznych: transport management </a:t>
            </a:r>
            <a:r>
              <a:rPr lang="pl-PL" dirty="0" err="1"/>
              <a:t>systems</a:t>
            </a:r>
            <a:r>
              <a:rPr lang="pl-PL" dirty="0"/>
              <a:t> (TMS) oraz </a:t>
            </a:r>
            <a:r>
              <a:rPr lang="pl-PL" dirty="0" err="1"/>
              <a:t>warehouse</a:t>
            </a:r>
            <a:r>
              <a:rPr lang="pl-PL" dirty="0"/>
              <a:t> management </a:t>
            </a:r>
            <a:r>
              <a:rPr lang="pl-PL" dirty="0" err="1"/>
              <a:t>systems</a:t>
            </a:r>
            <a:r>
              <a:rPr lang="pl-PL" dirty="0"/>
              <a:t> (WMS)</a:t>
            </a:r>
          </a:p>
        </p:txBody>
      </p:sp>
      <p:graphicFrame>
        <p:nvGraphicFramePr>
          <p:cNvPr id="11" name="Diagram 10">
            <a:extLst>
              <a:ext uri="{FF2B5EF4-FFF2-40B4-BE49-F238E27FC236}">
                <a16:creationId xmlns:a16="http://schemas.microsoft.com/office/drawing/2014/main" id="{4718A8B1-7ABB-E5E7-AF7F-44501A7279FD}"/>
              </a:ext>
            </a:extLst>
          </p:cNvPr>
          <p:cNvGraphicFramePr/>
          <p:nvPr>
            <p:extLst>
              <p:ext uri="{D42A27DB-BD31-4B8C-83A1-F6EECF244321}">
                <p14:modId xmlns:p14="http://schemas.microsoft.com/office/powerpoint/2010/main" val="2781995084"/>
              </p:ext>
            </p:extLst>
          </p:nvPr>
        </p:nvGraphicFramePr>
        <p:xfrm>
          <a:off x="6884514" y="5237138"/>
          <a:ext cx="3446694" cy="710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BF09AE27-7BA7-87F7-2B66-AAF7B1BD1ADB}"/>
              </a:ext>
            </a:extLst>
          </p:cNvPr>
          <p:cNvGraphicFramePr/>
          <p:nvPr>
            <p:extLst>
              <p:ext uri="{D42A27DB-BD31-4B8C-83A1-F6EECF244321}">
                <p14:modId xmlns:p14="http://schemas.microsoft.com/office/powerpoint/2010/main" val="49207572"/>
              </p:ext>
            </p:extLst>
          </p:nvPr>
        </p:nvGraphicFramePr>
        <p:xfrm>
          <a:off x="6267208" y="4089625"/>
          <a:ext cx="4064000" cy="7103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Nawias klamrowy otwierający 12">
            <a:extLst>
              <a:ext uri="{FF2B5EF4-FFF2-40B4-BE49-F238E27FC236}">
                <a16:creationId xmlns:a16="http://schemas.microsoft.com/office/drawing/2014/main" id="{A553BEE0-6DC2-7E5F-645F-6F9A79EA0A2C}"/>
              </a:ext>
            </a:extLst>
          </p:cNvPr>
          <p:cNvSpPr/>
          <p:nvPr/>
        </p:nvSpPr>
        <p:spPr>
          <a:xfrm rot="16200000">
            <a:off x="3338835" y="1131478"/>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a:extLst>
              <a:ext uri="{FF2B5EF4-FFF2-40B4-BE49-F238E27FC236}">
                <a16:creationId xmlns:a16="http://schemas.microsoft.com/office/drawing/2014/main" id="{76B40681-B556-3792-8C83-7A619B7F8D2C}"/>
              </a:ext>
            </a:extLst>
          </p:cNvPr>
          <p:cNvSpPr/>
          <p:nvPr/>
        </p:nvSpPr>
        <p:spPr>
          <a:xfrm rot="16200000">
            <a:off x="8229317" y="1148975"/>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pole tekstowe 15">
            <a:extLst>
              <a:ext uri="{FF2B5EF4-FFF2-40B4-BE49-F238E27FC236}">
                <a16:creationId xmlns:a16="http://schemas.microsoft.com/office/drawing/2014/main" id="{87DE2F81-49CC-6FE8-3865-5EF333B762C2}"/>
              </a:ext>
            </a:extLst>
          </p:cNvPr>
          <p:cNvSpPr txBox="1"/>
          <p:nvPr/>
        </p:nvSpPr>
        <p:spPr>
          <a:xfrm>
            <a:off x="2957209" y="5088738"/>
            <a:ext cx="3524023" cy="1384995"/>
          </a:xfrm>
          <a:prstGeom prst="rect">
            <a:avLst/>
          </a:prstGeom>
          <a:noFill/>
        </p:spPr>
        <p:txBody>
          <a:bodyPr wrap="square">
            <a:spAutoFit/>
          </a:bodyPr>
          <a:lstStyle>
            <a:defPPr>
              <a:defRPr lang="pl-PL"/>
            </a:defPPr>
            <a:lvl1pPr>
              <a:defRPr sz="1200"/>
            </a:lvl1pPr>
          </a:lstStyle>
          <a:p>
            <a:r>
              <a:rPr lang="pl-PL" dirty="0"/>
              <a:t>Kolejnym kamieniem milowym w rozwoju e-</a:t>
            </a:r>
            <a:r>
              <a:rPr lang="pl-PL" dirty="0" err="1"/>
              <a:t>logistcis</a:t>
            </a:r>
            <a:r>
              <a:rPr lang="pl-PL" dirty="0"/>
              <a:t> było powstanie </a:t>
            </a:r>
            <a:r>
              <a:rPr lang="pl-PL" dirty="0" err="1"/>
              <a:t>electronic</a:t>
            </a:r>
            <a:r>
              <a:rPr lang="pl-PL" dirty="0"/>
              <a:t> </a:t>
            </a:r>
            <a:r>
              <a:rPr lang="pl-PL" dirty="0" err="1"/>
              <a:t>marketplaces</a:t>
            </a:r>
            <a:r>
              <a:rPr lang="pl-PL" dirty="0"/>
              <a:t> (EM). Powstanie platform łączących przedsiębiorstwa bezpośrednio z klientami (oraz inne konfiguracje przedstawione w podrozdziale o e-</a:t>
            </a:r>
            <a:r>
              <a:rPr lang="pl-PL" dirty="0" err="1"/>
              <a:t>binzesie</a:t>
            </a:r>
            <a:r>
              <a:rPr lang="pl-PL" dirty="0"/>
              <a:t>) pozwoliło na stworzenie nowych modeli biznesowych a tym samym wymagań wobec logistyki </a:t>
            </a:r>
          </a:p>
        </p:txBody>
      </p:sp>
    </p:spTree>
    <p:extLst>
      <p:ext uri="{BB962C8B-B14F-4D97-AF65-F5344CB8AC3E}">
        <p14:creationId xmlns:p14="http://schemas.microsoft.com/office/powerpoint/2010/main" val="209412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2070847"/>
            <a:ext cx="10515600" cy="4106116"/>
          </a:xfrm>
        </p:spPr>
        <p:txBody>
          <a:bodyPr>
            <a:normAutofit/>
          </a:bodyPr>
          <a:lstStyle/>
          <a:p>
            <a:pPr algn="just"/>
            <a:r>
              <a:rPr lang="pl-PL" sz="1800" dirty="0"/>
              <a:t>Rozwój Przemysłu 4.0 i Logistyki 4.0 daje dodatkowe możliwości rozszerzenia rozwiązań i usług oferowanych w ramach e-</a:t>
            </a:r>
            <a:r>
              <a:rPr lang="pl-PL" sz="1800" dirty="0" err="1"/>
              <a:t>logistics</a:t>
            </a:r>
            <a:r>
              <a:rPr lang="pl-PL" sz="1800" dirty="0"/>
              <a:t>. Wśród głównych technologii wspierających e-</a:t>
            </a:r>
            <a:r>
              <a:rPr lang="pl-PL" sz="1800" dirty="0" err="1"/>
              <a:t>logistics</a:t>
            </a:r>
            <a:r>
              <a:rPr lang="pl-PL" sz="1800" dirty="0"/>
              <a:t> wymienia się obecnie</a:t>
            </a:r>
            <a:r>
              <a:rPr lang="en-US" sz="1800" dirty="0"/>
              <a:t>: </a:t>
            </a:r>
          </a:p>
          <a:p>
            <a:pPr lvl="1"/>
            <a:r>
              <a:rPr lang="en-US" sz="1800" dirty="0"/>
              <a:t>Blockchain;</a:t>
            </a:r>
          </a:p>
          <a:p>
            <a:pPr lvl="1"/>
            <a:r>
              <a:rPr lang="en-US" sz="1800" dirty="0"/>
              <a:t>Internet </a:t>
            </a:r>
            <a:r>
              <a:rPr lang="en-US" sz="1800" dirty="0" err="1"/>
              <a:t>Rzeczy</a:t>
            </a:r>
            <a:r>
              <a:rPr lang="en-US" sz="1800" dirty="0"/>
              <a:t> i </a:t>
            </a:r>
            <a:r>
              <a:rPr lang="en-US" sz="1800" dirty="0" err="1"/>
              <a:t>sensorykę</a:t>
            </a:r>
            <a:r>
              <a:rPr lang="en-US" sz="1800" dirty="0"/>
              <a:t> (IoT);</a:t>
            </a:r>
          </a:p>
          <a:p>
            <a:pPr lvl="1"/>
            <a:r>
              <a:rPr lang="pl-PL" sz="1800" dirty="0"/>
              <a:t>G</a:t>
            </a:r>
            <a:r>
              <a:rPr lang="en-US" sz="1800" dirty="0" err="1"/>
              <a:t>eneratywną</a:t>
            </a:r>
            <a:r>
              <a:rPr lang="en-US" sz="1800" dirty="0"/>
              <a:t> </a:t>
            </a:r>
            <a:r>
              <a:rPr lang="en-US" sz="1800" dirty="0" err="1"/>
              <a:t>sztuczną</a:t>
            </a:r>
            <a:r>
              <a:rPr lang="en-US" sz="1800" dirty="0"/>
              <a:t> </a:t>
            </a:r>
            <a:r>
              <a:rPr lang="en-US" sz="1800" dirty="0" err="1"/>
              <a:t>inteligencję</a:t>
            </a:r>
            <a:r>
              <a:rPr lang="en-US" sz="1800" dirty="0"/>
              <a:t> (AI);</a:t>
            </a:r>
          </a:p>
        </p:txBody>
      </p:sp>
      <p:sp>
        <p:nvSpPr>
          <p:cNvPr id="7" name="Tytuł 3">
            <a:extLst>
              <a:ext uri="{FF2B5EF4-FFF2-40B4-BE49-F238E27FC236}">
                <a16:creationId xmlns:a16="http://schemas.microsoft.com/office/drawing/2014/main" id="{8832BEC2-5FCD-8157-EB16-1DFE00173DE1}"/>
              </a:ext>
            </a:extLst>
          </p:cNvPr>
          <p:cNvSpPr>
            <a:spLocks noGrp="1"/>
          </p:cNvSpPr>
          <p:nvPr>
            <p:ph type="title"/>
          </p:nvPr>
        </p:nvSpPr>
        <p:spPr>
          <a:xfrm>
            <a:off x="1608666" y="365126"/>
            <a:ext cx="10583334" cy="1116542"/>
          </a:xfrm>
        </p:spPr>
        <p:txBody>
          <a:bodyPr/>
          <a:lstStyle/>
          <a:p>
            <a:r>
              <a:rPr lang="pl-PL" dirty="0"/>
              <a:t>Nowoczesne technologie wspierające e-</a:t>
            </a:r>
            <a:r>
              <a:rPr lang="pl-PL" dirty="0" err="1"/>
              <a:t>logistics</a:t>
            </a:r>
            <a:endParaRPr lang="pl-PL" dirty="0"/>
          </a:p>
        </p:txBody>
      </p:sp>
    </p:spTree>
    <p:extLst>
      <p:ext uri="{BB962C8B-B14F-4D97-AF65-F5344CB8AC3E}">
        <p14:creationId xmlns:p14="http://schemas.microsoft.com/office/powerpoint/2010/main" val="802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27B6-232A-0D05-3374-42A47A247B5E}"/>
            </a:ext>
          </a:extLst>
        </p:cNvPr>
        <p:cNvGrpSpPr/>
        <p:nvPr/>
      </p:nvGrpSpPr>
      <p:grpSpPr>
        <a:xfrm>
          <a:off x="0" y="0"/>
          <a:ext cx="0" cy="0"/>
          <a:chOff x="0" y="0"/>
          <a:chExt cx="0" cy="0"/>
        </a:xfrm>
      </p:grpSpPr>
      <p:sp>
        <p:nvSpPr>
          <p:cNvPr id="6" name="Symbol zastępczy zawartości 4">
            <a:extLst>
              <a:ext uri="{FF2B5EF4-FFF2-40B4-BE49-F238E27FC236}">
                <a16:creationId xmlns:a16="http://schemas.microsoft.com/office/drawing/2014/main" id="{D4311ABE-D46D-997D-0337-B31213502198}"/>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a:t>
            </a:r>
            <a:r>
              <a:rPr lang="pl-PL" sz="1200" dirty="0" err="1">
                <a:solidFill>
                  <a:srgbClr val="7F7F7F"/>
                </a:solidFill>
              </a:rPr>
              <a:t>Dutta</a:t>
            </a:r>
            <a:r>
              <a:rPr lang="pl-PL" sz="1200" dirty="0">
                <a:solidFill>
                  <a:srgbClr val="7F7F7F"/>
                </a:solidFill>
              </a:rPr>
              <a:t> et al., 2020], [Aritua et al., 2021]. </a:t>
            </a:r>
          </a:p>
        </p:txBody>
      </p:sp>
      <p:pic>
        <p:nvPicPr>
          <p:cNvPr id="1026" name="Picture 2" descr="Blockchain, Dane, Wpis, Bloki">
            <a:extLst>
              <a:ext uri="{FF2B5EF4-FFF2-40B4-BE49-F238E27FC236}">
                <a16:creationId xmlns:a16="http://schemas.microsoft.com/office/drawing/2014/main" id="{B0172D95-F915-794D-20F5-35584EC35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47" y="1565651"/>
            <a:ext cx="5396753" cy="3564365"/>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zawartości 4">
            <a:extLst>
              <a:ext uri="{FF2B5EF4-FFF2-40B4-BE49-F238E27FC236}">
                <a16:creationId xmlns:a16="http://schemas.microsoft.com/office/drawing/2014/main" id="{F0469559-F7D9-E49F-A326-6FBEDFE6C19C}"/>
              </a:ext>
            </a:extLst>
          </p:cNvPr>
          <p:cNvSpPr>
            <a:spLocks noGrp="1"/>
          </p:cNvSpPr>
          <p:nvPr>
            <p:ph idx="1"/>
          </p:nvPr>
        </p:nvSpPr>
        <p:spPr>
          <a:xfrm>
            <a:off x="838200" y="1637366"/>
            <a:ext cx="6934200" cy="4126940"/>
          </a:xfrm>
        </p:spPr>
        <p:txBody>
          <a:bodyPr>
            <a:normAutofit/>
          </a:bodyPr>
          <a:lstStyle/>
          <a:p>
            <a:pPr algn="just"/>
            <a:r>
              <a:rPr lang="pl-PL" sz="1800" dirty="0" err="1"/>
              <a:t>Blockchain</a:t>
            </a:r>
            <a:r>
              <a:rPr lang="pl-PL" sz="1800" dirty="0"/>
              <a:t> to rozproszony system baz danych pomiędzy wszystkimi uczestnikami tej samej sieci. System ten rejestruje </a:t>
            </a:r>
            <a:br>
              <a:rPr lang="pl-PL" sz="1800" dirty="0"/>
            </a:br>
            <a:r>
              <a:rPr lang="pl-PL" sz="1800" dirty="0"/>
              <a:t>i przechowuje dane w postaci połączonych ze sobą bloków tworzących zbiór rekordów. Są one trwałe i dlatego nie można ich usunąć. Ważne jest, aby wiedzieć, że nie ma możliwości dokonywania aktualizacji ani żadnych modyfikacji. Możliwe jest jednak dodanie lub odczytanie nagrania.</a:t>
            </a:r>
            <a:endParaRPr lang="en-US" sz="1800" dirty="0"/>
          </a:p>
          <a:p>
            <a:pPr algn="just"/>
            <a:r>
              <a:rPr lang="pl-PL" sz="1800" dirty="0"/>
              <a:t>Technologia </a:t>
            </a:r>
            <a:r>
              <a:rPr lang="pl-PL" sz="1800" dirty="0" err="1"/>
              <a:t>blockchain</a:t>
            </a:r>
            <a:r>
              <a:rPr lang="pl-PL" sz="1800" dirty="0"/>
              <a:t> umożliwia śledzenie różnych transakcji </a:t>
            </a:r>
            <a:br>
              <a:rPr lang="pl-PL" sz="1800" dirty="0"/>
            </a:br>
            <a:r>
              <a:rPr lang="pl-PL" sz="1800" dirty="0"/>
              <a:t>w całym łańcuchu dostaw w bezpieczny i identyfikowalny sposób. Udokumentowane transakcje i dane są nieodwołalnie przechowywane w łańcuchu bloków i nie mogą być używane ani odczytywane bez zgody administratora danych. Za każdym razem, gdy przesyłka jest transportowana lub przeładowywana, transakcja może zostać udokumentowana, tworząc trwałą historię od producenta do przedsiębiorcy lub konsumenta.</a:t>
            </a:r>
            <a:endParaRPr lang="en-US" sz="1800" dirty="0"/>
          </a:p>
        </p:txBody>
      </p:sp>
      <p:sp>
        <p:nvSpPr>
          <p:cNvPr id="8" name="Tytuł 3">
            <a:extLst>
              <a:ext uri="{FF2B5EF4-FFF2-40B4-BE49-F238E27FC236}">
                <a16:creationId xmlns:a16="http://schemas.microsoft.com/office/drawing/2014/main" id="{1BFBE262-5573-E78A-52AB-9DA0889A7DE7}"/>
              </a:ext>
            </a:extLst>
          </p:cNvPr>
          <p:cNvSpPr>
            <a:spLocks noGrp="1"/>
          </p:cNvSpPr>
          <p:nvPr>
            <p:ph type="title"/>
          </p:nvPr>
        </p:nvSpPr>
        <p:spPr>
          <a:xfrm>
            <a:off x="1608666" y="365126"/>
            <a:ext cx="10583334" cy="1116542"/>
          </a:xfrm>
        </p:spPr>
        <p:txBody>
          <a:bodyPr/>
          <a:lstStyle/>
          <a:p>
            <a:r>
              <a:rPr lang="pl-PL" dirty="0"/>
              <a:t>Nowoczesne technologie wspierające e-</a:t>
            </a:r>
            <a:r>
              <a:rPr lang="pl-PL" dirty="0" err="1"/>
              <a:t>logistics</a:t>
            </a:r>
            <a:endParaRPr lang="pl-PL" dirty="0"/>
          </a:p>
        </p:txBody>
      </p:sp>
    </p:spTree>
    <p:extLst>
      <p:ext uri="{BB962C8B-B14F-4D97-AF65-F5344CB8AC3E}">
        <p14:creationId xmlns:p14="http://schemas.microsoft.com/office/powerpoint/2010/main" val="263988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0292-6DC4-815C-ABBA-178250CB8E88}"/>
            </a:ext>
          </a:extLst>
        </p:cNvPr>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8FDBA8C0-3FF1-4FC7-49A9-5828D8FD1CC9}"/>
              </a:ext>
            </a:extLst>
          </p:cNvPr>
          <p:cNvSpPr>
            <a:spLocks noGrp="1"/>
          </p:cNvSpPr>
          <p:nvPr>
            <p:ph idx="1"/>
          </p:nvPr>
        </p:nvSpPr>
        <p:spPr>
          <a:xfrm>
            <a:off x="820271" y="1882804"/>
            <a:ext cx="6763871" cy="3580093"/>
          </a:xfrm>
        </p:spPr>
        <p:txBody>
          <a:bodyPr>
            <a:normAutofit fontScale="92500" lnSpcReduction="10000"/>
          </a:bodyPr>
          <a:lstStyle/>
          <a:p>
            <a:pPr algn="just"/>
            <a:r>
              <a:rPr lang="pl-PL" sz="1800" dirty="0"/>
              <a:t>Internet Rzeczy (IoT) pozwala na komunikowanie się ze sobą urządzeń nie będących komputerami. Koncepcja zbudowana jest w oparciu o szerokie spectrum technologii poczynając </a:t>
            </a:r>
            <a:br>
              <a:rPr lang="pl-PL" sz="1800" dirty="0"/>
            </a:br>
            <a:r>
              <a:rPr lang="pl-PL" sz="1800" dirty="0"/>
              <a:t>od protokołów komunikacyjnych poprzez sensory zbierające dane, infrastrukturę umożliwiającą przesyłanie danych aż po systemy analizujące zbierane dane. </a:t>
            </a:r>
          </a:p>
          <a:p>
            <a:pPr algn="just"/>
            <a:r>
              <a:rPr lang="pl-PL" sz="1800" dirty="0"/>
              <a:t>Często rozwiązania IoT łączone są z sensorami RFID (radio-</a:t>
            </a:r>
            <a:r>
              <a:rPr lang="pl-PL" sz="1800" dirty="0" err="1"/>
              <a:t>frequency</a:t>
            </a:r>
            <a:r>
              <a:rPr lang="pl-PL" sz="1800" dirty="0"/>
              <a:t> </a:t>
            </a:r>
            <a:r>
              <a:rPr lang="pl-PL" sz="1800" dirty="0" err="1"/>
              <a:t>identification</a:t>
            </a:r>
            <a:r>
              <a:rPr lang="pl-PL" sz="1800" dirty="0"/>
              <a:t>)  dając możliwość nie tylko lokalnej identyfikacji towarów czy ładunków ale także przekazywania tych danych do dowolnego użytkownika. Rozwiązania IoT mogą być tworzone w dwóch wariantach:</a:t>
            </a:r>
            <a:endParaRPr lang="en-US" sz="1800" dirty="0"/>
          </a:p>
          <a:p>
            <a:pPr lvl="1"/>
            <a:r>
              <a:rPr lang="pl-PL" sz="1400" dirty="0"/>
              <a:t>Internet-</a:t>
            </a:r>
            <a:r>
              <a:rPr lang="pl-PL" sz="1400" dirty="0" err="1"/>
              <a:t>centric</a:t>
            </a:r>
            <a:r>
              <a:rPr lang="pl-PL" sz="1400" dirty="0"/>
              <a:t> – głównym elementem systemu są usługi oferowane w chmurze obliczeniowej a obiekty systemu stanowią dostawców danych;</a:t>
            </a:r>
          </a:p>
          <a:p>
            <a:pPr lvl="1"/>
            <a:r>
              <a:rPr lang="pl-PL" sz="1400" dirty="0"/>
              <a:t>Object-</a:t>
            </a:r>
            <a:r>
              <a:rPr lang="pl-PL" sz="1400" dirty="0" err="1"/>
              <a:t>centric</a:t>
            </a:r>
            <a:r>
              <a:rPr lang="pl-PL" sz="1400" dirty="0"/>
              <a:t> – rozwiązanie, w którym centralnym punktem sieci są obiekty, którymi można sterować za pomocą komunikatów przekazywanych przez sieć Internet.</a:t>
            </a:r>
          </a:p>
        </p:txBody>
      </p:sp>
      <p:sp>
        <p:nvSpPr>
          <p:cNvPr id="6" name="Symbol zastępczy zawartości 4">
            <a:extLst>
              <a:ext uri="{FF2B5EF4-FFF2-40B4-BE49-F238E27FC236}">
                <a16:creationId xmlns:a16="http://schemas.microsoft.com/office/drawing/2014/main" id="{AE567443-09BC-84E5-516E-DB65ACE45D3F}"/>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a:t>
            </a:r>
            <a:r>
              <a:rPr lang="pl-PL" sz="1200" dirty="0" err="1">
                <a:solidFill>
                  <a:srgbClr val="7F7F7F"/>
                </a:solidFill>
              </a:rPr>
              <a:t>Minerva</a:t>
            </a:r>
            <a:r>
              <a:rPr lang="pl-PL" sz="1200" dirty="0">
                <a:solidFill>
                  <a:srgbClr val="7F7F7F"/>
                </a:solidFill>
              </a:rPr>
              <a:t>, 2015], [</a:t>
            </a:r>
            <a:r>
              <a:rPr lang="pl-PL" sz="1200" dirty="0" err="1">
                <a:solidFill>
                  <a:srgbClr val="7F7F7F"/>
                </a:solidFill>
              </a:rPr>
              <a:t>Idrissi</a:t>
            </a:r>
            <a:r>
              <a:rPr lang="pl-PL" sz="1200" dirty="0">
                <a:solidFill>
                  <a:srgbClr val="7F7F7F"/>
                </a:solidFill>
              </a:rPr>
              <a:t> et al., 2022] </a:t>
            </a:r>
          </a:p>
        </p:txBody>
      </p:sp>
      <p:pic>
        <p:nvPicPr>
          <p:cNvPr id="2050" name="Picture 2" descr="Mediów Społecznych, Społeczny, Marketing">
            <a:extLst>
              <a:ext uri="{FF2B5EF4-FFF2-40B4-BE49-F238E27FC236}">
                <a16:creationId xmlns:a16="http://schemas.microsoft.com/office/drawing/2014/main" id="{F9F65DCD-2E61-D657-993B-B34C8D68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048612"/>
            <a:ext cx="4419600" cy="3134118"/>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DE4F387A-3E1A-E5F6-09E3-2E8778382688}"/>
              </a:ext>
            </a:extLst>
          </p:cNvPr>
          <p:cNvSpPr>
            <a:spLocks noGrp="1"/>
          </p:cNvSpPr>
          <p:nvPr>
            <p:ph type="title"/>
          </p:nvPr>
        </p:nvSpPr>
        <p:spPr>
          <a:xfrm>
            <a:off x="1608666" y="365126"/>
            <a:ext cx="10583334" cy="1116542"/>
          </a:xfrm>
        </p:spPr>
        <p:txBody>
          <a:bodyPr/>
          <a:lstStyle/>
          <a:p>
            <a:r>
              <a:rPr lang="pl-PL" dirty="0"/>
              <a:t>Nowoczesne technologie wspierające e-</a:t>
            </a:r>
            <a:r>
              <a:rPr lang="pl-PL" dirty="0" err="1"/>
              <a:t>logistics</a:t>
            </a:r>
            <a:endParaRPr lang="pl-PL" dirty="0"/>
          </a:p>
        </p:txBody>
      </p:sp>
    </p:spTree>
    <p:extLst>
      <p:ext uri="{BB962C8B-B14F-4D97-AF65-F5344CB8AC3E}">
        <p14:creationId xmlns:p14="http://schemas.microsoft.com/office/powerpoint/2010/main" val="3307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008D-345C-7476-5D96-C5AD4CCC466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D90D516-79C9-D0EC-DEA4-99BC203E57FB}"/>
              </a:ext>
            </a:extLst>
          </p:cNvPr>
          <p:cNvSpPr>
            <a:spLocks noGrp="1"/>
          </p:cNvSpPr>
          <p:nvPr>
            <p:ph type="title"/>
          </p:nvPr>
        </p:nvSpPr>
        <p:spPr>
          <a:xfrm>
            <a:off x="1608666" y="365126"/>
            <a:ext cx="6199593" cy="1116542"/>
          </a:xfrm>
        </p:spPr>
        <p:txBody>
          <a:bodyPr/>
          <a:lstStyle/>
          <a:p>
            <a:r>
              <a:rPr lang="pl-PL" dirty="0"/>
              <a:t>Nowoczesne technologie wspierające e-</a:t>
            </a:r>
            <a:r>
              <a:rPr lang="pl-PL" dirty="0" err="1"/>
              <a:t>logistics</a:t>
            </a:r>
            <a:endParaRPr lang="pl-PL" dirty="0"/>
          </a:p>
        </p:txBody>
      </p:sp>
      <p:sp>
        <p:nvSpPr>
          <p:cNvPr id="5" name="Symbol zastępczy zawartości 4">
            <a:extLst>
              <a:ext uri="{FF2B5EF4-FFF2-40B4-BE49-F238E27FC236}">
                <a16:creationId xmlns:a16="http://schemas.microsoft.com/office/drawing/2014/main" id="{208E4D7C-44F2-A357-7C0A-922AC4A4D70A}"/>
              </a:ext>
            </a:extLst>
          </p:cNvPr>
          <p:cNvSpPr>
            <a:spLocks noGrp="1"/>
          </p:cNvSpPr>
          <p:nvPr>
            <p:ph idx="1"/>
          </p:nvPr>
        </p:nvSpPr>
        <p:spPr>
          <a:xfrm>
            <a:off x="838200" y="1825625"/>
            <a:ext cx="7194176" cy="3813175"/>
          </a:xfrm>
        </p:spPr>
        <p:txBody>
          <a:bodyPr>
            <a:normAutofit/>
          </a:bodyPr>
          <a:lstStyle/>
          <a:p>
            <a:r>
              <a:rPr lang="pl-PL" sz="1800" dirty="0"/>
              <a:t>Generatywna sztuczna inteligencja to symulacja procesów inteligencji człowieka przez maszyny i systemy komputerowe. Generowanie wiedzy przez sztuczną </a:t>
            </a:r>
            <a:r>
              <a:rPr lang="pl-PL" sz="1800" dirty="0" err="1"/>
              <a:t>intelignecję</a:t>
            </a:r>
            <a:r>
              <a:rPr lang="pl-PL" sz="1800" dirty="0"/>
              <a:t> realizowane jest </a:t>
            </a:r>
            <a:br>
              <a:rPr lang="pl-PL" sz="1800" dirty="0"/>
            </a:br>
            <a:r>
              <a:rPr lang="pl-PL" sz="1800" dirty="0"/>
              <a:t>w trzech krokach: </a:t>
            </a:r>
          </a:p>
          <a:p>
            <a:pPr lvl="1"/>
            <a:r>
              <a:rPr lang="pl-PL" sz="1400" dirty="0"/>
              <a:t>Uczenie się - przyswajanie informacji i zasady jej wykorzystania; </a:t>
            </a:r>
          </a:p>
          <a:p>
            <a:pPr lvl="1"/>
            <a:r>
              <a:rPr lang="pl-PL" sz="1400" dirty="0"/>
              <a:t>Rozumowanie - Wykorzystanie reguł do wyciągania wniosków;</a:t>
            </a:r>
          </a:p>
          <a:p>
            <a:pPr lvl="1"/>
            <a:r>
              <a:rPr lang="pl-PL" sz="1400" dirty="0"/>
              <a:t>Autokorekta. </a:t>
            </a:r>
            <a:endParaRPr lang="en-US" sz="1400" dirty="0"/>
          </a:p>
          <a:p>
            <a:r>
              <a:rPr lang="pl-PL" sz="1800" dirty="0"/>
              <a:t>Przykładowo wykorzystanie sztucznej inteligencji pozwala na naukę opartą na historii. Pomaga to osiągnąć maksymalną wydajność, zwłaszcza w magazynach o szybkiej rotacji (takich jak magazyny e-commerce).</a:t>
            </a:r>
            <a:endParaRPr lang="en-US" sz="1800" dirty="0"/>
          </a:p>
        </p:txBody>
      </p:sp>
      <p:sp>
        <p:nvSpPr>
          <p:cNvPr id="6" name="Symbol zastępczy zawartości 4">
            <a:extLst>
              <a:ext uri="{FF2B5EF4-FFF2-40B4-BE49-F238E27FC236}">
                <a16:creationId xmlns:a16="http://schemas.microsoft.com/office/drawing/2014/main" id="{29CB44A1-AAA0-16DA-192D-CCC52D613FD0}"/>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Samoili</a:t>
            </a:r>
            <a:r>
              <a:rPr lang="pl-PL" sz="1200" dirty="0">
                <a:solidFill>
                  <a:srgbClr val="7F7F7F"/>
                </a:solidFill>
              </a:rPr>
              <a:t> et al., 2020]; [</a:t>
            </a:r>
            <a:r>
              <a:rPr lang="pl-PL" sz="1200" dirty="0" err="1">
                <a:solidFill>
                  <a:srgbClr val="7F7F7F"/>
                </a:solidFill>
              </a:rPr>
              <a:t>Dash</a:t>
            </a:r>
            <a:r>
              <a:rPr lang="pl-PL" sz="1200" dirty="0">
                <a:solidFill>
                  <a:srgbClr val="7F7F7F"/>
                </a:solidFill>
              </a:rPr>
              <a:t> et al., 2019]. </a:t>
            </a:r>
          </a:p>
        </p:txBody>
      </p:sp>
      <p:pic>
        <p:nvPicPr>
          <p:cNvPr id="2" name="Obraz 1">
            <a:extLst>
              <a:ext uri="{FF2B5EF4-FFF2-40B4-BE49-F238E27FC236}">
                <a16:creationId xmlns:a16="http://schemas.microsoft.com/office/drawing/2014/main" id="{3CFF22D5-FDDE-D947-630B-BF5E85BF070A}"/>
              </a:ext>
            </a:extLst>
          </p:cNvPr>
          <p:cNvPicPr>
            <a:picLocks noChangeAspect="1"/>
          </p:cNvPicPr>
          <p:nvPr/>
        </p:nvPicPr>
        <p:blipFill>
          <a:blip r:embed="rId2"/>
          <a:stretch>
            <a:fillRect/>
          </a:stretch>
        </p:blipFill>
        <p:spPr>
          <a:xfrm>
            <a:off x="8032376" y="0"/>
            <a:ext cx="4159624" cy="6073588"/>
          </a:xfrm>
          <a:prstGeom prst="rect">
            <a:avLst/>
          </a:prstGeom>
        </p:spPr>
      </p:pic>
    </p:spTree>
    <p:extLst>
      <p:ext uri="{BB962C8B-B14F-4D97-AF65-F5344CB8AC3E}">
        <p14:creationId xmlns:p14="http://schemas.microsoft.com/office/powerpoint/2010/main" val="33916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36812" y="1846794"/>
            <a:ext cx="6835588" cy="3505135"/>
          </a:xfrm>
        </p:spPr>
        <p:txBody>
          <a:bodyPr>
            <a:normAutofit/>
          </a:bodyPr>
          <a:lstStyle/>
          <a:p>
            <a:pPr algn="just"/>
            <a:r>
              <a:rPr lang="pl-PL" sz="1800" dirty="0"/>
              <a:t>Praktyczne rozwiązania w zakresie e-</a:t>
            </a:r>
            <a:r>
              <a:rPr lang="pl-PL" sz="1800" dirty="0" err="1"/>
              <a:t>logistics</a:t>
            </a:r>
            <a:r>
              <a:rPr lang="pl-PL" sz="1800" dirty="0"/>
              <a:t> oferują </a:t>
            </a:r>
            <a:br>
              <a:rPr lang="pl-PL" sz="1800" dirty="0"/>
            </a:br>
            <a:r>
              <a:rPr lang="pl-PL" sz="1800" dirty="0"/>
              <a:t>w zasadzie wszyscy operatorzy logistyczni, szczególnie </a:t>
            </a:r>
            <a:br>
              <a:rPr lang="pl-PL" sz="1800" dirty="0"/>
            </a:br>
            <a:r>
              <a:rPr lang="pl-PL" sz="1800" dirty="0"/>
              <a:t>Ci działający na rynku globalnym. Doskonałym przykładem rozwiązań wykorzystywanych w ramach e-</a:t>
            </a:r>
            <a:r>
              <a:rPr lang="pl-PL" sz="1800" dirty="0" err="1"/>
              <a:t>logistics</a:t>
            </a:r>
            <a:r>
              <a:rPr lang="pl-PL" sz="1800" dirty="0"/>
              <a:t> są </a:t>
            </a:r>
            <a:br>
              <a:rPr lang="pl-PL" sz="1800" dirty="0"/>
            </a:br>
            <a:r>
              <a:rPr lang="pl-PL" sz="1800" dirty="0"/>
              <a:t>te oferowane przez firmę </a:t>
            </a:r>
            <a:r>
              <a:rPr lang="pl-PL" sz="1800" dirty="0" err="1"/>
              <a:t>Dachser</a:t>
            </a:r>
            <a:r>
              <a:rPr lang="pl-PL" sz="1800" dirty="0"/>
              <a:t>. Ten europejski operator logistyczny udostępnia swoim klientom bezpośrednie połącznie z systemami zarządzania transportem i magazynem przez </a:t>
            </a:r>
            <a:br>
              <a:rPr lang="pl-PL" sz="1800" dirty="0"/>
            </a:br>
            <a:r>
              <a:rPr lang="pl-PL" sz="1800" dirty="0"/>
              <a:t>co klienci mają nieprzerwany dostęp w czasie rzeczywistym </a:t>
            </a:r>
            <a:br>
              <a:rPr lang="pl-PL" sz="1800" dirty="0"/>
            </a:br>
            <a:r>
              <a:rPr lang="pl-PL" sz="1800" dirty="0"/>
              <a:t>do danych na temat realizacji procesów logistycznych tego operatora</a:t>
            </a:r>
            <a:r>
              <a:rPr lang="en-US" sz="1800" dirty="0"/>
              <a:t>. </a:t>
            </a:r>
            <a:endParaRPr lang="pl-PL"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[https://www.dachser.pl/pl/elogistics-116]</a:t>
            </a:r>
          </a:p>
        </p:txBody>
      </p:sp>
      <p:pic>
        <p:nvPicPr>
          <p:cNvPr id="2" name="Obraz 1">
            <a:extLst>
              <a:ext uri="{FF2B5EF4-FFF2-40B4-BE49-F238E27FC236}">
                <a16:creationId xmlns:a16="http://schemas.microsoft.com/office/drawing/2014/main" id="{71BFCF04-F165-77A0-35DB-020665AD6A8F}"/>
              </a:ext>
            </a:extLst>
          </p:cNvPr>
          <p:cNvPicPr>
            <a:picLocks noChangeAspect="1"/>
          </p:cNvPicPr>
          <p:nvPr/>
        </p:nvPicPr>
        <p:blipFill>
          <a:blip r:embed="rId2"/>
          <a:stretch>
            <a:fillRect/>
          </a:stretch>
        </p:blipFill>
        <p:spPr>
          <a:xfrm>
            <a:off x="8151718" y="1880486"/>
            <a:ext cx="3681693" cy="2397074"/>
          </a:xfrm>
          <a:prstGeom prst="rect">
            <a:avLst/>
          </a:prstGeom>
        </p:spPr>
      </p:pic>
      <p:sp>
        <p:nvSpPr>
          <p:cNvPr id="8" name="Tytuł 3">
            <a:extLst>
              <a:ext uri="{FF2B5EF4-FFF2-40B4-BE49-F238E27FC236}">
                <a16:creationId xmlns:a16="http://schemas.microsoft.com/office/drawing/2014/main" id="{262CF658-4E63-81CD-4C9A-A7F7ECC65C5B}"/>
              </a:ext>
            </a:extLst>
          </p:cNvPr>
          <p:cNvSpPr>
            <a:spLocks noGrp="1"/>
          </p:cNvSpPr>
          <p:nvPr>
            <p:ph type="title"/>
          </p:nvPr>
        </p:nvSpPr>
        <p:spPr>
          <a:xfrm>
            <a:off x="1608666" y="365126"/>
            <a:ext cx="9745133" cy="1116542"/>
          </a:xfrm>
        </p:spPr>
        <p:txBody>
          <a:bodyPr/>
          <a:lstStyle/>
          <a:p>
            <a:r>
              <a:rPr lang="pl-PL" dirty="0"/>
              <a:t>E-</a:t>
            </a:r>
            <a:r>
              <a:rPr lang="pl-PL" dirty="0" err="1"/>
              <a:t>logistics</a:t>
            </a:r>
            <a:r>
              <a:rPr lang="pl-PL" dirty="0"/>
              <a:t> w praktyce</a:t>
            </a:r>
          </a:p>
        </p:txBody>
      </p:sp>
    </p:spTree>
    <p:extLst>
      <p:ext uri="{BB962C8B-B14F-4D97-AF65-F5344CB8AC3E}">
        <p14:creationId xmlns:p14="http://schemas.microsoft.com/office/powerpoint/2010/main" val="141491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8CA39-8A9F-024C-3119-80EF53DFBF5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E677A1E-B1CA-330B-B0C5-869D8762531A}"/>
              </a:ext>
            </a:extLst>
          </p:cNvPr>
          <p:cNvSpPr>
            <a:spLocks noGrp="1"/>
          </p:cNvSpPr>
          <p:nvPr>
            <p:ph type="title"/>
          </p:nvPr>
        </p:nvSpPr>
        <p:spPr/>
        <p:txBody>
          <a:bodyPr/>
          <a:lstStyle/>
          <a:p>
            <a:r>
              <a:rPr lang="pl-PL" dirty="0"/>
              <a:t>E-</a:t>
            </a:r>
            <a:r>
              <a:rPr lang="pl-PL" dirty="0" err="1"/>
              <a:t>logistics</a:t>
            </a:r>
            <a:r>
              <a:rPr lang="pl-PL" dirty="0"/>
              <a:t> w praktyce</a:t>
            </a:r>
          </a:p>
        </p:txBody>
      </p:sp>
      <p:sp>
        <p:nvSpPr>
          <p:cNvPr id="5" name="Symbol zastępczy zawartości 4">
            <a:extLst>
              <a:ext uri="{FF2B5EF4-FFF2-40B4-BE49-F238E27FC236}">
                <a16:creationId xmlns:a16="http://schemas.microsoft.com/office/drawing/2014/main" id="{D3AAE83A-89C6-ED7E-36B7-0BBB468259AB}"/>
              </a:ext>
            </a:extLst>
          </p:cNvPr>
          <p:cNvSpPr>
            <a:spLocks noGrp="1"/>
          </p:cNvSpPr>
          <p:nvPr>
            <p:ph idx="1"/>
          </p:nvPr>
        </p:nvSpPr>
        <p:spPr>
          <a:xfrm>
            <a:off x="838200" y="1825624"/>
            <a:ext cx="7005918" cy="4171764"/>
          </a:xfrm>
        </p:spPr>
        <p:txBody>
          <a:bodyPr>
            <a:normAutofit fontScale="40000" lnSpcReduction="20000"/>
          </a:bodyPr>
          <a:lstStyle/>
          <a:p>
            <a:pPr marL="0" indent="0">
              <a:buNone/>
            </a:pPr>
            <a:r>
              <a:rPr lang="pl-PL" sz="4500" dirty="0"/>
              <a:t>Funkcje jakie oferuje firma </a:t>
            </a:r>
            <a:r>
              <a:rPr lang="pl-PL" sz="4500" dirty="0" err="1"/>
              <a:t>Dachser</a:t>
            </a:r>
            <a:r>
              <a:rPr lang="pl-PL" sz="4500" dirty="0"/>
              <a:t> w ramach e-</a:t>
            </a:r>
            <a:r>
              <a:rPr lang="pl-PL" sz="4500" dirty="0" err="1"/>
              <a:t>logistics</a:t>
            </a:r>
            <a:r>
              <a:rPr lang="pl-PL" sz="4500" dirty="0"/>
              <a:t> to m.in.:</a:t>
            </a:r>
            <a:r>
              <a:rPr lang="en-US" sz="4500" dirty="0"/>
              <a:t> </a:t>
            </a:r>
            <a:endParaRPr lang="pl-PL" sz="4500" dirty="0"/>
          </a:p>
          <a:p>
            <a:pPr algn="just">
              <a:lnSpc>
                <a:spcPct val="110000"/>
              </a:lnSpc>
            </a:pPr>
            <a:r>
              <a:rPr lang="pl-PL" sz="3000" dirty="0"/>
              <a:t>składanie zamówień online - automatyczne importowanie danych do zamówień pozwalają zaoszczędzić czas. Funkcja importu adresów z systemu ERP uzupełnia zarządzanie adresami. Funkcjonalność umożliwia także przesyłanie dokumentów, zapisywanie informacji o towarach niebezpiecznych, a także wysyłanie przyszłych zleceń oraz korzystanie z własnych kodów kreskowych;</a:t>
            </a:r>
          </a:p>
          <a:p>
            <a:pPr algn="just">
              <a:lnSpc>
                <a:spcPct val="110000"/>
              </a:lnSpc>
            </a:pPr>
            <a:r>
              <a:rPr lang="pl-PL" sz="3000" dirty="0"/>
              <a:t>kontrola wszystkich kosztów transportu – umożliwia szybkie uzyskanie informacji o cenie transportu bez konieczności składania obszernych zapytań;</a:t>
            </a:r>
          </a:p>
          <a:p>
            <a:pPr algn="just">
              <a:lnSpc>
                <a:spcPct val="110000"/>
              </a:lnSpc>
            </a:pPr>
            <a:r>
              <a:rPr lang="pl-PL" sz="3000" dirty="0"/>
              <a:t>śledzenie stanów magazynowych - umożliwia śledzenie procesów zachodzących w magazynach – od kontroli statusu odbioru zamówienia po monitoring partii. Funkcjonalność ta pozwala </a:t>
            </a:r>
            <a:br>
              <a:rPr lang="pl-PL" sz="3000" dirty="0"/>
            </a:br>
            <a:r>
              <a:rPr lang="pl-PL" sz="3000" dirty="0"/>
              <a:t>na natychmiastowe określenie braków i stanów magazynowych;</a:t>
            </a:r>
          </a:p>
          <a:p>
            <a:pPr algn="just">
              <a:lnSpc>
                <a:spcPct val="110000"/>
              </a:lnSpc>
            </a:pPr>
            <a:r>
              <a:rPr lang="pl-PL" sz="3000" dirty="0"/>
              <a:t>aktualna informacja o statusie przesyłki i jej lokalizacji – funkcja </a:t>
            </a:r>
            <a:r>
              <a:rPr lang="pl-PL" sz="3000" dirty="0" err="1"/>
              <a:t>Track</a:t>
            </a:r>
            <a:r>
              <a:rPr lang="pl-PL" sz="3000" dirty="0"/>
              <a:t> &amp; </a:t>
            </a:r>
            <a:r>
              <a:rPr lang="pl-PL" sz="3000" dirty="0" err="1"/>
              <a:t>Trace</a:t>
            </a:r>
            <a:r>
              <a:rPr lang="pl-PL" sz="3000" dirty="0"/>
              <a:t> umożliwia dla każdej przesyłki można utworzenie indywidualnego linku, który poinformuje o aktualnym statusie przesyłki. Następnie można przekazać ten link klientom lub partnerom;</a:t>
            </a:r>
          </a:p>
          <a:p>
            <a:pPr algn="just">
              <a:lnSpc>
                <a:spcPct val="110000"/>
              </a:lnSpc>
            </a:pPr>
            <a:r>
              <a:rPr lang="pl-PL" sz="3000" dirty="0"/>
              <a:t>zarządzanie fakturami online - dostęp online do wszystkich danych dotyczących przesyłki. </a:t>
            </a:r>
            <a:br>
              <a:rPr lang="pl-PL" sz="3000" dirty="0"/>
            </a:br>
            <a:r>
              <a:rPr lang="pl-PL" sz="3000" dirty="0"/>
              <a:t>Dane dostępne są w postaci plików PDF, tabel Excel oraz plików CSV. Dane te możemy także przesłać cyfrowo poprzez centrum EDI.;</a:t>
            </a:r>
          </a:p>
          <a:p>
            <a:pPr algn="just">
              <a:lnSpc>
                <a:spcPct val="110000"/>
              </a:lnSpc>
            </a:pPr>
            <a:r>
              <a:rPr lang="pl-PL" sz="3000" dirty="0"/>
              <a:t>elektroniczne rozliczanie palet - zarządza sprzętem do załadunku, który wymaga śledzenia, </a:t>
            </a:r>
            <a:br>
              <a:rPr lang="pl-PL" sz="3000" dirty="0"/>
            </a:br>
            <a:r>
              <a:rPr lang="pl-PL" sz="3000" dirty="0"/>
              <a:t>tj. europaletami i regałami.</a:t>
            </a:r>
          </a:p>
        </p:txBody>
      </p:sp>
      <p:sp>
        <p:nvSpPr>
          <p:cNvPr id="6" name="Symbol zastępczy zawartości 4">
            <a:extLst>
              <a:ext uri="{FF2B5EF4-FFF2-40B4-BE49-F238E27FC236}">
                <a16:creationId xmlns:a16="http://schemas.microsoft.com/office/drawing/2014/main" id="{294084B7-AE3F-F970-4B49-2FE280B246A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[https://www.dachser.pl/pl/elogistics-116]</a:t>
            </a:r>
          </a:p>
        </p:txBody>
      </p:sp>
      <p:pic>
        <p:nvPicPr>
          <p:cNvPr id="3" name="Obraz 2">
            <a:extLst>
              <a:ext uri="{FF2B5EF4-FFF2-40B4-BE49-F238E27FC236}">
                <a16:creationId xmlns:a16="http://schemas.microsoft.com/office/drawing/2014/main" id="{6A843594-AEC7-89D6-163B-083E08640E7D}"/>
              </a:ext>
            </a:extLst>
          </p:cNvPr>
          <p:cNvPicPr>
            <a:picLocks noChangeAspect="1"/>
          </p:cNvPicPr>
          <p:nvPr/>
        </p:nvPicPr>
        <p:blipFill>
          <a:blip r:embed="rId2"/>
          <a:stretch>
            <a:fillRect/>
          </a:stretch>
        </p:blipFill>
        <p:spPr>
          <a:xfrm>
            <a:off x="8246038" y="2230463"/>
            <a:ext cx="3681693" cy="2397074"/>
          </a:xfrm>
          <a:prstGeom prst="rect">
            <a:avLst/>
          </a:prstGeom>
        </p:spPr>
      </p:pic>
    </p:spTree>
    <p:extLst>
      <p:ext uri="{BB962C8B-B14F-4D97-AF65-F5344CB8AC3E}">
        <p14:creationId xmlns:p14="http://schemas.microsoft.com/office/powerpoint/2010/main" val="3111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952C-763E-3438-C1B8-319368B28334}"/>
            </a:ext>
          </a:extLst>
        </p:cNvPr>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98F83C8C-107E-86CB-2850-0A0EE4B9103F}"/>
              </a:ext>
            </a:extLst>
          </p:cNvPr>
          <p:cNvSpPr>
            <a:spLocks noGrp="1"/>
          </p:cNvSpPr>
          <p:nvPr>
            <p:ph idx="1"/>
          </p:nvPr>
        </p:nvSpPr>
        <p:spPr>
          <a:xfrm>
            <a:off x="838200" y="1825624"/>
            <a:ext cx="7023847" cy="3723529"/>
          </a:xfrm>
        </p:spPr>
        <p:txBody>
          <a:bodyPr>
            <a:normAutofit fontScale="85000" lnSpcReduction="10000"/>
          </a:bodyPr>
          <a:lstStyle/>
          <a:p>
            <a:pPr algn="just">
              <a:lnSpc>
                <a:spcPct val="100000"/>
              </a:lnSpc>
            </a:pPr>
            <a:r>
              <a:rPr lang="pl-PL" sz="1800" dirty="0"/>
              <a:t>Kolejnym globalnym operatorem logistycznym wykorzystującym na szeroka skalę rozwiązania wywodzące się z e-</a:t>
            </a:r>
            <a:r>
              <a:rPr lang="pl-PL" sz="1800" dirty="0" err="1"/>
              <a:t>logistics</a:t>
            </a:r>
            <a:r>
              <a:rPr lang="pl-PL" sz="1800" dirty="0"/>
              <a:t> jest DHL. Oprócz bardzo zbliżonych funkcji zaprezentowanych powyżej dla innego operatora DHL wykorzystuje w znacznym stopniu także rozwiązania z zakresu uczenia maszynowego, rozszerzonej rzeczywistości oraz sztucznej inteligencji. Rozszerzona rzeczywistość jest wykorzystywana w celu optymalizacji infrastruktury magazynowej i prowadzonych w nim operacji logistycznych. Uczenie maszynowe i sztuczna inteligencja wykorzystywane są w celu zwiększania efektywności realizowanego biznesu oraz zwiększania odporności organizacji poprzez ukierunkowywanie podejmowanych działań na proaktywne zamiast działań reaktywnych. Podejmowanie działań proaktywnych jest możliwe dzięki analizę dużych zestawów danych i poszukiwaniu w nich związków pomiędzy przyczynami a skutkami. Możliwe jest zatem przewidywanie kształtowania się przyszłych zjawisk na podstawie przeszłych wydarzeń. Takie działania mają także wpływ na zwiększanie wartości usług kierowanych do klientów DHL i zwiększają ich pozycję konkurencyjną.</a:t>
            </a:r>
          </a:p>
        </p:txBody>
      </p:sp>
      <p:sp>
        <p:nvSpPr>
          <p:cNvPr id="6" name="Symbol zastępczy zawartości 4">
            <a:extLst>
              <a:ext uri="{FF2B5EF4-FFF2-40B4-BE49-F238E27FC236}">
                <a16:creationId xmlns:a16="http://schemas.microsoft.com/office/drawing/2014/main" id="{88617565-9894-6077-B401-9CE7FC94337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 [DHL, 2017]</a:t>
            </a:r>
          </a:p>
        </p:txBody>
      </p:sp>
      <p:pic>
        <p:nvPicPr>
          <p:cNvPr id="8" name="Obraz 7">
            <a:extLst>
              <a:ext uri="{FF2B5EF4-FFF2-40B4-BE49-F238E27FC236}">
                <a16:creationId xmlns:a16="http://schemas.microsoft.com/office/drawing/2014/main" id="{F4153705-1F6E-83B1-1FB3-B590FE7B06D8}"/>
              </a:ext>
            </a:extLst>
          </p:cNvPr>
          <p:cNvPicPr>
            <a:picLocks noChangeAspect="1"/>
          </p:cNvPicPr>
          <p:nvPr/>
        </p:nvPicPr>
        <p:blipFill>
          <a:blip r:embed="rId2"/>
          <a:stretch>
            <a:fillRect/>
          </a:stretch>
        </p:blipFill>
        <p:spPr>
          <a:xfrm>
            <a:off x="8162924" y="2209364"/>
            <a:ext cx="3630856" cy="2312894"/>
          </a:xfrm>
          <a:prstGeom prst="rect">
            <a:avLst/>
          </a:prstGeom>
        </p:spPr>
      </p:pic>
      <p:sp>
        <p:nvSpPr>
          <p:cNvPr id="9" name="Tytuł 3">
            <a:extLst>
              <a:ext uri="{FF2B5EF4-FFF2-40B4-BE49-F238E27FC236}">
                <a16:creationId xmlns:a16="http://schemas.microsoft.com/office/drawing/2014/main" id="{AD88C492-259B-481D-622A-A189DA1232B1}"/>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a:t>E-logistics w praktyce</a:t>
            </a:r>
            <a:endParaRPr lang="pl-PL" dirty="0"/>
          </a:p>
        </p:txBody>
      </p:sp>
    </p:spTree>
    <p:extLst>
      <p:ext uri="{BB962C8B-B14F-4D97-AF65-F5344CB8AC3E}">
        <p14:creationId xmlns:p14="http://schemas.microsoft.com/office/powerpoint/2010/main" val="5783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684164" cy="3626908"/>
          </a:xfrm>
          <a:solidFill>
            <a:schemeClr val="bg1">
              <a:lumMod val="95000"/>
            </a:schemeClr>
          </a:solidFill>
        </p:spPr>
        <p:txBody>
          <a:bodyPr>
            <a:normAutofit/>
          </a:bodyPr>
          <a:lstStyle/>
          <a:p>
            <a:pPr algn="just"/>
            <a:r>
              <a:rPr lang="pl-PL" sz="2000" dirty="0"/>
              <a:t>Rozwiązania funkcjonujące w ramach e-logistyki są tak różnorodne, jak różne są definicje tego pojęcia. Można wyróżnić dwa główne trendy w definiowaniu tego pojęcia:</a:t>
            </a:r>
          </a:p>
          <a:p>
            <a:pPr marL="896938" lvl="1" indent="-447675" algn="just">
              <a:spcBef>
                <a:spcPts val="1000"/>
              </a:spcBef>
            </a:pPr>
            <a:r>
              <a:rPr lang="pl-PL" sz="1600" dirty="0"/>
              <a:t>W szerszym ujęciu e-logistyka to wszelkiego rodzaju rozwiązania cyfrowe, które towarzyszą przepływowi materiałów. 
W węższym znaczeniu e-logistyka definiowana jest jako realizacja procesów logistycznych towarzyszących </a:t>
            </a:r>
            <a:br>
              <a:rPr lang="pl-PL" sz="1600" dirty="0"/>
            </a:br>
            <a:r>
              <a:rPr lang="pl-PL" sz="1600" dirty="0"/>
              <a:t>e-commerce</a:t>
            </a:r>
            <a:r>
              <a:rPr lang="en-US" sz="1600" dirty="0"/>
              <a:t>. </a:t>
            </a:r>
            <a:endParaRPr lang="pl-PL" sz="1600" dirty="0"/>
          </a:p>
          <a:p>
            <a:pPr algn="just"/>
            <a:r>
              <a:rPr lang="pl-PL" sz="2000" dirty="0"/>
              <a:t>Przepływ materiałów nie zostanie zastąpiony przez przepływ informacji. Przepływ informacji decyduje o efektywności przepływu materiałów. Szczególnie istotne w tym zakresie wydaje się wspomaganie procesów informacyjnych realizowanych w ramach e-logistyki metodami </a:t>
            </a:r>
            <a:br>
              <a:rPr lang="pl-PL" sz="2000" dirty="0"/>
            </a:br>
            <a:r>
              <a:rPr lang="pl-PL" sz="2000" dirty="0"/>
              <a:t>i narzędziami do analizy danych. Nowoczesne rozwiązania techniczne pozwalają </a:t>
            </a:r>
            <a:br>
              <a:rPr lang="pl-PL" sz="2000" dirty="0"/>
            </a:br>
            <a:r>
              <a:rPr lang="pl-PL" sz="2000" dirty="0"/>
              <a:t>na gromadzenie dużych zbiorów danych i poszukiwanie zależności między tymi danymi w celu przygotowania informacji przydatnych w podejmowaniu decyzji menedżerskich</a:t>
            </a:r>
            <a:r>
              <a:rPr lang="en-US" sz="2000" dirty="0"/>
              <a:t>.</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E-business</a:t>
            </a:r>
          </a:p>
          <a:p>
            <a:r>
              <a:rPr lang="pl-PL" sz="2000" dirty="0"/>
              <a:t>Definicja e-</a:t>
            </a:r>
            <a:r>
              <a:rPr lang="pl-PL" sz="2000" dirty="0" err="1"/>
              <a:t>logistics</a:t>
            </a:r>
            <a:endParaRPr lang="pl-PL" sz="2000" dirty="0"/>
          </a:p>
          <a:p>
            <a:r>
              <a:rPr lang="pl-PL" sz="2000" dirty="0"/>
              <a:t>Rozwój e-</a:t>
            </a:r>
            <a:r>
              <a:rPr lang="pl-PL" sz="2000" dirty="0" err="1"/>
              <a:t>logistics</a:t>
            </a:r>
            <a:endParaRPr lang="pl-PL" sz="2000" dirty="0"/>
          </a:p>
          <a:p>
            <a:r>
              <a:rPr lang="pl-PL" sz="2000" dirty="0"/>
              <a:t>Nowoczesne technologie wspierające e-</a:t>
            </a:r>
            <a:r>
              <a:rPr lang="pl-PL" sz="2000" dirty="0" err="1"/>
              <a:t>logistics</a:t>
            </a:r>
            <a:endParaRPr lang="pl-PL" sz="2000" dirty="0"/>
          </a:p>
          <a:p>
            <a:r>
              <a:rPr lang="pl-PL" sz="2000" dirty="0"/>
              <a:t>E-</a:t>
            </a:r>
            <a:r>
              <a:rPr lang="pl-PL" sz="2000" dirty="0" err="1"/>
              <a:t>logistics</a:t>
            </a:r>
            <a:r>
              <a:rPr lang="pl-PL" sz="2000" dirty="0"/>
              <a:t> w praktyce</a:t>
            </a:r>
          </a:p>
          <a:p>
            <a:r>
              <a:rPr lang="pl-PL" sz="2000" dirty="0"/>
              <a:t>Podsumowanie</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Podsumowanie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spcAft>
                <a:spcPts val="600"/>
              </a:spcAft>
            </a:pPr>
            <a:r>
              <a:rPr lang="pl-PL" sz="2100" dirty="0"/>
              <a:t>Wpływ rozwoju technologii przetwarzania danych i </a:t>
            </a:r>
            <a:r>
              <a:rPr lang="pl-PL" sz="2100" dirty="0" err="1"/>
              <a:t>internetu</a:t>
            </a:r>
            <a:r>
              <a:rPr lang="pl-PL" sz="2100" dirty="0"/>
              <a:t> na łańcuchy dostaw można wyróżnić w trzech obszarach:</a:t>
            </a:r>
          </a:p>
          <a:p>
            <a:pPr marL="800100" lvl="1" indent="-342900" algn="just">
              <a:lnSpc>
                <a:spcPct val="150000"/>
              </a:lnSpc>
              <a:buClr>
                <a:srgbClr val="1065AB"/>
              </a:buClr>
              <a:buFont typeface="Wingdings" panose="05000000000000000000" pitchFamily="2" charset="2"/>
              <a:buChar char=""/>
            </a:pPr>
            <a:r>
              <a:rPr lang="pl-PL" sz="1400" kern="100" dirty="0">
                <a:ea typeface="Calibri" panose="020F0502020204030204" pitchFamily="34" charset="0"/>
                <a:cs typeface="Times New Roman" panose="02020603050405020304" pitchFamily="18" charset="0"/>
              </a:rPr>
              <a:t>rozwój systemów wspomagających zarządzanie przedsiębiorstwem (ERP) i planowanie przepływu materiałów (APS);
rozwój systemów wspomagających proces podejmowania decyzji biznesowych działających w czasie rzeczywistym;
wymiana informacji między przedsiębiorstwami</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p>
            <a:pPr algn="just"/>
            <a:r>
              <a:rPr lang="pl-PL" sz="2000" dirty="0"/>
              <a:t>Brak jasnego kontekstu do zdefiniowania pojęcia e-logistyka spowodowany jest szybkim rozwojem tematu i zacieraniem się granic pomiędzy poszczególnymi rozwiązaniami wspierającymi realizację przepływu informacji</a:t>
            </a:r>
            <a:r>
              <a:rPr lang="en-US" sz="2000" dirty="0"/>
              <a:t>.</a:t>
            </a:r>
            <a:endParaRPr lang="pl-PL" sz="2000" dirty="0"/>
          </a:p>
        </p:txBody>
      </p:sp>
    </p:spTree>
    <p:extLst>
      <p:ext uri="{BB962C8B-B14F-4D97-AF65-F5344CB8AC3E}">
        <p14:creationId xmlns:p14="http://schemas.microsoft.com/office/powerpoint/2010/main" val="28337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3AF9-90CC-794E-AD63-C8A1D168F7C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C4A6644-E88B-FBD6-491E-C0325B53A764}"/>
              </a:ext>
            </a:extLst>
          </p:cNvPr>
          <p:cNvSpPr>
            <a:spLocks noGrp="1"/>
          </p:cNvSpPr>
          <p:nvPr>
            <p:ph type="title"/>
          </p:nvPr>
        </p:nvSpPr>
        <p:spPr/>
        <p:txBody>
          <a:bodyPr/>
          <a:lstStyle/>
          <a:p>
            <a:r>
              <a:rPr lang="pl-PL" dirty="0"/>
              <a:t>Źródła</a:t>
            </a:r>
          </a:p>
        </p:txBody>
      </p:sp>
      <p:sp>
        <p:nvSpPr>
          <p:cNvPr id="3" name="Symbol zastępczy zawartości 2">
            <a:extLst>
              <a:ext uri="{FF2B5EF4-FFF2-40B4-BE49-F238E27FC236}">
                <a16:creationId xmlns:a16="http://schemas.microsoft.com/office/drawing/2014/main" id="{22BEDF48-6C07-998A-CAC6-B3CA7BCD2B0E}"/>
              </a:ext>
            </a:extLst>
          </p:cNvPr>
          <p:cNvSpPr>
            <a:spLocks noGrp="1"/>
          </p:cNvSpPr>
          <p:nvPr>
            <p:ph idx="1"/>
          </p:nvPr>
        </p:nvSpPr>
        <p:spPr>
          <a:xfrm>
            <a:off x="757518" y="1547719"/>
            <a:ext cx="11084858" cy="4817222"/>
          </a:xfrm>
        </p:spPr>
        <p:txBody>
          <a:bodyPr>
            <a:normAutofit fontScale="32500" lnSpcReduction="20000"/>
          </a:bodyPr>
          <a:lstStyle/>
          <a:p>
            <a:pPr marL="0" indent="0">
              <a:buNone/>
            </a:pPr>
            <a:r>
              <a:rPr lang="pl-PL" dirty="0"/>
              <a:t>[1.]	Aritua, B., Wagener, C., Wagener, N. &amp; Adamczak, M. (2021). </a:t>
            </a:r>
            <a:r>
              <a:rPr lang="pl-PL" dirty="0" err="1"/>
              <a:t>Blockchain</a:t>
            </a:r>
            <a:r>
              <a:rPr lang="pl-PL" dirty="0"/>
              <a:t> </a:t>
            </a:r>
            <a:r>
              <a:rPr lang="pl-PL" dirty="0" err="1"/>
              <a:t>solutions</a:t>
            </a:r>
            <a:r>
              <a:rPr lang="pl-PL" dirty="0"/>
              <a:t> for </a:t>
            </a:r>
            <a:r>
              <a:rPr lang="pl-PL" dirty="0" err="1"/>
              <a:t>international</a:t>
            </a:r>
            <a:r>
              <a:rPr lang="pl-PL" dirty="0"/>
              <a:t> </a:t>
            </a:r>
            <a:r>
              <a:rPr lang="pl-PL" dirty="0" err="1"/>
              <a:t>logistics</a:t>
            </a:r>
            <a:r>
              <a:rPr lang="pl-PL" dirty="0"/>
              <a:t> networks </a:t>
            </a:r>
            <a:r>
              <a:rPr lang="pl-PL" dirty="0" err="1"/>
              <a:t>along</a:t>
            </a:r>
            <a:r>
              <a:rPr lang="pl-PL" dirty="0"/>
              <a:t> the </a:t>
            </a:r>
            <a:r>
              <a:rPr lang="pl-PL" dirty="0" err="1"/>
              <a:t>new</a:t>
            </a:r>
            <a:r>
              <a:rPr lang="pl-PL" dirty="0"/>
              <a:t> </a:t>
            </a:r>
            <a:r>
              <a:rPr lang="pl-PL" dirty="0" err="1"/>
              <a:t>silk</a:t>
            </a:r>
            <a:r>
              <a:rPr lang="pl-PL" dirty="0"/>
              <a:t> </a:t>
            </a:r>
            <a:r>
              <a:rPr lang="pl-PL" dirty="0" err="1"/>
              <a:t>road</a:t>
            </a:r>
            <a:r>
              <a:rPr lang="pl-PL" dirty="0"/>
              <a:t> </a:t>
            </a:r>
            <a:r>
              <a:rPr lang="pl-PL" dirty="0" err="1"/>
              <a:t>between</a:t>
            </a:r>
            <a:r>
              <a:rPr lang="pl-PL" dirty="0"/>
              <a:t> Europe and Asia, Logistics, 5(3), ss. 1-14.</a:t>
            </a:r>
          </a:p>
          <a:p>
            <a:pPr marL="0" indent="0">
              <a:buNone/>
            </a:pPr>
            <a:r>
              <a:rPr lang="pl-PL" dirty="0"/>
              <a:t>[2.]	</a:t>
            </a:r>
            <a:r>
              <a:rPr lang="pl-PL" dirty="0" err="1"/>
              <a:t>Dachser</a:t>
            </a:r>
            <a:r>
              <a:rPr lang="pl-PL" dirty="0"/>
              <a:t> – e-</a:t>
            </a:r>
            <a:r>
              <a:rPr lang="pl-PL" dirty="0" err="1"/>
              <a:t>logistics</a:t>
            </a:r>
            <a:r>
              <a:rPr lang="pl-PL" dirty="0"/>
              <a:t> (2024) [</a:t>
            </a:r>
            <a:r>
              <a:rPr lang="pl-PL" dirty="0" err="1"/>
              <a:t>available</a:t>
            </a:r>
            <a:r>
              <a:rPr lang="pl-PL" dirty="0"/>
              <a:t> </a:t>
            </a:r>
            <a:r>
              <a:rPr lang="pl-PL" dirty="0" err="1"/>
              <a:t>at</a:t>
            </a:r>
            <a:r>
              <a:rPr lang="pl-PL" dirty="0"/>
              <a:t>: dachser.pl/</a:t>
            </a:r>
            <a:r>
              <a:rPr lang="pl-PL" dirty="0" err="1"/>
              <a:t>pl</a:t>
            </a:r>
            <a:r>
              <a:rPr lang="pl-PL" dirty="0"/>
              <a:t>/elogistics-116 </a:t>
            </a:r>
            <a:r>
              <a:rPr lang="pl-PL" dirty="0" err="1"/>
              <a:t>access</a:t>
            </a:r>
            <a:r>
              <a:rPr lang="pl-PL" dirty="0"/>
              <a:t>: </a:t>
            </a:r>
            <a:r>
              <a:rPr lang="pl-PL" dirty="0" err="1"/>
              <a:t>April</a:t>
            </a:r>
            <a:r>
              <a:rPr lang="pl-PL" dirty="0"/>
              <a:t> 07, 2024]</a:t>
            </a:r>
          </a:p>
          <a:p>
            <a:pPr marL="0" indent="0">
              <a:buNone/>
            </a:pPr>
            <a:r>
              <a:rPr lang="pl-PL" dirty="0"/>
              <a:t>[3.]	</a:t>
            </a:r>
            <a:r>
              <a:rPr lang="pl-PL" dirty="0" err="1"/>
              <a:t>Dash</a:t>
            </a:r>
            <a:r>
              <a:rPr lang="pl-PL" dirty="0"/>
              <a:t>, R., </a:t>
            </a:r>
            <a:r>
              <a:rPr lang="pl-PL" dirty="0" err="1"/>
              <a:t>McMurtrey</a:t>
            </a:r>
            <a:r>
              <a:rPr lang="pl-PL" dirty="0"/>
              <a:t>, M., </a:t>
            </a:r>
            <a:r>
              <a:rPr lang="pl-PL" dirty="0" err="1"/>
              <a:t>Rebman</a:t>
            </a:r>
            <a:r>
              <a:rPr lang="pl-PL" dirty="0"/>
              <a:t>, C. &amp; Kar U.K. (2019). Application of </a:t>
            </a:r>
            <a:r>
              <a:rPr lang="pl-PL" dirty="0" err="1"/>
              <a:t>Artificial</a:t>
            </a:r>
            <a:r>
              <a:rPr lang="pl-PL" dirty="0"/>
              <a:t> </a:t>
            </a:r>
            <a:r>
              <a:rPr lang="pl-PL" dirty="0" err="1"/>
              <a:t>Intelligence</a:t>
            </a:r>
            <a:r>
              <a:rPr lang="pl-PL" dirty="0"/>
              <a:t> in Automation of Supply Chain Management, Journal of Strategic </a:t>
            </a:r>
            <a:r>
              <a:rPr lang="pl-PL" dirty="0" err="1"/>
              <a:t>Innovation</a:t>
            </a:r>
            <a:r>
              <a:rPr lang="pl-PL" dirty="0"/>
              <a:t> and Sustainability, West 	Palm Beach, 14(3), ss. 43-53.</a:t>
            </a:r>
          </a:p>
          <a:p>
            <a:pPr marL="0" indent="0">
              <a:buNone/>
            </a:pPr>
            <a:r>
              <a:rPr lang="pl-PL" dirty="0"/>
              <a:t>[4.]	DHL 2017. The 21st Century Spice Trade: A Guide to the Cross-</a:t>
            </a:r>
            <a:r>
              <a:rPr lang="pl-PL" dirty="0" err="1"/>
              <a:t>Border</a:t>
            </a:r>
            <a:r>
              <a:rPr lang="pl-PL" dirty="0"/>
              <a:t> E-Commerce </a:t>
            </a:r>
            <a:r>
              <a:rPr lang="pl-PL" dirty="0" err="1"/>
              <a:t>Opportunity</a:t>
            </a:r>
            <a:r>
              <a:rPr lang="pl-PL" dirty="0"/>
              <a:t>. 	[http://www.dhl.com/content/dam/downloads/g0/press/publication/g0_dhl_express_cross_border_ecommerce_21st_century_spice_trade.pdf, dostęp: czerwiec 23, 2018].</a:t>
            </a:r>
          </a:p>
          <a:p>
            <a:pPr marL="0" indent="0">
              <a:buNone/>
            </a:pPr>
            <a:r>
              <a:rPr lang="pl-PL" dirty="0"/>
              <a:t>[5.]	</a:t>
            </a:r>
            <a:r>
              <a:rPr lang="pl-PL" dirty="0" err="1"/>
              <a:t>Dutta</a:t>
            </a:r>
            <a:r>
              <a:rPr lang="pl-PL" dirty="0"/>
              <a:t>, P., </a:t>
            </a:r>
            <a:r>
              <a:rPr lang="pl-PL" dirty="0" err="1"/>
              <a:t>Choi</a:t>
            </a:r>
            <a:r>
              <a:rPr lang="pl-PL" dirty="0"/>
              <a:t>, T.M., </a:t>
            </a:r>
            <a:r>
              <a:rPr lang="pl-PL" dirty="0" err="1"/>
              <a:t>Somani</a:t>
            </a:r>
            <a:r>
              <a:rPr lang="pl-PL" dirty="0"/>
              <a:t>, S. &amp; </a:t>
            </a:r>
            <a:r>
              <a:rPr lang="pl-PL" dirty="0" err="1"/>
              <a:t>Butala</a:t>
            </a:r>
            <a:r>
              <a:rPr lang="pl-PL" dirty="0"/>
              <a:t>, R. (2020). </a:t>
            </a:r>
            <a:r>
              <a:rPr lang="pl-PL" dirty="0" err="1"/>
              <a:t>Blockchain</a:t>
            </a:r>
            <a:r>
              <a:rPr lang="pl-PL" dirty="0"/>
              <a:t> </a:t>
            </a:r>
            <a:r>
              <a:rPr lang="pl-PL" dirty="0" err="1"/>
              <a:t>technology</a:t>
            </a:r>
            <a:r>
              <a:rPr lang="pl-PL" dirty="0"/>
              <a:t> in </a:t>
            </a:r>
            <a:r>
              <a:rPr lang="pl-PL" dirty="0" err="1"/>
              <a:t>supply</a:t>
            </a:r>
            <a:r>
              <a:rPr lang="pl-PL" dirty="0"/>
              <a:t> </a:t>
            </a:r>
            <a:r>
              <a:rPr lang="pl-PL" dirty="0" err="1"/>
              <a:t>chain</a:t>
            </a:r>
            <a:r>
              <a:rPr lang="pl-PL" dirty="0"/>
              <a:t> </a:t>
            </a:r>
            <a:r>
              <a:rPr lang="pl-PL" dirty="0" err="1"/>
              <a:t>operations</a:t>
            </a:r>
            <a:r>
              <a:rPr lang="pl-PL" dirty="0"/>
              <a:t>: </a:t>
            </a:r>
            <a:r>
              <a:rPr lang="pl-PL" dirty="0" err="1"/>
              <a:t>applications</a:t>
            </a:r>
            <a:r>
              <a:rPr lang="pl-PL" dirty="0"/>
              <a:t>, </a:t>
            </a:r>
            <a:r>
              <a:rPr lang="pl-PL" dirty="0" err="1"/>
              <a:t>challenges</a:t>
            </a:r>
            <a:r>
              <a:rPr lang="pl-PL" dirty="0"/>
              <a:t> and </a:t>
            </a:r>
            <a:r>
              <a:rPr lang="pl-PL" dirty="0" err="1"/>
              <a:t>research</a:t>
            </a:r>
            <a:r>
              <a:rPr lang="pl-PL" dirty="0"/>
              <a:t> </a:t>
            </a:r>
            <a:r>
              <a:rPr lang="pl-PL" dirty="0" err="1"/>
              <a:t>opportunities</a:t>
            </a:r>
            <a:r>
              <a:rPr lang="pl-PL" dirty="0"/>
              <a:t>. </a:t>
            </a:r>
            <a:r>
              <a:rPr lang="pl-PL" dirty="0" err="1"/>
              <a:t>Transp</a:t>
            </a:r>
            <a:r>
              <a:rPr lang="pl-PL" dirty="0"/>
              <a:t> Res Part E: </a:t>
            </a:r>
            <a:r>
              <a:rPr lang="pl-PL" dirty="0" err="1"/>
              <a:t>Logist</a:t>
            </a:r>
            <a:r>
              <a:rPr lang="pl-PL" dirty="0"/>
              <a:t> </a:t>
            </a:r>
            <a:r>
              <a:rPr lang="pl-PL" dirty="0" err="1"/>
              <a:t>Transp</a:t>
            </a:r>
            <a:r>
              <a:rPr lang="pl-PL" dirty="0"/>
              <a:t> 	Rev,142(102067).</a:t>
            </a:r>
          </a:p>
          <a:p>
            <a:pPr marL="0" indent="0">
              <a:buNone/>
            </a:pPr>
            <a:r>
              <a:rPr lang="pl-PL" dirty="0"/>
              <a:t>[6.]	</a:t>
            </a:r>
            <a:r>
              <a:rPr lang="pl-PL" dirty="0" err="1"/>
              <a:t>Erceg</a:t>
            </a:r>
            <a:r>
              <a:rPr lang="pl-PL" dirty="0"/>
              <a:t>. A.&amp; </a:t>
            </a:r>
            <a:r>
              <a:rPr lang="pl-PL" dirty="0" err="1"/>
              <a:t>Damoska</a:t>
            </a:r>
            <a:r>
              <a:rPr lang="pl-PL" dirty="0"/>
              <a:t> </a:t>
            </a:r>
            <a:r>
              <a:rPr lang="pl-PL" dirty="0" err="1"/>
              <a:t>Sekuloska</a:t>
            </a:r>
            <a:r>
              <a:rPr lang="pl-PL" dirty="0"/>
              <a:t> J. (2019). E-</a:t>
            </a:r>
            <a:r>
              <a:rPr lang="pl-PL" dirty="0" err="1"/>
              <a:t>logistics</a:t>
            </a:r>
            <a:r>
              <a:rPr lang="pl-PL" dirty="0"/>
              <a:t> and e-SCM: </a:t>
            </a:r>
            <a:r>
              <a:rPr lang="pl-PL" dirty="0" err="1"/>
              <a:t>how</a:t>
            </a:r>
            <a:r>
              <a:rPr lang="pl-PL" dirty="0"/>
              <a:t> to </a:t>
            </a:r>
            <a:r>
              <a:rPr lang="pl-PL" dirty="0" err="1"/>
              <a:t>increase</a:t>
            </a:r>
            <a:r>
              <a:rPr lang="pl-PL" dirty="0"/>
              <a:t> </a:t>
            </a:r>
            <a:r>
              <a:rPr lang="pl-PL" dirty="0" err="1"/>
              <a:t>competitiveness</a:t>
            </a:r>
            <a:r>
              <a:rPr lang="pl-PL" dirty="0"/>
              <a:t>. LogForum,15 (1), ss. 155-169. </a:t>
            </a:r>
          </a:p>
          <a:p>
            <a:pPr marL="0" indent="0">
              <a:buNone/>
            </a:pPr>
            <a:r>
              <a:rPr lang="pl-PL" dirty="0"/>
              <a:t>[7.]	</a:t>
            </a:r>
            <a:r>
              <a:rPr lang="pl-PL" dirty="0" err="1"/>
              <a:t>Idrissi</a:t>
            </a:r>
            <a:r>
              <a:rPr lang="pl-PL" dirty="0"/>
              <a:t>, Z.K., </a:t>
            </a:r>
            <a:r>
              <a:rPr lang="pl-PL" dirty="0" err="1"/>
              <a:t>Lachgar</a:t>
            </a:r>
            <a:r>
              <a:rPr lang="pl-PL" dirty="0"/>
              <a:t> M. &amp; </a:t>
            </a:r>
            <a:r>
              <a:rPr lang="pl-PL" dirty="0" err="1"/>
              <a:t>Hrimech</a:t>
            </a:r>
            <a:r>
              <a:rPr lang="pl-PL" dirty="0"/>
              <a:t> H. (2022). </a:t>
            </a:r>
            <a:r>
              <a:rPr lang="pl-PL" dirty="0" err="1"/>
              <a:t>Blockchain</a:t>
            </a:r>
            <a:r>
              <a:rPr lang="pl-PL" dirty="0"/>
              <a:t>, IoT and AI </a:t>
            </a:r>
            <a:r>
              <a:rPr lang="pl-PL" dirty="0" err="1"/>
              <a:t>revolution</a:t>
            </a:r>
            <a:r>
              <a:rPr lang="pl-PL" dirty="0"/>
              <a:t> </a:t>
            </a:r>
            <a:r>
              <a:rPr lang="pl-PL" dirty="0" err="1"/>
              <a:t>within</a:t>
            </a:r>
            <a:r>
              <a:rPr lang="pl-PL" dirty="0"/>
              <a:t> transport and </a:t>
            </a:r>
            <a:r>
              <a:rPr lang="pl-PL" dirty="0" err="1"/>
              <a:t>logistics</a:t>
            </a:r>
            <a:r>
              <a:rPr lang="pl-PL" dirty="0"/>
              <a:t>, 2022 14th International Colloquium of Logistics and Supply Chain Management 	(LOGISTIQUA), EL JADIDA, </a:t>
            </a:r>
            <a:r>
              <a:rPr lang="pl-PL" dirty="0" err="1"/>
              <a:t>Morocco</a:t>
            </a:r>
            <a:r>
              <a:rPr lang="pl-PL" dirty="0"/>
              <a:t>, 25-27 May 2022.</a:t>
            </a:r>
          </a:p>
          <a:p>
            <a:pPr marL="0" indent="0">
              <a:buNone/>
            </a:pPr>
            <a:r>
              <a:rPr lang="pl-PL" dirty="0"/>
              <a:t>[8.]	</a:t>
            </a:r>
            <a:r>
              <a:rPr lang="pl-PL" dirty="0" err="1"/>
              <a:t>Merali</a:t>
            </a:r>
            <a:r>
              <a:rPr lang="pl-PL" dirty="0"/>
              <a:t> Y., </a:t>
            </a:r>
            <a:r>
              <a:rPr lang="pl-PL" dirty="0" err="1"/>
              <a:t>Papadopoulos</a:t>
            </a:r>
            <a:r>
              <a:rPr lang="pl-PL" dirty="0"/>
              <a:t>, T., </a:t>
            </a:r>
            <a:r>
              <a:rPr lang="pl-PL" dirty="0" err="1"/>
              <a:t>Nadkarni</a:t>
            </a:r>
            <a:r>
              <a:rPr lang="pl-PL" dirty="0"/>
              <a:t>, T. (2012). Information </a:t>
            </a:r>
            <a:r>
              <a:rPr lang="pl-PL" dirty="0" err="1"/>
              <a:t>systems</a:t>
            </a:r>
            <a:r>
              <a:rPr lang="pl-PL" dirty="0"/>
              <a:t> </a:t>
            </a:r>
            <a:r>
              <a:rPr lang="pl-PL" dirty="0" err="1"/>
              <a:t>strategy</a:t>
            </a:r>
            <a:r>
              <a:rPr lang="pl-PL" dirty="0"/>
              <a:t>: past, </a:t>
            </a:r>
            <a:r>
              <a:rPr lang="pl-PL" dirty="0" err="1"/>
              <a:t>present</a:t>
            </a:r>
            <a:r>
              <a:rPr lang="pl-PL" dirty="0"/>
              <a:t>, </a:t>
            </a:r>
            <a:r>
              <a:rPr lang="pl-PL" dirty="0" err="1"/>
              <a:t>future</a:t>
            </a:r>
            <a:r>
              <a:rPr lang="pl-PL" dirty="0"/>
              <a:t>? The Journal of Strategic Information Systems, 21(2), ss. 125–153.</a:t>
            </a:r>
          </a:p>
          <a:p>
            <a:pPr marL="0" indent="0">
              <a:buNone/>
            </a:pPr>
            <a:r>
              <a:rPr lang="pl-PL" dirty="0"/>
              <a:t>[9.]	</a:t>
            </a:r>
            <a:r>
              <a:rPr lang="pl-PL" dirty="0" err="1"/>
              <a:t>Minerva</a:t>
            </a:r>
            <a:r>
              <a:rPr lang="pl-PL" dirty="0"/>
              <a:t>, R., </a:t>
            </a:r>
            <a:r>
              <a:rPr lang="pl-PL" dirty="0" err="1"/>
              <a:t>Biru</a:t>
            </a:r>
            <a:r>
              <a:rPr lang="pl-PL" dirty="0"/>
              <a:t> A., &amp; </a:t>
            </a:r>
            <a:r>
              <a:rPr lang="pl-PL" dirty="0" err="1"/>
              <a:t>Rotondi</a:t>
            </a:r>
            <a:r>
              <a:rPr lang="pl-PL" dirty="0"/>
              <a:t>, D., (2015). </a:t>
            </a:r>
            <a:r>
              <a:rPr lang="pl-PL" dirty="0" err="1"/>
              <a:t>Towards</a:t>
            </a:r>
            <a:r>
              <a:rPr lang="pl-PL" dirty="0"/>
              <a:t> a </a:t>
            </a:r>
            <a:r>
              <a:rPr lang="pl-PL" dirty="0" err="1"/>
              <a:t>definition</a:t>
            </a:r>
            <a:r>
              <a:rPr lang="pl-PL" dirty="0"/>
              <a:t> of the Internet of </a:t>
            </a:r>
            <a:r>
              <a:rPr lang="pl-PL" dirty="0" err="1"/>
              <a:t>Things</a:t>
            </a:r>
            <a:r>
              <a:rPr lang="pl-PL" dirty="0"/>
              <a:t> (IoT), IEEE.</a:t>
            </a:r>
          </a:p>
          <a:p>
            <a:pPr marL="0" indent="0">
              <a:buNone/>
            </a:pPr>
            <a:r>
              <a:rPr lang="pl-PL" dirty="0"/>
              <a:t>[10.]	Moroz, M., </a:t>
            </a:r>
            <a:r>
              <a:rPr lang="pl-PL" dirty="0" err="1"/>
              <a:t>Nicu</a:t>
            </a:r>
            <a:r>
              <a:rPr lang="pl-PL" dirty="0"/>
              <a:t>, C., Pawel I. D.D., Polkowski Z., 2014. The </a:t>
            </a:r>
            <a:r>
              <a:rPr lang="pl-PL" dirty="0" err="1"/>
              <a:t>transformation</a:t>
            </a:r>
            <a:r>
              <a:rPr lang="pl-PL" dirty="0"/>
              <a:t> of </a:t>
            </a:r>
            <a:r>
              <a:rPr lang="pl-PL" dirty="0" err="1"/>
              <a:t>logistics</a:t>
            </a:r>
            <a:r>
              <a:rPr lang="pl-PL" dirty="0"/>
              <a:t> </a:t>
            </a:r>
            <a:r>
              <a:rPr lang="pl-PL" dirty="0" err="1"/>
              <a:t>into</a:t>
            </a:r>
            <a:r>
              <a:rPr lang="pl-PL" dirty="0"/>
              <a:t> e-</a:t>
            </a:r>
            <a:r>
              <a:rPr lang="pl-PL" dirty="0" err="1"/>
              <a:t>logistics</a:t>
            </a:r>
            <a:r>
              <a:rPr lang="pl-PL" dirty="0"/>
              <a:t> with the </a:t>
            </a:r>
            <a:r>
              <a:rPr lang="pl-PL" dirty="0" err="1"/>
              <a:t>example</a:t>
            </a:r>
            <a:r>
              <a:rPr lang="pl-PL" dirty="0"/>
              <a:t> of </a:t>
            </a:r>
            <a:r>
              <a:rPr lang="pl-PL" dirty="0" err="1"/>
              <a:t>electronic</a:t>
            </a:r>
            <a:r>
              <a:rPr lang="pl-PL" dirty="0"/>
              <a:t> </a:t>
            </a:r>
            <a:r>
              <a:rPr lang="pl-PL" dirty="0" err="1"/>
              <a:t>freight</a:t>
            </a:r>
            <a:r>
              <a:rPr lang="pl-PL" dirty="0"/>
              <a:t> exchange, Zeszyty Naukowe Dolnośląskiej Wyższej Szkoły 	Przedsiębiorczości i Techniki. Studia z Nauk Technicznych, 3, ss. 111-128.</a:t>
            </a:r>
          </a:p>
          <a:p>
            <a:pPr marL="0" indent="0">
              <a:buNone/>
            </a:pPr>
            <a:r>
              <a:rPr lang="pl-PL" dirty="0"/>
              <a:t>[11.]	</a:t>
            </a:r>
            <a:r>
              <a:rPr lang="pl-PL" dirty="0" err="1"/>
              <a:t>Samoili</a:t>
            </a:r>
            <a:r>
              <a:rPr lang="pl-PL" dirty="0"/>
              <a:t>, S., </a:t>
            </a:r>
            <a:r>
              <a:rPr lang="pl-PL" dirty="0" err="1"/>
              <a:t>Cobo</a:t>
            </a:r>
            <a:r>
              <a:rPr lang="pl-PL" dirty="0"/>
              <a:t>, M.L., Gomez, E., De Prato, G. Martinez-</a:t>
            </a:r>
            <a:r>
              <a:rPr lang="pl-PL" dirty="0" err="1"/>
              <a:t>Plumed</a:t>
            </a:r>
            <a:r>
              <a:rPr lang="pl-PL" dirty="0"/>
              <a:t>, F. &amp; </a:t>
            </a:r>
            <a:r>
              <a:rPr lang="pl-PL" dirty="0" err="1"/>
              <a:t>Delipetrev</a:t>
            </a:r>
            <a:r>
              <a:rPr lang="pl-PL" dirty="0"/>
              <a:t>, B. (2020). </a:t>
            </a:r>
            <a:r>
              <a:rPr lang="pl-PL" dirty="0" err="1"/>
              <a:t>Defining</a:t>
            </a:r>
            <a:r>
              <a:rPr lang="pl-PL" dirty="0"/>
              <a:t> </a:t>
            </a:r>
            <a:r>
              <a:rPr lang="pl-PL" dirty="0" err="1"/>
              <a:t>Artificial</a:t>
            </a:r>
            <a:r>
              <a:rPr lang="pl-PL" dirty="0"/>
              <a:t> </a:t>
            </a:r>
            <a:r>
              <a:rPr lang="pl-PL" dirty="0" err="1"/>
              <a:t>Intelligence</a:t>
            </a:r>
            <a:r>
              <a:rPr lang="pl-PL" dirty="0"/>
              <a:t>. </a:t>
            </a:r>
            <a:r>
              <a:rPr lang="pl-PL" dirty="0" err="1"/>
              <a:t>Towards</a:t>
            </a:r>
            <a:r>
              <a:rPr lang="pl-PL" dirty="0"/>
              <a:t> </a:t>
            </a:r>
            <a:r>
              <a:rPr lang="pl-PL" dirty="0" err="1"/>
              <a:t>an</a:t>
            </a:r>
            <a:r>
              <a:rPr lang="pl-PL" dirty="0"/>
              <a:t> </a:t>
            </a:r>
            <a:r>
              <a:rPr lang="pl-PL" dirty="0" err="1"/>
              <a:t>operational</a:t>
            </a:r>
            <a:r>
              <a:rPr lang="pl-PL" dirty="0"/>
              <a:t> </a:t>
            </a:r>
            <a:r>
              <a:rPr lang="pl-PL" dirty="0" err="1"/>
              <a:t>definition</a:t>
            </a:r>
            <a:r>
              <a:rPr lang="pl-PL" dirty="0"/>
              <a:t> and </a:t>
            </a:r>
            <a:r>
              <a:rPr lang="pl-PL" dirty="0" err="1"/>
              <a:t>taxonomy</a:t>
            </a:r>
            <a:r>
              <a:rPr lang="pl-PL" dirty="0"/>
              <a:t> of </a:t>
            </a:r>
            <a:r>
              <a:rPr lang="pl-PL" dirty="0" err="1"/>
              <a:t>artificial</a:t>
            </a:r>
            <a:r>
              <a:rPr lang="pl-PL" dirty="0"/>
              <a:t> </a:t>
            </a:r>
            <a:r>
              <a:rPr lang="pl-PL" dirty="0" err="1"/>
              <a:t>intelligence</a:t>
            </a:r>
            <a:r>
              <a:rPr lang="pl-PL" dirty="0"/>
              <a:t>, 	Joint </a:t>
            </a:r>
            <a:r>
              <a:rPr lang="pl-PL" dirty="0" err="1"/>
              <a:t>Research</a:t>
            </a:r>
            <a:r>
              <a:rPr lang="pl-PL" dirty="0"/>
              <a:t> Centre, </a:t>
            </a:r>
            <a:r>
              <a:rPr lang="pl-PL" dirty="0" err="1"/>
              <a:t>Luxembourg</a:t>
            </a:r>
            <a:r>
              <a:rPr lang="pl-PL" dirty="0"/>
              <a:t>: Publications Office of the </a:t>
            </a:r>
            <a:r>
              <a:rPr lang="pl-PL" dirty="0" err="1"/>
              <a:t>European</a:t>
            </a:r>
            <a:r>
              <a:rPr lang="pl-PL" dirty="0"/>
              <a:t> Union, ss. 1-97.</a:t>
            </a:r>
          </a:p>
          <a:p>
            <a:pPr marL="0" indent="0">
              <a:buNone/>
            </a:pPr>
            <a:r>
              <a:rPr lang="pl-PL" dirty="0"/>
              <a:t>[12.]	</a:t>
            </a:r>
            <a:r>
              <a:rPr lang="pl-PL" dirty="0" err="1"/>
              <a:t>Skitsko</a:t>
            </a:r>
            <a:r>
              <a:rPr lang="pl-PL" dirty="0"/>
              <a:t> V.I., (2016). E-</a:t>
            </a:r>
            <a:r>
              <a:rPr lang="pl-PL" dirty="0" err="1"/>
              <a:t>logistics</a:t>
            </a:r>
            <a:r>
              <a:rPr lang="pl-PL" dirty="0"/>
              <a:t> and m-</a:t>
            </a:r>
            <a:r>
              <a:rPr lang="pl-PL" dirty="0" err="1"/>
              <a:t>logistics</a:t>
            </a:r>
            <a:r>
              <a:rPr lang="pl-PL" dirty="0"/>
              <a:t> in </a:t>
            </a:r>
            <a:r>
              <a:rPr lang="pl-PL" dirty="0" err="1"/>
              <a:t>information</a:t>
            </a:r>
            <a:r>
              <a:rPr lang="pl-PL" dirty="0"/>
              <a:t> </a:t>
            </a:r>
            <a:r>
              <a:rPr lang="pl-PL" dirty="0" err="1"/>
              <a:t>economy</a:t>
            </a:r>
            <a:r>
              <a:rPr lang="pl-PL" dirty="0"/>
              <a:t>. </a:t>
            </a:r>
            <a:r>
              <a:rPr lang="pl-PL" dirty="0" err="1"/>
              <a:t>LogForum</a:t>
            </a:r>
            <a:r>
              <a:rPr lang="pl-PL" dirty="0"/>
              <a:t>, 12(1), ss. 7-16.</a:t>
            </a:r>
          </a:p>
          <a:p>
            <a:pPr marL="0" indent="0">
              <a:buNone/>
            </a:pPr>
            <a:r>
              <a:rPr lang="pl-PL" dirty="0"/>
              <a:t>[13.]	Song, Y. &amp; </a:t>
            </a:r>
            <a:r>
              <a:rPr lang="pl-PL" dirty="0" err="1"/>
              <a:t>Hou</a:t>
            </a:r>
            <a:r>
              <a:rPr lang="pl-PL" dirty="0"/>
              <a:t>, H., (2004). On </a:t>
            </a:r>
            <a:r>
              <a:rPr lang="pl-PL" dirty="0" err="1"/>
              <a:t>traditional</a:t>
            </a:r>
            <a:r>
              <a:rPr lang="pl-PL" dirty="0"/>
              <a:t> M. F and Modern M. F, Journal of Beijing </a:t>
            </a:r>
            <a:r>
              <a:rPr lang="pl-PL" dirty="0" err="1"/>
              <a:t>Jiaotong</a:t>
            </a:r>
            <a:r>
              <a:rPr lang="pl-PL" dirty="0"/>
              <a:t> University (</a:t>
            </a:r>
            <a:r>
              <a:rPr lang="pl-PL" dirty="0" err="1"/>
              <a:t>Social</a:t>
            </a:r>
            <a:r>
              <a:rPr lang="pl-PL" dirty="0"/>
              <a:t> Sciences Edition), 3(1), ss. 10-16.</a:t>
            </a:r>
          </a:p>
          <a:p>
            <a:pPr marL="0" indent="0">
              <a:buNone/>
            </a:pPr>
            <a:r>
              <a:rPr lang="pl-PL" dirty="0"/>
              <a:t>[14.]	</a:t>
            </a:r>
            <a:r>
              <a:rPr lang="pl-PL" dirty="0" err="1"/>
              <a:t>Quirk</a:t>
            </a:r>
            <a:r>
              <a:rPr lang="pl-PL" dirty="0"/>
              <a:t>, A., </a:t>
            </a:r>
            <a:r>
              <a:rPr lang="pl-PL" dirty="0" err="1"/>
              <a:t>Forder</a:t>
            </a:r>
            <a:r>
              <a:rPr lang="pl-PL" dirty="0"/>
              <a:t>, J. &amp; Bentley D., (2003). </a:t>
            </a:r>
            <a:r>
              <a:rPr lang="pl-PL" dirty="0" err="1"/>
              <a:t>Electronic</a:t>
            </a:r>
            <a:r>
              <a:rPr lang="pl-PL" dirty="0"/>
              <a:t> Commerce and the Law, 2nd </a:t>
            </a:r>
            <a:r>
              <a:rPr lang="pl-PL" dirty="0" err="1"/>
              <a:t>edition</a:t>
            </a:r>
            <a:r>
              <a:rPr lang="pl-PL" dirty="0"/>
              <a:t>, John </a:t>
            </a:r>
            <a:r>
              <a:rPr lang="pl-PL" dirty="0" err="1"/>
              <a:t>Wiley</a:t>
            </a:r>
            <a:r>
              <a:rPr lang="pl-PL" dirty="0"/>
              <a:t> &amp; Sons Ltd., USA.</a:t>
            </a:r>
          </a:p>
          <a:p>
            <a:pPr marL="0" indent="0">
              <a:buNone/>
            </a:pPr>
            <a:r>
              <a:rPr lang="pl-PL" dirty="0"/>
              <a:t>[15.]	</a:t>
            </a:r>
            <a:r>
              <a:rPr lang="pl-PL" dirty="0" err="1"/>
              <a:t>Wang</a:t>
            </a:r>
            <a:r>
              <a:rPr lang="pl-PL" dirty="0"/>
              <a:t>, J., Yang, D., </a:t>
            </a:r>
            <a:r>
              <a:rPr lang="pl-PL" dirty="0" err="1"/>
              <a:t>Guo</a:t>
            </a:r>
            <a:r>
              <a:rPr lang="pl-PL" dirty="0"/>
              <a:t>, D. &amp; </a:t>
            </a:r>
            <a:r>
              <a:rPr lang="pl-PL" dirty="0" err="1"/>
              <a:t>Huo</a:t>
            </a:r>
            <a:r>
              <a:rPr lang="pl-PL" dirty="0"/>
              <a:t> Y., (2004). </a:t>
            </a:r>
            <a:r>
              <a:rPr lang="pl-PL" dirty="0" err="1"/>
              <a:t>Taking</a:t>
            </a:r>
            <a:r>
              <a:rPr lang="pl-PL" dirty="0"/>
              <a:t> Advantage of E-Logistics to </a:t>
            </a:r>
            <a:r>
              <a:rPr lang="pl-PL" dirty="0" err="1"/>
              <a:t>Strengthen</a:t>
            </a:r>
            <a:r>
              <a:rPr lang="pl-PL" dirty="0"/>
              <a:t> the </a:t>
            </a:r>
            <a:r>
              <a:rPr lang="pl-PL" dirty="0" err="1"/>
              <a:t>Competitive</a:t>
            </a:r>
            <a:r>
              <a:rPr lang="pl-PL" dirty="0"/>
              <a:t> Advantage of Enterprises in China [w:] </a:t>
            </a:r>
            <a:r>
              <a:rPr lang="pl-PL" dirty="0" err="1"/>
              <a:t>Proceedings</a:t>
            </a:r>
            <a:r>
              <a:rPr lang="pl-PL" dirty="0"/>
              <a:t> of The </a:t>
            </a:r>
            <a:r>
              <a:rPr lang="pl-PL" dirty="0" err="1"/>
              <a:t>Fourth</a:t>
            </a:r>
            <a:r>
              <a:rPr lang="pl-PL" dirty="0"/>
              <a:t> International 	Conference on </a:t>
            </a:r>
            <a:r>
              <a:rPr lang="pl-PL" dirty="0" err="1"/>
              <a:t>Electronic</a:t>
            </a:r>
            <a:r>
              <a:rPr lang="pl-PL" dirty="0"/>
              <a:t> Business, </a:t>
            </a:r>
            <a:r>
              <a:rPr lang="pl-PL" dirty="0" err="1"/>
              <a:t>Bejing</a:t>
            </a:r>
            <a:r>
              <a:rPr lang="pl-PL" dirty="0"/>
              <a:t>, ss. 185-189.</a:t>
            </a:r>
          </a:p>
          <a:p>
            <a:pPr marL="0" indent="0">
              <a:buNone/>
            </a:pPr>
            <a:r>
              <a:rPr lang="pl-PL" dirty="0"/>
              <a:t>[16.]	</a:t>
            </a:r>
            <a:r>
              <a:rPr lang="pl-PL" dirty="0" err="1"/>
              <a:t>Wang</a:t>
            </a:r>
            <a:r>
              <a:rPr lang="pl-PL" dirty="0"/>
              <a:t>, Y., Potter, A. &amp; </a:t>
            </a:r>
            <a:r>
              <a:rPr lang="pl-PL" dirty="0" err="1"/>
              <a:t>Naim</a:t>
            </a:r>
            <a:r>
              <a:rPr lang="pl-PL" dirty="0"/>
              <a:t>, M.M. (2007). </a:t>
            </a:r>
            <a:r>
              <a:rPr lang="pl-PL" dirty="0" err="1"/>
              <a:t>Electronic</a:t>
            </a:r>
            <a:r>
              <a:rPr lang="pl-PL" dirty="0"/>
              <a:t> </a:t>
            </a:r>
            <a:r>
              <a:rPr lang="pl-PL" dirty="0" err="1"/>
              <a:t>marketplaces</a:t>
            </a:r>
            <a:r>
              <a:rPr lang="pl-PL" dirty="0"/>
              <a:t> for </a:t>
            </a:r>
            <a:r>
              <a:rPr lang="pl-PL" dirty="0" err="1"/>
              <a:t>tailored</a:t>
            </a:r>
            <a:r>
              <a:rPr lang="pl-PL" dirty="0"/>
              <a:t> </a:t>
            </a:r>
            <a:r>
              <a:rPr lang="pl-PL" dirty="0" err="1"/>
              <a:t>logistics</a:t>
            </a:r>
            <a:r>
              <a:rPr lang="pl-PL" dirty="0"/>
              <a:t>, </a:t>
            </a:r>
            <a:r>
              <a:rPr lang="pl-PL" dirty="0" err="1"/>
              <a:t>Industrial</a:t>
            </a:r>
            <a:r>
              <a:rPr lang="pl-PL" dirty="0"/>
              <a:t> Management and Data Systems, 107 (8), ss. 1170–1187.</a:t>
            </a:r>
          </a:p>
          <a:p>
            <a:pPr marL="0" indent="0">
              <a:buNone/>
            </a:pPr>
            <a:r>
              <a:rPr lang="pl-PL" dirty="0"/>
              <a:t>[17.]	</a:t>
            </a:r>
            <a:r>
              <a:rPr lang="pl-PL" dirty="0" err="1"/>
              <a:t>Wang</a:t>
            </a:r>
            <a:r>
              <a:rPr lang="pl-PL" dirty="0"/>
              <a:t>, Y. (2016). E-</a:t>
            </a:r>
            <a:r>
              <a:rPr lang="pl-PL" dirty="0" err="1"/>
              <a:t>logistics</a:t>
            </a:r>
            <a:r>
              <a:rPr lang="pl-PL" dirty="0"/>
              <a:t>: </a:t>
            </a:r>
            <a:r>
              <a:rPr lang="pl-PL" dirty="0" err="1"/>
              <a:t>an</a:t>
            </a:r>
            <a:r>
              <a:rPr lang="pl-PL" dirty="0"/>
              <a:t> </a:t>
            </a:r>
            <a:r>
              <a:rPr lang="pl-PL" dirty="0" err="1"/>
              <a:t>introduction</a:t>
            </a:r>
            <a:r>
              <a:rPr lang="pl-PL" dirty="0"/>
              <a:t>, in </a:t>
            </a:r>
            <a:r>
              <a:rPr lang="pl-PL" dirty="0" err="1"/>
              <a:t>Wang</a:t>
            </a:r>
            <a:r>
              <a:rPr lang="pl-PL" dirty="0"/>
              <a:t> Y.I. &amp; </a:t>
            </a:r>
            <a:r>
              <a:rPr lang="pl-PL" dirty="0" err="1"/>
              <a:t>Pettit</a:t>
            </a:r>
            <a:r>
              <a:rPr lang="pl-PL" dirty="0"/>
              <a:t> S., E-Logistics: Managing </a:t>
            </a:r>
            <a:r>
              <a:rPr lang="pl-PL" dirty="0" err="1"/>
              <a:t>Your</a:t>
            </a:r>
            <a:r>
              <a:rPr lang="pl-PL" dirty="0"/>
              <a:t> Digital Supply </a:t>
            </a:r>
            <a:r>
              <a:rPr lang="pl-PL" dirty="0" err="1"/>
              <a:t>Chains</a:t>
            </a:r>
            <a:r>
              <a:rPr lang="pl-PL" dirty="0"/>
              <a:t> for </a:t>
            </a:r>
            <a:r>
              <a:rPr lang="pl-PL" dirty="0" err="1"/>
              <a:t>Competitive</a:t>
            </a:r>
            <a:r>
              <a:rPr lang="pl-PL" dirty="0"/>
              <a:t> </a:t>
            </a:r>
            <a:r>
              <a:rPr lang="pl-PL" dirty="0" err="1"/>
              <a:t>Advantage,Kogan</a:t>
            </a:r>
            <a:r>
              <a:rPr lang="pl-PL" dirty="0"/>
              <a:t> </a:t>
            </a:r>
            <a:r>
              <a:rPr lang="pl-PL" dirty="0" err="1"/>
              <a:t>Page</a:t>
            </a:r>
            <a:r>
              <a:rPr lang="pl-PL" dirty="0"/>
              <a:t>, ss. 3-31</a:t>
            </a:r>
          </a:p>
        </p:txBody>
      </p:sp>
    </p:spTree>
    <p:extLst>
      <p:ext uri="{BB962C8B-B14F-4D97-AF65-F5344CB8AC3E}">
        <p14:creationId xmlns:p14="http://schemas.microsoft.com/office/powerpoint/2010/main" val="348671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Dziękujemy za uwagę</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7" name="Symbol zastępczy zawartości 4">
            <a:extLst>
              <a:ext uri="{FF2B5EF4-FFF2-40B4-BE49-F238E27FC236}">
                <a16:creationId xmlns:a16="http://schemas.microsoft.com/office/drawing/2014/main" id="{E611071C-C6E3-65DF-73B9-E9F1B5F5CF81}"/>
              </a:ext>
            </a:extLst>
          </p:cNvPr>
          <p:cNvSpPr>
            <a:spLocks noGrp="1"/>
          </p:cNvSpPr>
          <p:nvPr>
            <p:ph idx="1"/>
          </p:nvPr>
        </p:nvSpPr>
        <p:spPr>
          <a:xfrm>
            <a:off x="4546599" y="2498629"/>
            <a:ext cx="6739468" cy="2348442"/>
          </a:xfrm>
        </p:spPr>
        <p:txBody>
          <a:bodyPr>
            <a:normAutofit/>
          </a:bodyPr>
          <a:lstStyle/>
          <a:p>
            <a:pPr algn="just"/>
            <a:r>
              <a:rPr lang="pl-PL" sz="1800" dirty="0"/>
              <a:t>E-</a:t>
            </a:r>
            <a:r>
              <a:rPr lang="pl-PL" sz="1800" dirty="0" err="1"/>
              <a:t>logistics</a:t>
            </a:r>
            <a:r>
              <a:rPr lang="pl-PL" sz="1800" dirty="0"/>
              <a:t> jest rozwiązaniem funkcjonującym w ramach szerszej koncepcji jaką jest e-business. E-biznes można luźno zdefiniować jako proces biznesowy, który wykorzystuje Internet lub inne medium elektroniczne jako kanał </a:t>
            </a:r>
            <a:br>
              <a:rPr lang="pl-PL" sz="1800" dirty="0"/>
            </a:br>
            <a:r>
              <a:rPr lang="pl-PL" sz="1800" dirty="0"/>
              <a:t>do realizacji transakcji biznesowych.</a:t>
            </a:r>
          </a:p>
        </p:txBody>
      </p:sp>
      <p:sp>
        <p:nvSpPr>
          <p:cNvPr id="8" name="Symbol zastępczy zawartości 4">
            <a:extLst>
              <a:ext uri="{FF2B5EF4-FFF2-40B4-BE49-F238E27FC236}">
                <a16:creationId xmlns:a16="http://schemas.microsoft.com/office/drawing/2014/main" id="{C1CEF596-AC61-6B39-B395-8BBA77E3D654}"/>
              </a:ext>
            </a:extLst>
          </p:cNvPr>
          <p:cNvSpPr txBox="1">
            <a:spLocks/>
          </p:cNvSpPr>
          <p:nvPr/>
        </p:nvSpPr>
        <p:spPr>
          <a:xfrm>
            <a:off x="4546599" y="500890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Jayashankar</a:t>
            </a:r>
            <a:r>
              <a:rPr lang="pl-PL" sz="1200" dirty="0">
                <a:solidFill>
                  <a:srgbClr val="7F7F7F"/>
                </a:solidFill>
              </a:rPr>
              <a:t> et al., 2003] </a:t>
            </a:r>
          </a:p>
        </p:txBody>
      </p:sp>
      <p:pic>
        <p:nvPicPr>
          <p:cNvPr id="11" name="Obraz 10" descr="Obraz zawierający clipart, kreskówka, żółty, symbol&#10;&#10;Opis wygenerowany automatycznie">
            <a:extLst>
              <a:ext uri="{FF2B5EF4-FFF2-40B4-BE49-F238E27FC236}">
                <a16:creationId xmlns:a16="http://schemas.microsoft.com/office/drawing/2014/main" id="{BA7630D8-D133-A0F3-10BE-23567AD89F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101" y="2452600"/>
            <a:ext cx="1819699" cy="1819699"/>
          </a:xfrm>
          <a:prstGeom prst="rect">
            <a:avLst/>
          </a:prstGeom>
          <a:noFill/>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5761565" y="1829347"/>
            <a:ext cx="6076997" cy="3604064"/>
          </a:xfrm>
          <a:prstGeom prst="rect">
            <a:avLst/>
          </a:prstGeom>
          <a:noFill/>
        </p:spPr>
        <p:txBody>
          <a:bodyPr wrap="square">
            <a:spAutoFit/>
          </a:bodyPr>
          <a:lstStyle/>
          <a:p>
            <a:pPr marL="228600"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W ramach e-business można wyróżnić takie szczegółowe działania jak m.in.</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e-commerce,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e-advertising,</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e-marketing,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bankowość elektroniczna</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elektroniczne aukcje itp. </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a:p>
            <a:pPr marL="228600" lvl="1" indent="-228600" algn="just">
              <a:lnSpc>
                <a:spcPct val="90000"/>
              </a:lnSpc>
              <a:spcBef>
                <a:spcPts val="1000"/>
              </a:spcBef>
              <a:buClr>
                <a:srgbClr val="015BA6"/>
              </a:buClr>
              <a:buFont typeface="Arial" panose="020B0604020202020204" pitchFamily="34" charset="0"/>
              <a:buChar char="•"/>
            </a:pPr>
            <a:r>
              <a:rPr lang="pl-PL" dirty="0">
                <a:latin typeface="Tahoma" panose="020B0604030504040204" pitchFamily="34" charset="0"/>
                <a:ea typeface="Tahoma" panose="020B0604030504040204" pitchFamily="34" charset="0"/>
                <a:cs typeface="Tahoma" panose="020B0604030504040204" pitchFamily="34" charset="0"/>
              </a:rPr>
              <a:t>W tego typu działalności gospodarczej przymiotnik "elektroniczny" wskazuje, że czynności te są prowadzone wyłącznie w formie elektronicznej (cyfrowej) z wykorzystaniem Internetu</a:t>
            </a:r>
            <a:r>
              <a:rPr lang="en-US" dirty="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65149B40-2671-034F-589D-B401D13CB1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99" y="1887482"/>
            <a:ext cx="3029573" cy="3242470"/>
          </a:xfrm>
          <a:prstGeom prst="rect">
            <a:avLst/>
          </a:prstGeom>
          <a:noFill/>
        </p:spPr>
      </p:pic>
    </p:spTree>
    <p:extLst>
      <p:ext uri="{BB962C8B-B14F-4D97-AF65-F5344CB8AC3E}">
        <p14:creationId xmlns:p14="http://schemas.microsoft.com/office/powerpoint/2010/main" val="50632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867851" y="1566911"/>
            <a:ext cx="6875416" cy="3775393"/>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B2C (business-to-</a:t>
            </a: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customer</a:t>
            </a: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t>
            </a:r>
            <a:r>
              <a:rPr lang="pl-PL" b="1" kern="100" dirty="0">
                <a:solidFill>
                  <a:srgbClr val="1065AB"/>
                </a:solidFill>
                <a:latin typeface="Tahoma" panose="020B0604030504040204" pitchFamily="34" charset="0"/>
                <a:ea typeface="Calibri" panose="020F050202020403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W tym modelu występuje interakcja pomiędzy przedsiębiorstwami a konsumentami.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C2C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następuję interakcja pomiędzy osobami fizycznymi przy wykorzystaniu różnych środków komunikacji cyfrowej.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C2B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-to-business)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opinie </a:t>
            </a:r>
            <a:br>
              <a:rPr lang="pl-PL" sz="1800" kern="100" dirty="0">
                <a:effectLst/>
                <a:latin typeface="Tahoma" panose="020B0604030504040204" pitchFamily="34" charset="0"/>
                <a:ea typeface="Calibri" panose="020F0502020204030204" pitchFamily="34" charset="0"/>
                <a:cs typeface="Times New Roman" panose="02020603050405020304" pitchFamily="18" charset="0"/>
              </a:rPr>
            </a:b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 pomysły klientów dotyczące produktów są przekazywane przedsiębiorstwom za pomocą różnych środków komunikacji elektronicznej np. forów, mediów społecznościowych.</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 </a:t>
            </a:r>
          </a:p>
        </p:txBody>
      </p:sp>
      <p:pic>
        <p:nvPicPr>
          <p:cNvPr id="3" name="Obraz 2">
            <a:extLst>
              <a:ext uri="{FF2B5EF4-FFF2-40B4-BE49-F238E27FC236}">
                <a16:creationId xmlns:a16="http://schemas.microsoft.com/office/drawing/2014/main" id="{C9B735A4-AC02-494D-2933-F860BFC728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99" y="1887482"/>
            <a:ext cx="3029573" cy="3242470"/>
          </a:xfrm>
          <a:prstGeom prst="rect">
            <a:avLst/>
          </a:prstGeom>
          <a:noFill/>
        </p:spPr>
      </p:pic>
    </p:spTree>
    <p:extLst>
      <p:ext uri="{BB962C8B-B14F-4D97-AF65-F5344CB8AC3E}">
        <p14:creationId xmlns:p14="http://schemas.microsoft.com/office/powerpoint/2010/main" val="370530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E-business</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427584" y="1829347"/>
            <a:ext cx="7349549" cy="4190891"/>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B2G (business-to-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występuje interakcja pomiędzy przedsiębiorstwami a jednostkami administracji publicznej.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C2G (</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tym modelu występuje interakcja pomiędzy osobami fizycznymi (obywatelami) </a:t>
            </a:r>
            <a:br>
              <a:rPr lang="pl-PL" sz="1800" kern="100" dirty="0">
                <a:effectLst/>
                <a:latin typeface="Tahoma" panose="020B0604030504040204" pitchFamily="34" charset="0"/>
                <a:ea typeface="Calibri" panose="020F0502020204030204" pitchFamily="34" charset="0"/>
                <a:cs typeface="Times New Roman" panose="02020603050405020304" pitchFamily="18" charset="0"/>
              </a:rPr>
            </a:b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 jednostkami administracji publicznej. </a:t>
            </a:r>
          </a:p>
          <a:p>
            <a:pPr marL="342900" lvl="0" indent="-342900" algn="just">
              <a:lnSpc>
                <a:spcPct val="150000"/>
              </a:lnSpc>
              <a:spcAft>
                <a:spcPts val="600"/>
              </a:spcAft>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G2B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-to-business), G2C (</a:t>
            </a:r>
            <a:r>
              <a:rPr lang="pl-PL" b="1" kern="100" dirty="0" err="1">
                <a:solidFill>
                  <a:srgbClr val="1065AB"/>
                </a:solidFill>
                <a:latin typeface="Tahoma" panose="020B0604030504040204" pitchFamily="34" charset="0"/>
                <a:cs typeface="Times New Roman" panose="02020603050405020304" pitchFamily="18" charset="0"/>
              </a:rPr>
              <a:t>government</a:t>
            </a:r>
            <a:r>
              <a:rPr lang="pl-PL" b="1" kern="100" dirty="0">
                <a:solidFill>
                  <a:srgbClr val="1065AB"/>
                </a:solidFill>
                <a:latin typeface="Tahoma" panose="020B0604030504040204" pitchFamily="34" charset="0"/>
                <a:cs typeface="Times New Roman" panose="02020603050405020304" pitchFamily="18" charset="0"/>
              </a:rPr>
              <a:t>-to-</a:t>
            </a:r>
            <a:r>
              <a:rPr lang="pl-PL" b="1" kern="100" dirty="0" err="1">
                <a:solidFill>
                  <a:srgbClr val="1065AB"/>
                </a:solidFill>
                <a:latin typeface="Tahoma" panose="020B0604030504040204" pitchFamily="34" charset="0"/>
                <a:cs typeface="Times New Roman" panose="02020603050405020304" pitchFamily="18" charset="0"/>
              </a:rPr>
              <a:t>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W tych modelach następuje interakcja pomiędzy jednostkami administracji publicznej a przedsiębiorstwami (G2B) oraz osobami fizycznymi (obywatelami (G2C).</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 </a:t>
            </a:r>
          </a:p>
        </p:txBody>
      </p:sp>
      <p:pic>
        <p:nvPicPr>
          <p:cNvPr id="3" name="Obraz 2">
            <a:extLst>
              <a:ext uri="{FF2B5EF4-FFF2-40B4-BE49-F238E27FC236}">
                <a16:creationId xmlns:a16="http://schemas.microsoft.com/office/drawing/2014/main" id="{5BBE5DCC-BEA8-68F4-0CDA-5DC40C74E4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799" y="1887482"/>
            <a:ext cx="3029573" cy="3242470"/>
          </a:xfrm>
          <a:prstGeom prst="rect">
            <a:avLst/>
          </a:prstGeom>
          <a:noFill/>
        </p:spPr>
      </p:pic>
    </p:spTree>
    <p:extLst>
      <p:ext uri="{BB962C8B-B14F-4D97-AF65-F5344CB8AC3E}">
        <p14:creationId xmlns:p14="http://schemas.microsoft.com/office/powerpoint/2010/main" val="160045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Definition of e-</a:t>
            </a:r>
            <a:r>
              <a:rPr lang="pl-PL" dirty="0" err="1"/>
              <a:t>logistics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980266" y="1975262"/>
            <a:ext cx="8646957" cy="1467908"/>
          </a:xfrm>
        </p:spPr>
        <p:txBody>
          <a:bodyPr>
            <a:normAutofit/>
          </a:bodyPr>
          <a:lstStyle/>
          <a:p>
            <a:pPr algn="just"/>
            <a:r>
              <a:rPr lang="en-US" sz="1800" i="1" dirty="0"/>
              <a:t>„</a:t>
            </a:r>
            <a:r>
              <a:rPr lang="pl-PL" sz="1800" i="1" dirty="0"/>
              <a:t>E-Logistics to zbiór technologii komunikacyjnych, obliczeniowych i reguł współpracy, które przekształcają kluczowe procesy logistyczne tak, aby były zorientowane na klienta, dzieląc się danymi, wiedzą i informacjami z partnerami w łańcuchu dostaw</a:t>
            </a:r>
            <a:r>
              <a:rPr lang="en-US" sz="1800" i="1" dirty="0"/>
              <a:t>.”</a:t>
            </a:r>
            <a:endParaRPr lang="pl-PL" sz="1800" i="1"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587690" y="2972089"/>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Wang</a:t>
            </a:r>
            <a:r>
              <a:rPr lang="pl-PL" sz="1200" dirty="0">
                <a:solidFill>
                  <a:srgbClr val="7F7F7F"/>
                </a:solidFill>
              </a:rPr>
              <a:t> et al., 2004] </a:t>
            </a:r>
          </a:p>
        </p:txBody>
      </p:sp>
      <p:pic>
        <p:nvPicPr>
          <p:cNvPr id="2" name="Obraz 1" descr="Obraz zawierający clipart, kreskówka, żółty, symbol&#10;&#10;Opis wygenerowany automatycznie">
            <a:extLst>
              <a:ext uri="{FF2B5EF4-FFF2-40B4-BE49-F238E27FC236}">
                <a16:creationId xmlns:a16="http://schemas.microsoft.com/office/drawing/2014/main" id="{C41E43A2-CF03-ADFD-5273-D54FCD974A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1838055"/>
            <a:ext cx="1134034" cy="1134034"/>
          </a:xfrm>
          <a:prstGeom prst="rect">
            <a:avLst/>
          </a:prstGeom>
          <a:noFill/>
        </p:spPr>
      </p:pic>
      <p:pic>
        <p:nvPicPr>
          <p:cNvPr id="3" name="Obraz 2" descr="Obraz zawierający clipart, kreskówka, żółty, symbol&#10;&#10;Opis wygenerowany automatycznie">
            <a:extLst>
              <a:ext uri="{FF2B5EF4-FFF2-40B4-BE49-F238E27FC236}">
                <a16:creationId xmlns:a16="http://schemas.microsoft.com/office/drawing/2014/main" id="{964AE7D6-C9A5-C6D7-8B57-B3FFF0C526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3249706"/>
            <a:ext cx="1134034" cy="1134034"/>
          </a:xfrm>
          <a:prstGeom prst="rect">
            <a:avLst/>
          </a:prstGeom>
          <a:noFill/>
        </p:spPr>
      </p:pic>
      <p:sp>
        <p:nvSpPr>
          <p:cNvPr id="7" name="Symbol zastępczy zawartości 4">
            <a:extLst>
              <a:ext uri="{FF2B5EF4-FFF2-40B4-BE49-F238E27FC236}">
                <a16:creationId xmlns:a16="http://schemas.microsoft.com/office/drawing/2014/main" id="{3555AE02-B114-8E76-A071-1DD2A4C9B32B}"/>
              </a:ext>
            </a:extLst>
          </p:cNvPr>
          <p:cNvSpPr txBox="1">
            <a:spLocks/>
          </p:cNvSpPr>
          <p:nvPr/>
        </p:nvSpPr>
        <p:spPr>
          <a:xfrm>
            <a:off x="3038536" y="3440927"/>
            <a:ext cx="8530415"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800" i="1" dirty="0"/>
              <a:t>„</a:t>
            </a:r>
            <a:r>
              <a:rPr lang="pl-PL" sz="1800" i="1" dirty="0"/>
              <a:t>E-Logistics wykorzystuje technologie internetowe do wspierania pozyskiwania: materiałów, części, wyrobów gotowych, usług magazynowania, transportu. Umożliwia także dystrybucję oraz optymalizację tras i śledzenia  zapasów </a:t>
            </a:r>
            <a:br>
              <a:rPr lang="pl-PL" sz="1800" i="1" dirty="0"/>
            </a:br>
            <a:r>
              <a:rPr lang="pl-PL" sz="1800" i="1" dirty="0"/>
              <a:t>w łańcuchu dostaw</a:t>
            </a:r>
            <a:r>
              <a:rPr lang="en-US" sz="1800" i="1" dirty="0"/>
              <a:t>” </a:t>
            </a:r>
            <a:endParaRPr lang="pl-PL" sz="1800" i="1" dirty="0"/>
          </a:p>
        </p:txBody>
      </p:sp>
      <p:sp>
        <p:nvSpPr>
          <p:cNvPr id="8" name="Symbol zastępczy zawartości 4">
            <a:extLst>
              <a:ext uri="{FF2B5EF4-FFF2-40B4-BE49-F238E27FC236}">
                <a16:creationId xmlns:a16="http://schemas.microsoft.com/office/drawing/2014/main" id="{64693DFC-3887-D9F1-B25B-21E95634510A}"/>
              </a:ext>
            </a:extLst>
          </p:cNvPr>
          <p:cNvSpPr txBox="1">
            <a:spLocks/>
          </p:cNvSpPr>
          <p:nvPr/>
        </p:nvSpPr>
        <p:spPr>
          <a:xfrm>
            <a:off x="8587690" y="4383740"/>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Quirk</a:t>
            </a:r>
            <a:r>
              <a:rPr lang="pl-PL" sz="1200" dirty="0">
                <a:solidFill>
                  <a:srgbClr val="7F7F7F"/>
                </a:solidFill>
              </a:rPr>
              <a:t> et al., 2003] </a:t>
            </a:r>
          </a:p>
        </p:txBody>
      </p:sp>
    </p:spTree>
    <p:extLst>
      <p:ext uri="{BB962C8B-B14F-4D97-AF65-F5344CB8AC3E}">
        <p14:creationId xmlns:p14="http://schemas.microsoft.com/office/powerpoint/2010/main" val="333816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Definicja e-</a:t>
            </a:r>
            <a:r>
              <a:rPr lang="pl-PL" dirty="0" err="1"/>
              <a:t>logistics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016560" y="6327626"/>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[Moroz et al., 2014] </a:t>
            </a:r>
          </a:p>
        </p:txBody>
      </p:sp>
      <p:sp>
        <p:nvSpPr>
          <p:cNvPr id="15" name="Symbol zastępczy zawartości 4">
            <a:extLst>
              <a:ext uri="{FF2B5EF4-FFF2-40B4-BE49-F238E27FC236}">
                <a16:creationId xmlns:a16="http://schemas.microsoft.com/office/drawing/2014/main" id="{04D8F7BC-79C5-ED34-D141-A50BEDEB7F1D}"/>
              </a:ext>
            </a:extLst>
          </p:cNvPr>
          <p:cNvSpPr txBox="1">
            <a:spLocks/>
          </p:cNvSpPr>
          <p:nvPr/>
        </p:nvSpPr>
        <p:spPr>
          <a:xfrm>
            <a:off x="6364940" y="2947868"/>
            <a:ext cx="5512531"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sz="1800" i="1" dirty="0"/>
              <a:t>„</a:t>
            </a:r>
            <a:r>
              <a:rPr lang="en-US" sz="1800" i="1" dirty="0"/>
              <a:t>e-logistics </a:t>
            </a:r>
            <a:r>
              <a:rPr lang="pl-PL" sz="1800" i="1" dirty="0"/>
              <a:t>to procesy logistyczne realizujące przepływ produktów kupionych w elektronicznych kanałach sprzedaży”</a:t>
            </a:r>
          </a:p>
        </p:txBody>
      </p:sp>
      <p:sp>
        <p:nvSpPr>
          <p:cNvPr id="16" name="Symbol zastępczy zawartości 4">
            <a:extLst>
              <a:ext uri="{FF2B5EF4-FFF2-40B4-BE49-F238E27FC236}">
                <a16:creationId xmlns:a16="http://schemas.microsoft.com/office/drawing/2014/main" id="{008D567D-BA7C-537D-C037-555018B2BDEC}"/>
              </a:ext>
            </a:extLst>
          </p:cNvPr>
          <p:cNvSpPr txBox="1">
            <a:spLocks/>
          </p:cNvSpPr>
          <p:nvPr/>
        </p:nvSpPr>
        <p:spPr>
          <a:xfrm>
            <a:off x="7762938" y="4087904"/>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Erceg</a:t>
            </a:r>
            <a:r>
              <a:rPr lang="pl-PL" sz="1200" dirty="0">
                <a:solidFill>
                  <a:srgbClr val="7F7F7F"/>
                </a:solidFill>
              </a:rPr>
              <a:t> &amp; </a:t>
            </a:r>
            <a:r>
              <a:rPr lang="pl-PL" sz="1200" dirty="0" err="1">
                <a:solidFill>
                  <a:srgbClr val="7F7F7F"/>
                </a:solidFill>
              </a:rPr>
              <a:t>Damoska</a:t>
            </a:r>
            <a:r>
              <a:rPr lang="pl-PL" sz="1200" dirty="0">
                <a:solidFill>
                  <a:srgbClr val="7F7F7F"/>
                </a:solidFill>
              </a:rPr>
              <a:t> </a:t>
            </a:r>
            <a:r>
              <a:rPr lang="pl-PL" sz="1200" dirty="0" err="1">
                <a:solidFill>
                  <a:srgbClr val="7F7F7F"/>
                </a:solidFill>
              </a:rPr>
              <a:t>Sekuloska</a:t>
            </a:r>
            <a:r>
              <a:rPr lang="pl-PL" sz="1200" dirty="0">
                <a:solidFill>
                  <a:srgbClr val="7F7F7F"/>
                </a:solidFill>
              </a:rPr>
              <a:t>, 2019] </a:t>
            </a:r>
          </a:p>
        </p:txBody>
      </p:sp>
      <p:pic>
        <p:nvPicPr>
          <p:cNvPr id="2" name="Obraz 1">
            <a:extLst>
              <a:ext uri="{FF2B5EF4-FFF2-40B4-BE49-F238E27FC236}">
                <a16:creationId xmlns:a16="http://schemas.microsoft.com/office/drawing/2014/main" id="{AEB30389-D0C3-3F3C-DED9-DB41E2A67C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966" y="2275326"/>
            <a:ext cx="4285358" cy="3625155"/>
          </a:xfrm>
          <a:prstGeom prst="rect">
            <a:avLst/>
          </a:prstGeom>
          <a:noFill/>
        </p:spPr>
      </p:pic>
    </p:spTree>
    <p:extLst>
      <p:ext uri="{BB962C8B-B14F-4D97-AF65-F5344CB8AC3E}">
        <p14:creationId xmlns:p14="http://schemas.microsoft.com/office/powerpoint/2010/main" val="8665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651C-8C6B-A3FA-B028-B8EA249CB66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39792D2-DC61-C8D0-5647-774B0CAF7EC8}"/>
              </a:ext>
            </a:extLst>
          </p:cNvPr>
          <p:cNvSpPr>
            <a:spLocks noGrp="1"/>
          </p:cNvSpPr>
          <p:nvPr>
            <p:ph type="title"/>
          </p:nvPr>
        </p:nvSpPr>
        <p:spPr/>
        <p:txBody>
          <a:bodyPr/>
          <a:lstStyle/>
          <a:p>
            <a:r>
              <a:rPr lang="pl-PL" dirty="0"/>
              <a:t>Definicja e-</a:t>
            </a:r>
            <a:r>
              <a:rPr lang="pl-PL" dirty="0" err="1"/>
              <a:t>logistics</a:t>
            </a:r>
            <a:endParaRPr lang="pl-PL" dirty="0"/>
          </a:p>
        </p:txBody>
      </p:sp>
      <p:sp>
        <p:nvSpPr>
          <p:cNvPr id="5" name="Symbol zastępczy zawartości 4">
            <a:extLst>
              <a:ext uri="{FF2B5EF4-FFF2-40B4-BE49-F238E27FC236}">
                <a16:creationId xmlns:a16="http://schemas.microsoft.com/office/drawing/2014/main" id="{6A75D319-F890-9AA3-5A9F-2EBDE0831A44}"/>
              </a:ext>
            </a:extLst>
          </p:cNvPr>
          <p:cNvSpPr>
            <a:spLocks noGrp="1"/>
          </p:cNvSpPr>
          <p:nvPr>
            <p:ph idx="1"/>
          </p:nvPr>
        </p:nvSpPr>
        <p:spPr>
          <a:xfrm>
            <a:off x="838200" y="1858876"/>
            <a:ext cx="10515600" cy="4351338"/>
          </a:xfrm>
        </p:spPr>
        <p:txBody>
          <a:bodyPr>
            <a:normAutofit/>
          </a:bodyPr>
          <a:lstStyle/>
          <a:p>
            <a:pPr marL="0" indent="0">
              <a:buNone/>
            </a:pPr>
            <a:r>
              <a:rPr lang="pl-PL" sz="1800" dirty="0"/>
              <a:t>Podstawowe funkcje e-</a:t>
            </a:r>
            <a:r>
              <a:rPr lang="pl-PL" sz="1800" dirty="0" err="1"/>
              <a:t>logistics</a:t>
            </a:r>
            <a:r>
              <a:rPr lang="pl-PL" sz="1800" dirty="0"/>
              <a:t> są dla obu obszarów takie same:</a:t>
            </a:r>
          </a:p>
          <a:p>
            <a:pPr marL="717550"/>
            <a:r>
              <a:rPr lang="pl-PL" sz="1600" dirty="0"/>
              <a:t>tworzenie środowiska informacyjnego, w którym współdziałają ze sobą uczestnicy łańcucha dostaw;</a:t>
            </a:r>
          </a:p>
          <a:p>
            <a:pPr marL="717550"/>
            <a:r>
              <a:rPr lang="pl-PL" sz="1600" dirty="0"/>
              <a:t>określenie charakterystyki elektronicznego przepływu informacji;</a:t>
            </a:r>
          </a:p>
          <a:p>
            <a:pPr marL="717550"/>
            <a:r>
              <a:rPr lang="pl-PL" sz="1600" dirty="0"/>
              <a:t>formułowanie wymagań i potrzeb w stosunku do przedsiębiorstw, które świadczą usługi informacyjne </a:t>
            </a:r>
            <a:br>
              <a:rPr lang="pl-PL" sz="1600" dirty="0"/>
            </a:br>
            <a:r>
              <a:rPr lang="pl-PL" sz="1600" dirty="0"/>
              <a:t>i komunikacyjne;</a:t>
            </a:r>
          </a:p>
          <a:p>
            <a:pPr marL="717550"/>
            <a:r>
              <a:rPr lang="pl-PL" sz="1600" dirty="0"/>
              <a:t>organizacja stosowania międzynarodowych standardów identyfikacji produktów;</a:t>
            </a:r>
          </a:p>
          <a:p>
            <a:pPr marL="717550"/>
            <a:r>
              <a:rPr lang="pl-PL" sz="1600" dirty="0"/>
              <a:t>utrzymanie prawidłowego i niezawodnego działania, rozwój systemu informatycznego firmy; </a:t>
            </a:r>
          </a:p>
          <a:p>
            <a:pPr marL="717550"/>
            <a:r>
              <a:rPr lang="pl-PL" sz="1600" dirty="0"/>
              <a:t>gromadzenie, analizowanie, przechowywanie, przekształcanie i organizacja przekazywania informacji </a:t>
            </a:r>
            <a:br>
              <a:rPr lang="pl-PL" sz="1600" dirty="0"/>
            </a:br>
            <a:r>
              <a:rPr lang="pl-PL" sz="1600" dirty="0"/>
              <a:t>w formie elektronicznej;</a:t>
            </a:r>
          </a:p>
          <a:p>
            <a:pPr marL="717550"/>
            <a:r>
              <a:rPr lang="pl-PL" sz="1600" dirty="0"/>
              <a:t>dobór niezbędnych danych do podejmowania decyzji zarządczych.</a:t>
            </a:r>
          </a:p>
        </p:txBody>
      </p:sp>
      <p:sp>
        <p:nvSpPr>
          <p:cNvPr id="6" name="Symbol zastępczy zawartości 4">
            <a:extLst>
              <a:ext uri="{FF2B5EF4-FFF2-40B4-BE49-F238E27FC236}">
                <a16:creationId xmlns:a16="http://schemas.microsoft.com/office/drawing/2014/main" id="{BD83D082-017F-6F7F-0A34-E495607358F1}"/>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Źródło: [</a:t>
            </a:r>
            <a:r>
              <a:rPr lang="pl-PL" sz="1200" dirty="0" err="1">
                <a:solidFill>
                  <a:srgbClr val="7F7F7F"/>
                </a:solidFill>
              </a:rPr>
              <a:t>Skitsko</a:t>
            </a:r>
            <a:r>
              <a:rPr lang="pl-PL" sz="1200" dirty="0">
                <a:solidFill>
                  <a:srgbClr val="7F7F7F"/>
                </a:solidFill>
              </a:rPr>
              <a:t>, 2016]</a:t>
            </a:r>
          </a:p>
        </p:txBody>
      </p:sp>
    </p:spTree>
    <p:extLst>
      <p:ext uri="{BB962C8B-B14F-4D97-AF65-F5344CB8AC3E}">
        <p14:creationId xmlns:p14="http://schemas.microsoft.com/office/powerpoint/2010/main" val="27749108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14DA3E8C-D955-44CA-9DB2-AF40BE4D544D}"/>
</file>

<file path=customXml/itemProps2.xml><?xml version="1.0" encoding="utf-8"?>
<ds:datastoreItem xmlns:ds="http://schemas.openxmlformats.org/officeDocument/2006/customXml" ds:itemID="{AECBA8FC-86B7-4BCE-82AF-4158C64CD224}"/>
</file>

<file path=customXml/itemProps3.xml><?xml version="1.0" encoding="utf-8"?>
<ds:datastoreItem xmlns:ds="http://schemas.openxmlformats.org/officeDocument/2006/customXml" ds:itemID="{B4A807B8-0D68-468F-87B3-6EBF3C0A12F5}"/>
</file>

<file path=docProps/app.xml><?xml version="1.0" encoding="utf-8"?>
<Properties xmlns="http://schemas.openxmlformats.org/officeDocument/2006/extended-properties" xmlns:vt="http://schemas.openxmlformats.org/officeDocument/2006/docPropsVTypes">
  <TotalTime>3595</TotalTime>
  <Words>2627</Words>
  <Application>Microsoft Office PowerPoint</Application>
  <PresentationFormat>Panoramiczny</PresentationFormat>
  <Paragraphs>161</Paragraphs>
  <Slides>22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Tahoma</vt:lpstr>
      <vt:lpstr>Wingdings</vt:lpstr>
      <vt:lpstr>Motyw pakietu Office</vt:lpstr>
      <vt:lpstr>BUSINESS INTELLIGENCE</vt:lpstr>
      <vt:lpstr>Agenda</vt:lpstr>
      <vt:lpstr>E-business</vt:lpstr>
      <vt:lpstr>E-business</vt:lpstr>
      <vt:lpstr>E-business</vt:lpstr>
      <vt:lpstr>E-business</vt:lpstr>
      <vt:lpstr>Definition of e-logistics</vt:lpstr>
      <vt:lpstr>Definicja e-logistics</vt:lpstr>
      <vt:lpstr>Definicja e-logistics</vt:lpstr>
      <vt:lpstr>Definicja e-logistics</vt:lpstr>
      <vt:lpstr>Rozwój e-logistics</vt:lpstr>
      <vt:lpstr>Nowoczesne technologie wspierające e-logistics</vt:lpstr>
      <vt:lpstr>Nowoczesne technologie wspierające e-logistics</vt:lpstr>
      <vt:lpstr>Nowoczesne technologie wspierające e-logistics</vt:lpstr>
      <vt:lpstr>Nowoczesne technologie wspierające e-logistics</vt:lpstr>
      <vt:lpstr>E-logistics w praktyce</vt:lpstr>
      <vt:lpstr>E-logistics w praktyce</vt:lpstr>
      <vt:lpstr>Prezentacja programu PowerPoint</vt:lpstr>
      <vt:lpstr>Podsumowanie</vt:lpstr>
      <vt:lpstr>Podsumowanie</vt:lpstr>
      <vt:lpstr>Źródła</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Michał Adamczak | Wyższa Szkoła Logistyki</cp:lastModifiedBy>
  <cp:revision>22</cp:revision>
  <dcterms:created xsi:type="dcterms:W3CDTF">2023-07-06T12:09:08Z</dcterms:created>
  <dcterms:modified xsi:type="dcterms:W3CDTF">2025-04-03T17:43:47Z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