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96" r:id="rId10"/>
    <p:sldId id="281" r:id="rId11"/>
    <p:sldId id="284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>
        <p:scale>
          <a:sx n="78" d="100"/>
          <a:sy n="78" d="100"/>
        </p:scale>
        <p:origin x="-34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6A47E473-F4F8-4FFC-ABF3-4506D86A6E17}"/>
    <pc:docChg chg="custSel delSld modSld">
      <pc:chgData name="Dario Šebalj" userId="a71eced3-786e-4eb6-80ca-f62c4fda7d06" providerId="ADAL" clId="{6A47E473-F4F8-4FFC-ABF3-4506D86A6E17}" dt="2025-02-27T18:24:45.689" v="198"/>
      <pc:docMkLst>
        <pc:docMk/>
      </pc:docMkLst>
      <pc:sldChg chg="modSp mod">
        <pc:chgData name="Dario Šebalj" userId="a71eced3-786e-4eb6-80ca-f62c4fda7d06" providerId="ADAL" clId="{6A47E473-F4F8-4FFC-ABF3-4506D86A6E17}" dt="2025-02-27T18:00:09.896" v="87" actId="20577"/>
        <pc:sldMkLst>
          <pc:docMk/>
          <pc:sldMk cId="2920479427" sldId="256"/>
        </pc:sldMkLst>
        <pc:spChg chg="mod">
          <ac:chgData name="Dario Šebalj" userId="a71eced3-786e-4eb6-80ca-f62c4fda7d06" providerId="ADAL" clId="{6A47E473-F4F8-4FFC-ABF3-4506D86A6E17}" dt="2025-02-27T17:59:57.076" v="2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6A47E473-F4F8-4FFC-ABF3-4506D86A6E17}" dt="2025-02-27T18:00:05.857" v="77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6A47E473-F4F8-4FFC-ABF3-4506D86A6E17}" dt="2025-02-27T18:00:09.896" v="87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6A47E473-F4F8-4FFC-ABF3-4506D86A6E17}" dt="2025-02-27T18:00:46.485" v="123"/>
        <pc:sldMkLst>
          <pc:docMk/>
          <pc:sldMk cId="1952772968" sldId="262"/>
        </pc:sldMkLst>
        <pc:spChg chg="mod">
          <ac:chgData name="Dario Šebalj" userId="a71eced3-786e-4eb6-80ca-f62c4fda7d06" providerId="ADAL" clId="{6A47E473-F4F8-4FFC-ABF3-4506D86A6E17}" dt="2025-02-27T18:00:36.653" v="122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0:46.485" v="123"/>
          <ac:spMkLst>
            <pc:docMk/>
            <pc:sldMk cId="1952772968" sldId="262"/>
            <ac:spMk id="5" creationId="{08B1E3E4-9C4A-4CF8-DBD2-8A61BD597723}"/>
          </ac:spMkLst>
        </pc:spChg>
      </pc:sldChg>
      <pc:sldChg chg="del">
        <pc:chgData name="Dario Šebalj" userId="a71eced3-786e-4eb6-80ca-f62c4fda7d06" providerId="ADAL" clId="{6A47E473-F4F8-4FFC-ABF3-4506D86A6E17}" dt="2025-02-27T18:24:20.017" v="190" actId="47"/>
        <pc:sldMkLst>
          <pc:docMk/>
          <pc:sldMk cId="4020019421" sldId="263"/>
        </pc:sldMkLst>
      </pc:sldChg>
      <pc:sldChg chg="modSp mod">
        <pc:chgData name="Dario Šebalj" userId="a71eced3-786e-4eb6-80ca-f62c4fda7d06" providerId="ADAL" clId="{6A47E473-F4F8-4FFC-ABF3-4506D86A6E17}" dt="2025-02-27T18:00:23.381" v="97"/>
        <pc:sldMkLst>
          <pc:docMk/>
          <pc:sldMk cId="1254930911" sldId="264"/>
        </pc:sldMkLst>
        <pc:spChg chg="mod">
          <ac:chgData name="Dario Šebalj" userId="a71eced3-786e-4eb6-80ca-f62c4fda7d06" providerId="ADAL" clId="{6A47E473-F4F8-4FFC-ABF3-4506D86A6E17}" dt="2025-02-27T18:00:16.483" v="94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6A47E473-F4F8-4FFC-ABF3-4506D86A6E17}" dt="2025-02-27T18:00:23.381" v="9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6A47E473-F4F8-4FFC-ABF3-4506D86A6E17}" dt="2025-02-27T18:01:50.717" v="142" actId="20577"/>
        <pc:sldMkLst>
          <pc:docMk/>
          <pc:sldMk cId="1021420716" sldId="281"/>
        </pc:sldMkLst>
        <pc:spChg chg="mod">
          <ac:chgData name="Dario Šebalj" userId="a71eced3-786e-4eb6-80ca-f62c4fda7d06" providerId="ADAL" clId="{6A47E473-F4F8-4FFC-ABF3-4506D86A6E17}" dt="2025-02-27T18:01:50.717" v="142" actId="20577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01:40.914" v="136"/>
          <ac:spMkLst>
            <pc:docMk/>
            <pc:sldMk cId="1021420716" sldId="28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02:07.428" v="145" actId="27636"/>
        <pc:sldMkLst>
          <pc:docMk/>
          <pc:sldMk cId="3549849075" sldId="284"/>
        </pc:sldMkLst>
        <pc:spChg chg="mod">
          <ac:chgData name="Dario Šebalj" userId="a71eced3-786e-4eb6-80ca-f62c4fda7d06" providerId="ADAL" clId="{6A47E473-F4F8-4FFC-ABF3-4506D86A6E17}" dt="2025-02-27T18:02:00.190" v="143"/>
          <ac:spMkLst>
            <pc:docMk/>
            <pc:sldMk cId="3549849075" sldId="284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2:07.428" v="145" actId="27636"/>
          <ac:spMkLst>
            <pc:docMk/>
            <pc:sldMk cId="3549849075" sldId="28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0:58.745" v="125"/>
        <pc:sldMkLst>
          <pc:docMk/>
          <pc:sldMk cId="4012444213" sldId="294"/>
        </pc:sldMkLst>
        <pc:spChg chg="mod">
          <ac:chgData name="Dario Šebalj" userId="a71eced3-786e-4eb6-80ca-f62c4fda7d06" providerId="ADAL" clId="{6A47E473-F4F8-4FFC-ABF3-4506D86A6E17}" dt="2025-02-27T18:00:52.050" v="124"/>
          <ac:spMkLst>
            <pc:docMk/>
            <pc:sldMk cId="4012444213" sldId="294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0:58.745" v="125"/>
          <ac:spMkLst>
            <pc:docMk/>
            <pc:sldMk cId="4012444213" sldId="29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1:16.774" v="133" actId="20577"/>
        <pc:sldMkLst>
          <pc:docMk/>
          <pc:sldMk cId="2110031547" sldId="295"/>
        </pc:sldMkLst>
        <pc:spChg chg="mod">
          <ac:chgData name="Dario Šebalj" userId="a71eced3-786e-4eb6-80ca-f62c4fda7d06" providerId="ADAL" clId="{6A47E473-F4F8-4FFC-ABF3-4506D86A6E17}" dt="2025-02-27T18:01:16.774" v="133" actId="20577"/>
          <ac:spMkLst>
            <pc:docMk/>
            <pc:sldMk cId="2110031547" sldId="295"/>
            <ac:spMk id="2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01:04.651" v="126"/>
          <ac:spMkLst>
            <pc:docMk/>
            <pc:sldMk cId="2110031547" sldId="295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01:30.748" v="135"/>
        <pc:sldMkLst>
          <pc:docMk/>
          <pc:sldMk cId="2082993615" sldId="296"/>
        </pc:sldMkLst>
        <pc:spChg chg="mod">
          <ac:chgData name="Dario Šebalj" userId="a71eced3-786e-4eb6-80ca-f62c4fda7d06" providerId="ADAL" clId="{6A47E473-F4F8-4FFC-ABF3-4506D86A6E17}" dt="2025-02-27T18:01:25.171" v="134"/>
          <ac:spMkLst>
            <pc:docMk/>
            <pc:sldMk cId="2082993615" sldId="296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1:30.748" v="135"/>
          <ac:spMkLst>
            <pc:docMk/>
            <pc:sldMk cId="2082993615" sldId="296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2:22.773" v="147"/>
        <pc:sldMkLst>
          <pc:docMk/>
          <pc:sldMk cId="2106941288" sldId="297"/>
        </pc:sldMkLst>
        <pc:spChg chg="mod">
          <ac:chgData name="Dario Šebalj" userId="a71eced3-786e-4eb6-80ca-f62c4fda7d06" providerId="ADAL" clId="{6A47E473-F4F8-4FFC-ABF3-4506D86A6E17}" dt="2025-02-27T18:02:17.075" v="146"/>
          <ac:spMkLst>
            <pc:docMk/>
            <pc:sldMk cId="2106941288" sldId="297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2:22.773" v="147"/>
          <ac:spMkLst>
            <pc:docMk/>
            <pc:sldMk cId="2106941288" sldId="297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2:33.814" v="149"/>
        <pc:sldMkLst>
          <pc:docMk/>
          <pc:sldMk cId="2296513648" sldId="298"/>
        </pc:sldMkLst>
        <pc:spChg chg="mod">
          <ac:chgData name="Dario Šebalj" userId="a71eced3-786e-4eb6-80ca-f62c4fda7d06" providerId="ADAL" clId="{6A47E473-F4F8-4FFC-ABF3-4506D86A6E17}" dt="2025-02-27T18:02:33.814" v="149"/>
          <ac:spMkLst>
            <pc:docMk/>
            <pc:sldMk cId="2296513648" sldId="298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02:31.069" v="148"/>
          <ac:spMkLst>
            <pc:docMk/>
            <pc:sldMk cId="2296513648" sldId="298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02:44.525" v="151"/>
        <pc:sldMkLst>
          <pc:docMk/>
          <pc:sldMk cId="1637471911" sldId="299"/>
        </pc:sldMkLst>
        <pc:spChg chg="mod">
          <ac:chgData name="Dario Šebalj" userId="a71eced3-786e-4eb6-80ca-f62c4fda7d06" providerId="ADAL" clId="{6A47E473-F4F8-4FFC-ABF3-4506D86A6E17}" dt="2025-02-27T18:02:38.706" v="150"/>
          <ac:spMkLst>
            <pc:docMk/>
            <pc:sldMk cId="1637471911" sldId="299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2:44.525" v="151"/>
          <ac:spMkLst>
            <pc:docMk/>
            <pc:sldMk cId="1637471911" sldId="29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23:42.300" v="154" actId="27636"/>
        <pc:sldMkLst>
          <pc:docMk/>
          <pc:sldMk cId="2330109083" sldId="300"/>
        </pc:sldMkLst>
        <pc:spChg chg="mod">
          <ac:chgData name="Dario Šebalj" userId="a71eced3-786e-4eb6-80ca-f62c4fda7d06" providerId="ADAL" clId="{6A47E473-F4F8-4FFC-ABF3-4506D86A6E17}" dt="2025-02-27T18:23:35.870" v="152"/>
          <ac:spMkLst>
            <pc:docMk/>
            <pc:sldMk cId="2330109083" sldId="300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23:42.300" v="154" actId="27636"/>
          <ac:spMkLst>
            <pc:docMk/>
            <pc:sldMk cId="2330109083" sldId="300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24:03.394" v="187" actId="20577"/>
        <pc:sldMkLst>
          <pc:docMk/>
          <pc:sldMk cId="153636281" sldId="301"/>
        </pc:sldMkLst>
        <pc:spChg chg="mod">
          <ac:chgData name="Dario Šebalj" userId="a71eced3-786e-4eb6-80ca-f62c4fda7d06" providerId="ADAL" clId="{6A47E473-F4F8-4FFC-ABF3-4506D86A6E17}" dt="2025-02-27T18:24:03.394" v="187" actId="20577"/>
          <ac:spMkLst>
            <pc:docMk/>
            <pc:sldMk cId="153636281" sldId="301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23:51.251" v="155"/>
          <ac:spMkLst>
            <pc:docMk/>
            <pc:sldMk cId="153636281" sldId="30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24:12.299" v="188"/>
        <pc:sldMkLst>
          <pc:docMk/>
          <pc:sldMk cId="4017128323" sldId="302"/>
        </pc:sldMkLst>
        <pc:spChg chg="mod">
          <ac:chgData name="Dario Šebalj" userId="a71eced3-786e-4eb6-80ca-f62c4fda7d06" providerId="ADAL" clId="{6A47E473-F4F8-4FFC-ABF3-4506D86A6E17}" dt="2025-02-27T18:24:12.299" v="188"/>
          <ac:spMkLst>
            <pc:docMk/>
            <pc:sldMk cId="4017128323" sldId="302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24:30.982" v="196" actId="20577"/>
        <pc:sldMkLst>
          <pc:docMk/>
          <pc:sldMk cId="946765413" sldId="303"/>
        </pc:sldMkLst>
        <pc:spChg chg="mod">
          <ac:chgData name="Dario Šebalj" userId="a71eced3-786e-4eb6-80ca-f62c4fda7d06" providerId="ADAL" clId="{6A47E473-F4F8-4FFC-ABF3-4506D86A6E17}" dt="2025-02-27T18:24:30.982" v="196" actId="20577"/>
          <ac:spMkLst>
            <pc:docMk/>
            <pc:sldMk cId="946765413" sldId="303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24:17.671" v="189"/>
          <ac:spMkLst>
            <pc:docMk/>
            <pc:sldMk cId="946765413" sldId="303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24:45.689" v="198"/>
        <pc:sldMkLst>
          <pc:docMk/>
          <pc:sldMk cId="3049226886" sldId="304"/>
        </pc:sldMkLst>
        <pc:spChg chg="mod">
          <ac:chgData name="Dario Šebalj" userId="a71eced3-786e-4eb6-80ca-f62c4fda7d06" providerId="ADAL" clId="{6A47E473-F4F8-4FFC-ABF3-4506D86A6E17}" dt="2025-02-27T18:24:38.771" v="197"/>
          <ac:spMkLst>
            <pc:docMk/>
            <pc:sldMk cId="3049226886" sldId="304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24:45.689" v="198"/>
          <ac:spMkLst>
            <pc:docMk/>
            <pc:sldMk cId="3049226886" sldId="304"/>
            <ac:spMk id="5" creationId="{08B1E3E4-9C4A-4CF8-DBD2-8A61BD5977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xmlns="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Rudarenje podataka i otkrivanje znanja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</a:t>
            </a:r>
            <a:r>
              <a:rPr lang="pl-PL" dirty="0" smtClean="0"/>
              <a:t>sprovođenje </a:t>
            </a:r>
            <a:r>
              <a:rPr lang="pl-PL" dirty="0"/>
              <a:t>Delphi metode</a:t>
            </a:r>
          </a:p>
        </p:txBody>
      </p:sp>
      <p:pic>
        <p:nvPicPr>
          <p:cNvPr id="6" name="Picture 5" descr="A close-up of a couple of image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10" y="2472338"/>
            <a:ext cx="5760720" cy="133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2856" y="3809013"/>
            <a:ext cx="304602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Koraci za </a:t>
            </a:r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sprovođenje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Delphi metode.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</a:t>
            </a:r>
            <a:r>
              <a:rPr lang="pl-PL" dirty="0" smtClean="0"/>
              <a:t>sprovođenje </a:t>
            </a:r>
            <a:r>
              <a:rPr lang="pl-PL" dirty="0"/>
              <a:t>Delphi metode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Korak 1 </a:t>
            </a:r>
            <a:r>
              <a:rPr lang="en-GB" sz="1800" dirty="0" err="1"/>
              <a:t>osigurava</a:t>
            </a:r>
            <a:r>
              <a:rPr lang="en-GB" sz="1800" dirty="0"/>
              <a:t>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ciljevi</a:t>
            </a:r>
            <a:r>
              <a:rPr lang="en-GB" sz="1800" dirty="0"/>
              <a:t> Delphi </a:t>
            </a:r>
            <a:r>
              <a:rPr lang="en-GB" sz="1800" dirty="0" err="1"/>
              <a:t>studije</a:t>
            </a:r>
            <a:r>
              <a:rPr lang="en-GB" sz="1800" dirty="0"/>
              <a:t> </a:t>
            </a:r>
            <a:r>
              <a:rPr lang="en-GB" sz="1800" dirty="0" err="1"/>
              <a:t>jasno</a:t>
            </a:r>
            <a:r>
              <a:rPr lang="en-GB" sz="1800" dirty="0"/>
              <a:t> </a:t>
            </a:r>
            <a:r>
              <a:rPr lang="en-GB" sz="1800" dirty="0" err="1" smtClean="0"/>
              <a:t>defini</a:t>
            </a:r>
            <a:r>
              <a:rPr lang="sr-Latn-RS" sz="1800" dirty="0" smtClean="0"/>
              <a:t>s</a:t>
            </a:r>
            <a:r>
              <a:rPr lang="en-GB" sz="1800" dirty="0" err="1" smtClean="0"/>
              <a:t>ani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pomaže</a:t>
            </a:r>
            <a:r>
              <a:rPr lang="en-GB" sz="1800" dirty="0"/>
              <a:t> u </a:t>
            </a:r>
            <a:r>
              <a:rPr lang="en-GB" sz="1800" dirty="0" err="1"/>
              <a:t>održavanju</a:t>
            </a:r>
            <a:r>
              <a:rPr lang="en-GB" sz="1800" dirty="0"/>
              <a:t> </a:t>
            </a:r>
            <a:r>
              <a:rPr lang="en-GB" sz="1800" dirty="0" err="1"/>
              <a:t>fokusa</a:t>
            </a:r>
            <a:r>
              <a:rPr lang="en-GB" sz="1800" dirty="0"/>
              <a:t> i </a:t>
            </a:r>
            <a:r>
              <a:rPr lang="en-GB" sz="1800" dirty="0" err="1"/>
              <a:t>relevantnosti</a:t>
            </a:r>
            <a:r>
              <a:rPr lang="en-GB" sz="1800" dirty="0"/>
              <a:t> </a:t>
            </a:r>
            <a:r>
              <a:rPr lang="en-GB" sz="1800" dirty="0" smtClean="0"/>
              <a:t>t</a:t>
            </a:r>
            <a:r>
              <a:rPr lang="sr-Latn-RS" sz="1800" dirty="0" smtClean="0"/>
              <a:t>o</a:t>
            </a:r>
            <a:r>
              <a:rPr lang="en-GB" sz="1800" dirty="0" err="1" smtClean="0"/>
              <a:t>kom</a:t>
            </a:r>
            <a:r>
              <a:rPr lang="en-GB" sz="1800" dirty="0" smtClean="0"/>
              <a:t> </a:t>
            </a:r>
            <a:r>
              <a:rPr lang="en-GB" sz="1800" dirty="0" err="1" smtClean="0"/>
              <a:t>celog</a:t>
            </a:r>
            <a:r>
              <a:rPr lang="en-GB" sz="1800" dirty="0" smtClean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  <a:p>
            <a:r>
              <a:rPr lang="en-GB" sz="1800" dirty="0"/>
              <a:t>Korak 2 </a:t>
            </a:r>
            <a:r>
              <a:rPr lang="en-GB" sz="1800" dirty="0" err="1"/>
              <a:t>naglašava</a:t>
            </a:r>
            <a:r>
              <a:rPr lang="en-GB" sz="1800" dirty="0"/>
              <a:t> </a:t>
            </a:r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odabira</a:t>
            </a:r>
            <a:r>
              <a:rPr lang="en-GB" sz="1800" dirty="0"/>
              <a:t> </a:t>
            </a:r>
            <a:r>
              <a:rPr lang="en-GB" sz="1800" dirty="0" err="1"/>
              <a:t>uravnotežene</a:t>
            </a:r>
            <a:r>
              <a:rPr lang="en-GB" sz="1800" dirty="0"/>
              <a:t> i </a:t>
            </a:r>
            <a:r>
              <a:rPr lang="en-GB" sz="1800" dirty="0" err="1"/>
              <a:t>raznolike</a:t>
            </a:r>
            <a:r>
              <a:rPr lang="en-GB" sz="1800" dirty="0"/>
              <a:t> </a:t>
            </a:r>
            <a:r>
              <a:rPr lang="sr-Latn-RS" sz="1800" dirty="0" smtClean="0"/>
              <a:t>grupe</a:t>
            </a:r>
            <a:r>
              <a:rPr lang="en-GB" sz="1800" dirty="0" smtClean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koji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pružiti</a:t>
            </a:r>
            <a:r>
              <a:rPr lang="en-GB" sz="1800" dirty="0"/>
              <a:t> </a:t>
            </a:r>
            <a:r>
              <a:rPr lang="en-GB" sz="1800" dirty="0" err="1" smtClean="0"/>
              <a:t>vredne</a:t>
            </a:r>
            <a:r>
              <a:rPr lang="en-GB" sz="1800" dirty="0" smtClean="0"/>
              <a:t>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perspektiva</a:t>
            </a:r>
            <a:r>
              <a:rPr lang="en-GB" sz="1800" dirty="0"/>
              <a:t>.</a:t>
            </a:r>
          </a:p>
          <a:p>
            <a:r>
              <a:rPr lang="en-GB" sz="1800" dirty="0"/>
              <a:t>Korak 3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izradu</a:t>
            </a:r>
            <a:r>
              <a:rPr lang="en-GB" sz="1800" dirty="0"/>
              <a:t> i </a:t>
            </a:r>
            <a:r>
              <a:rPr lang="en-GB" sz="1800" dirty="0" err="1"/>
              <a:t>pokretanje</a:t>
            </a:r>
            <a:r>
              <a:rPr lang="en-GB" sz="1800" dirty="0"/>
              <a:t> </a:t>
            </a:r>
            <a:r>
              <a:rPr lang="en-GB" sz="1800" dirty="0" err="1"/>
              <a:t>upitnika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da </a:t>
            </a:r>
            <a:r>
              <a:rPr lang="en-GB" sz="1800" dirty="0" err="1"/>
              <a:t>slobodno</a:t>
            </a:r>
            <a:r>
              <a:rPr lang="en-GB" sz="1800" dirty="0"/>
              <a:t> </a:t>
            </a:r>
            <a:r>
              <a:rPr lang="en-GB" sz="1800" dirty="0" smtClean="0"/>
              <a:t>dele </a:t>
            </a:r>
            <a:r>
              <a:rPr lang="en-GB" sz="1800" dirty="0" err="1"/>
              <a:t>svoja</a:t>
            </a:r>
            <a:r>
              <a:rPr lang="en-GB" sz="1800" dirty="0"/>
              <a:t> </a:t>
            </a:r>
            <a:r>
              <a:rPr lang="en-GB" sz="1800" dirty="0" err="1"/>
              <a:t>mišljenja</a:t>
            </a:r>
            <a:r>
              <a:rPr lang="en-GB" sz="1800" dirty="0"/>
              <a:t> i </a:t>
            </a:r>
            <a:r>
              <a:rPr lang="en-GB" sz="1800" dirty="0" err="1"/>
              <a:t>iterativno</a:t>
            </a:r>
            <a:r>
              <a:rPr lang="en-GB" sz="1800" dirty="0"/>
              <a:t> </a:t>
            </a:r>
            <a:r>
              <a:rPr lang="en-GB" sz="1800" dirty="0" err="1"/>
              <a:t>usavršavaju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postigli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.</a:t>
            </a:r>
          </a:p>
          <a:p>
            <a:r>
              <a:rPr lang="en-GB" sz="1800" dirty="0"/>
              <a:t>Korak 4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 i </a:t>
            </a:r>
            <a:r>
              <a:rPr lang="en-GB" sz="1800" dirty="0" err="1" smtClean="0"/>
              <a:t>koriš</a:t>
            </a:r>
            <a:r>
              <a:rPr lang="sr-Latn-RS" sz="1800" dirty="0" smtClean="0"/>
              <a:t>će</a:t>
            </a:r>
            <a:r>
              <a:rPr lang="en-GB" sz="1800" dirty="0" err="1" smtClean="0"/>
              <a:t>nje</a:t>
            </a:r>
            <a:r>
              <a:rPr lang="en-GB" sz="1800" dirty="0" smtClean="0"/>
              <a:t> </a:t>
            </a:r>
            <a:r>
              <a:rPr lang="en-GB" sz="1800" dirty="0" err="1" smtClean="0"/>
              <a:t>dobi</a:t>
            </a:r>
            <a:r>
              <a:rPr lang="sr-Latn-RS" sz="1800" dirty="0" smtClean="0"/>
              <a:t>j</a:t>
            </a:r>
            <a:r>
              <a:rPr lang="en-GB" sz="1800" dirty="0" err="1" smtClean="0"/>
              <a:t>enih</a:t>
            </a:r>
            <a:r>
              <a:rPr lang="en-GB" sz="1800" dirty="0" smtClean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smtClean="0"/>
              <a:t>inform</a:t>
            </a:r>
            <a:r>
              <a:rPr lang="sr-Latn-RS" sz="1800" dirty="0" smtClean="0"/>
              <a:t>isan</a:t>
            </a:r>
            <a:r>
              <a:rPr lang="en-GB" sz="1800" dirty="0" smtClean="0"/>
              <a:t>o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,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politike</a:t>
            </a:r>
            <a:r>
              <a:rPr lang="en-GB" sz="1800" dirty="0"/>
              <a:t>, </a:t>
            </a:r>
            <a:r>
              <a:rPr lang="en-GB" sz="1800" dirty="0" err="1" smtClean="0"/>
              <a:t>iskoriš</a:t>
            </a:r>
            <a:r>
              <a:rPr lang="sr-Latn-RS" sz="1800" dirty="0" smtClean="0"/>
              <a:t>ć</a:t>
            </a:r>
            <a:r>
              <a:rPr lang="en-GB" sz="1800" dirty="0" err="1" smtClean="0"/>
              <a:t>avajući</a:t>
            </a:r>
            <a:r>
              <a:rPr lang="en-GB" sz="1800" dirty="0" smtClean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 </a:t>
            </a:r>
            <a:r>
              <a:rPr lang="en-GB" sz="1800" dirty="0" err="1" smtClean="0"/>
              <a:t>nepristra</a:t>
            </a:r>
            <a:r>
              <a:rPr lang="sr-Latn-RS" sz="1800" dirty="0" smtClean="0"/>
              <a:t>s</a:t>
            </a:r>
            <a:r>
              <a:rPr lang="en-GB" sz="1800" dirty="0" err="1" smtClean="0"/>
              <a:t>nosti</a:t>
            </a:r>
            <a:r>
              <a:rPr lang="en-GB" sz="1800" dirty="0" smtClean="0"/>
              <a:t> </a:t>
            </a:r>
            <a:r>
              <a:rPr lang="en-GB" sz="1800" dirty="0" err="1"/>
              <a:t>koju</a:t>
            </a:r>
            <a:r>
              <a:rPr lang="en-GB" sz="1800" dirty="0"/>
              <a:t> </a:t>
            </a:r>
            <a:r>
              <a:rPr lang="en-GB" sz="1800" dirty="0" err="1"/>
              <a:t>osigurava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Delphi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47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 err="1"/>
              <a:t>Kvantitativno</a:t>
            </a:r>
            <a:r>
              <a:rPr lang="en-GB" sz="1800" dirty="0"/>
              <a:t>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uvelike</a:t>
            </a:r>
            <a:r>
              <a:rPr lang="en-GB" sz="1800" dirty="0"/>
              <a:t> se </a:t>
            </a:r>
            <a:r>
              <a:rPr lang="en-GB" sz="1800" dirty="0" err="1"/>
              <a:t>oslanja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formalne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alate, </a:t>
            </a:r>
            <a:r>
              <a:rPr lang="en-GB" sz="1800" dirty="0" err="1"/>
              <a:t>posebno</a:t>
            </a:r>
            <a:r>
              <a:rPr lang="en-GB" sz="1800" dirty="0"/>
              <a:t> one </a:t>
            </a:r>
            <a:r>
              <a:rPr lang="en-GB" sz="1800" dirty="0" err="1"/>
              <a:t>statističke</a:t>
            </a:r>
            <a:r>
              <a:rPr lang="en-GB" sz="1800" dirty="0"/>
              <a:t>,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stvarnih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i </a:t>
            </a:r>
            <a:r>
              <a:rPr lang="en-GB" sz="1800" dirty="0" err="1" smtClean="0"/>
              <a:t>generi</a:t>
            </a:r>
            <a:r>
              <a:rPr lang="sr-Latn-RS" sz="1800" dirty="0" smtClean="0"/>
              <a:t>s</a:t>
            </a:r>
            <a:r>
              <a:rPr lang="en-GB" sz="1800" dirty="0" err="1" smtClean="0"/>
              <a:t>anje</a:t>
            </a:r>
            <a:r>
              <a:rPr lang="en-GB" sz="1800" dirty="0" smtClean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o </a:t>
            </a:r>
            <a:r>
              <a:rPr lang="en-GB" sz="1800" dirty="0" err="1"/>
              <a:t>poslovanju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sr-Latn-RS" sz="1800" dirty="0" smtClean="0"/>
              <a:t>snabdevanja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dirty="0" err="1"/>
              <a:t>Međutim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postoji</a:t>
            </a:r>
            <a:r>
              <a:rPr lang="en-GB" sz="1800" dirty="0"/>
              <a:t> </a:t>
            </a:r>
            <a:r>
              <a:rPr lang="en-GB" sz="1800" dirty="0" err="1"/>
              <a:t>značajan</a:t>
            </a:r>
            <a:r>
              <a:rPr lang="en-GB" sz="1800" dirty="0"/>
              <a:t> </a:t>
            </a:r>
            <a:r>
              <a:rPr lang="en-GB" sz="1800" dirty="0" err="1"/>
              <a:t>nesklad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pretpostavki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teorije</a:t>
            </a:r>
            <a:r>
              <a:rPr lang="en-GB" sz="1800" dirty="0"/>
              <a:t> i </a:t>
            </a:r>
            <a:r>
              <a:rPr lang="en-GB" sz="1800" dirty="0" err="1"/>
              <a:t>distribucija</a:t>
            </a:r>
            <a:r>
              <a:rPr lang="en-GB" sz="1800" dirty="0"/>
              <a:t> i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prisutnih</a:t>
            </a:r>
            <a:r>
              <a:rPr lang="en-GB" sz="1800" dirty="0"/>
              <a:t> u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stvarnog</a:t>
            </a:r>
            <a:r>
              <a:rPr lang="en-GB" sz="1800" dirty="0"/>
              <a:t> </a:t>
            </a:r>
            <a:r>
              <a:rPr lang="en-GB" sz="1800" dirty="0" err="1" smtClean="0"/>
              <a:t>sveta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do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nedostataka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Ključno</a:t>
            </a:r>
            <a:r>
              <a:rPr lang="en-GB" sz="1800" dirty="0"/>
              <a:t> je da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zadovoljavaju</a:t>
            </a:r>
            <a:r>
              <a:rPr lang="en-GB" sz="1800" dirty="0"/>
              <a:t> </a:t>
            </a:r>
            <a:r>
              <a:rPr lang="en-GB" sz="1800" dirty="0" err="1"/>
              <a:t>teoretske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</a:t>
            </a:r>
            <a:r>
              <a:rPr lang="en-GB" sz="1800" dirty="0" err="1"/>
              <a:t>pretpostavke</a:t>
            </a:r>
            <a:r>
              <a:rPr lang="en-GB" sz="1800" dirty="0"/>
              <a:t> za </a:t>
            </a:r>
            <a:r>
              <a:rPr lang="en-GB" sz="1800" dirty="0" err="1"/>
              <a:t>valjane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informirano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Mining,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multidisciplinaran</a:t>
            </a:r>
            <a:r>
              <a:rPr lang="en-GB" sz="1800" dirty="0"/>
              <a:t> je,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svojim</a:t>
            </a:r>
            <a:r>
              <a:rPr lang="en-GB" sz="1800" dirty="0"/>
              <a:t> </a:t>
            </a:r>
            <a:r>
              <a:rPr lang="en-GB" sz="1800" dirty="0" err="1"/>
              <a:t>analitičkim</a:t>
            </a:r>
            <a:r>
              <a:rPr lang="en-GB" sz="1800" dirty="0"/>
              <a:t> </a:t>
            </a:r>
            <a:r>
              <a:rPr lang="en-GB" sz="1800" dirty="0" err="1"/>
              <a:t>metodama</a:t>
            </a:r>
            <a:r>
              <a:rPr lang="en-GB" sz="1800" dirty="0"/>
              <a:t> </a:t>
            </a:r>
            <a:r>
              <a:rPr lang="en-GB" sz="1800" dirty="0" err="1"/>
              <a:t>utemeljenim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matematici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Statistika</a:t>
            </a:r>
            <a:r>
              <a:rPr lang="en-GB" sz="1800" dirty="0"/>
              <a:t> </a:t>
            </a:r>
            <a:r>
              <a:rPr lang="en-GB" sz="1800" dirty="0" err="1"/>
              <a:t>igra</a:t>
            </a:r>
            <a:r>
              <a:rPr lang="en-GB" sz="1800" dirty="0"/>
              <a:t> </a:t>
            </a:r>
            <a:r>
              <a:rPr lang="en-GB" sz="1800" dirty="0" err="1"/>
              <a:t>vitalnu</a:t>
            </a:r>
            <a:r>
              <a:rPr lang="en-GB" sz="1800" dirty="0"/>
              <a:t> </a:t>
            </a:r>
            <a:r>
              <a:rPr lang="en-GB" sz="1800" dirty="0" err="1"/>
              <a:t>ulogu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sr-Latn-RS" sz="1800" dirty="0" smtClean="0"/>
              <a:t>posebn</a:t>
            </a:r>
            <a:r>
              <a:rPr lang="en-GB" sz="1800" dirty="0" smtClean="0"/>
              <a:t>o t</a:t>
            </a:r>
            <a:r>
              <a:rPr lang="sr-Latn-RS" sz="1800" dirty="0" smtClean="0"/>
              <a:t>ok</a:t>
            </a:r>
            <a:r>
              <a:rPr lang="en-GB" sz="1800" dirty="0" err="1" smtClean="0"/>
              <a:t>om</a:t>
            </a:r>
            <a:r>
              <a:rPr lang="en-GB" sz="1800" dirty="0" smtClean="0"/>
              <a:t> </a:t>
            </a:r>
            <a:r>
              <a:rPr lang="en-GB" sz="1800" dirty="0"/>
              <a:t>faze </a:t>
            </a:r>
            <a:r>
              <a:rPr lang="en-GB" sz="1800" dirty="0" err="1"/>
              <a:t>pripreme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čineći</a:t>
            </a:r>
            <a:r>
              <a:rPr lang="en-GB" sz="1800" dirty="0"/>
              <a:t> </a:t>
            </a:r>
            <a:r>
              <a:rPr lang="en-GB" sz="1800" dirty="0" err="1"/>
              <a:t>temelj</a:t>
            </a:r>
            <a:r>
              <a:rPr lang="en-GB" sz="1800" dirty="0"/>
              <a:t> za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Zadaci</a:t>
            </a:r>
            <a:r>
              <a:rPr lang="en-GB" sz="1800" dirty="0"/>
              <a:t> Data </a:t>
            </a:r>
            <a:r>
              <a:rPr lang="en-GB" sz="1800" dirty="0" err="1"/>
              <a:t>Mininga</a:t>
            </a:r>
            <a:r>
              <a:rPr lang="en-GB" sz="1800" dirty="0"/>
              <a:t> </a:t>
            </a:r>
            <a:r>
              <a:rPr lang="en-GB" sz="1800" dirty="0" err="1"/>
              <a:t>klasificirani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u pet </a:t>
            </a:r>
            <a:r>
              <a:rPr lang="en-GB" sz="1800" dirty="0" err="1"/>
              <a:t>kategorija</a:t>
            </a:r>
            <a:r>
              <a:rPr lang="en-GB" sz="1800" dirty="0"/>
              <a:t>: </a:t>
            </a:r>
            <a:r>
              <a:rPr lang="en-GB" sz="1800" dirty="0" err="1" smtClean="0"/>
              <a:t>grup</a:t>
            </a:r>
            <a:r>
              <a:rPr lang="sr-Latn-RS" sz="1800" dirty="0" smtClean="0"/>
              <a:t>isa</a:t>
            </a:r>
            <a:r>
              <a:rPr lang="en-GB" sz="1800" dirty="0" err="1" smtClean="0"/>
              <a:t>nje</a:t>
            </a:r>
            <a:r>
              <a:rPr lang="en-GB" sz="1800" dirty="0"/>
              <a:t>, </a:t>
            </a:r>
            <a:r>
              <a:rPr lang="en-GB" sz="1800" dirty="0" err="1"/>
              <a:t>klasifikacija</a:t>
            </a:r>
            <a:r>
              <a:rPr lang="en-GB" sz="1800" dirty="0"/>
              <a:t>, </a:t>
            </a:r>
            <a:r>
              <a:rPr lang="en-GB" sz="1800" dirty="0" err="1"/>
              <a:t>regresija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 i </a:t>
            </a:r>
            <a:r>
              <a:rPr lang="en-GB" sz="1800" dirty="0" err="1"/>
              <a:t>generalizacija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služi</a:t>
            </a:r>
            <a:r>
              <a:rPr lang="en-GB" sz="1800" dirty="0"/>
              <a:t>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svrhama</a:t>
            </a:r>
            <a:r>
              <a:rPr lang="en-GB" sz="1800" dirty="0"/>
              <a:t> u </a:t>
            </a:r>
            <a:r>
              <a:rPr lang="en-GB" sz="1800" dirty="0" err="1"/>
              <a:t>otkrivanju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i </a:t>
            </a:r>
            <a:r>
              <a:rPr lang="en-GB" sz="1800" dirty="0" err="1"/>
              <a:t>odnosa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Uobičajene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 u Data </a:t>
            </a:r>
            <a:r>
              <a:rPr lang="en-GB" sz="1800" dirty="0" err="1"/>
              <a:t>Miningu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klasifikacije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klasteriranje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temeljeno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agentima</a:t>
            </a:r>
            <a:r>
              <a:rPr lang="en-GB" sz="1800" dirty="0"/>
              <a:t>,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ostalima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pic>
        <p:nvPicPr>
          <p:cNvPr id="6" name="Picture 5" descr="A diagram of different types of data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81" y="1946187"/>
            <a:ext cx="6079011" cy="316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7864" y="5115697"/>
            <a:ext cx="3074881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Zadaci rudarenja podataka (Su,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3751039" y="5115697"/>
            <a:ext cx="394851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</a:t>
            </a:r>
            <a:r>
              <a:rPr lang="pl-PL" sz="1100" dirty="0"/>
              <a:t>Steps that compose the KDD process 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4085265" y="5115697"/>
            <a:ext cx="3280065" cy="318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</a:t>
            </a:r>
            <a:r>
              <a:rPr lang="pl-PL" sz="1100" dirty="0"/>
              <a:t>Koraci koji čine KDD proces(Fayyad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/>
              <a:t>Model CRISP-DM </a:t>
            </a:r>
            <a:r>
              <a:rPr lang="en-GB" sz="1800" dirty="0" err="1"/>
              <a:t>obično</a:t>
            </a:r>
            <a:r>
              <a:rPr lang="en-GB" sz="1800" dirty="0"/>
              <a:t> se </a:t>
            </a:r>
            <a:r>
              <a:rPr lang="en-GB" sz="1800" dirty="0" err="1"/>
              <a:t>koristi</a:t>
            </a:r>
            <a:r>
              <a:rPr lang="en-GB" sz="1800" dirty="0"/>
              <a:t> za </a:t>
            </a:r>
            <a:r>
              <a:rPr lang="en-GB" sz="1800" dirty="0" err="1"/>
              <a:t>opisivanje</a:t>
            </a:r>
            <a:r>
              <a:rPr lang="en-GB" sz="1800" dirty="0"/>
              <a:t> </a:t>
            </a:r>
            <a:r>
              <a:rPr lang="en-GB" sz="1800" dirty="0" err="1"/>
              <a:t>koraka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vodeći</a:t>
            </a:r>
            <a:r>
              <a:rPr lang="en-GB" sz="1800" dirty="0"/>
              <a:t> </a:t>
            </a:r>
            <a:r>
              <a:rPr lang="en-GB" sz="1800" dirty="0" err="1"/>
              <a:t>industrijski</a:t>
            </a:r>
            <a:r>
              <a:rPr lang="en-GB" sz="1800" dirty="0"/>
              <a:t> model.</a:t>
            </a:r>
          </a:p>
          <a:p>
            <a:r>
              <a:rPr lang="en-GB" sz="1800" dirty="0" err="1"/>
              <a:t>Tehnike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se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primjenjuju</a:t>
            </a:r>
            <a:r>
              <a:rPr lang="en-GB" sz="1800" dirty="0"/>
              <a:t> </a:t>
            </a:r>
            <a:r>
              <a:rPr lang="en-GB" sz="1800" dirty="0" smtClean="0"/>
              <a:t>u </a:t>
            </a:r>
            <a:r>
              <a:rPr lang="en-GB" sz="1800" dirty="0" err="1"/>
              <a:t>lancima</a:t>
            </a:r>
            <a:r>
              <a:rPr lang="en-GB" sz="1800" dirty="0"/>
              <a:t> </a:t>
            </a:r>
            <a:r>
              <a:rPr lang="sr-Latn-RS" sz="1800" dirty="0" smtClean="0"/>
              <a:t>snabdevanja </a:t>
            </a:r>
            <a:r>
              <a:rPr lang="en-GB" sz="1800" dirty="0" err="1" smtClean="0"/>
              <a:t>uključuju</a:t>
            </a:r>
            <a:r>
              <a:rPr lang="en-GB" sz="1800" dirty="0" smtClean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i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klasteriranja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specifične</a:t>
            </a:r>
            <a:r>
              <a:rPr lang="en-GB" sz="1800" dirty="0"/>
              <a:t> </a:t>
            </a:r>
            <a:r>
              <a:rPr lang="en-GB" sz="1800" dirty="0" err="1"/>
              <a:t>primjene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predviđanje</a:t>
            </a:r>
            <a:r>
              <a:rPr lang="en-GB" sz="1800" dirty="0"/>
              <a:t>, </a:t>
            </a:r>
            <a:r>
              <a:rPr lang="en-GB" sz="1800" dirty="0" err="1"/>
              <a:t>identifikacija</a:t>
            </a:r>
            <a:r>
              <a:rPr lang="en-GB" sz="1800" dirty="0"/>
              <a:t> </a:t>
            </a:r>
            <a:r>
              <a:rPr lang="en-GB" sz="1800" dirty="0" err="1"/>
              <a:t>grešaka</a:t>
            </a:r>
            <a:r>
              <a:rPr lang="en-GB" sz="1800" dirty="0"/>
              <a:t> i </a:t>
            </a:r>
            <a:r>
              <a:rPr lang="en-GB" sz="1800" dirty="0" err="1"/>
              <a:t>optimizacija</a:t>
            </a:r>
            <a:r>
              <a:rPr lang="en-GB" sz="1800" dirty="0"/>
              <a:t> </a:t>
            </a:r>
            <a:r>
              <a:rPr lang="en-GB" sz="1800" dirty="0" err="1"/>
              <a:t>proizvodnje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izvučeno</a:t>
            </a:r>
            <a:r>
              <a:rPr lang="en-GB" sz="1800" dirty="0"/>
              <a:t> </a:t>
            </a:r>
            <a:r>
              <a:rPr lang="en-GB" sz="1800" dirty="0" err="1"/>
              <a:t>rudarenjem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pohranjuje</a:t>
            </a:r>
            <a:r>
              <a:rPr lang="en-GB" sz="1800" dirty="0"/>
              <a:t> i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pomoću</a:t>
            </a:r>
            <a:r>
              <a:rPr lang="en-GB" sz="1800" dirty="0"/>
              <a:t> </a:t>
            </a:r>
            <a:r>
              <a:rPr lang="en-GB" sz="1800" dirty="0" err="1"/>
              <a:t>ekspertnih</a:t>
            </a:r>
            <a:r>
              <a:rPr lang="en-GB" sz="1800" dirty="0"/>
              <a:t> </a:t>
            </a:r>
            <a:r>
              <a:rPr lang="en-GB" sz="1800" dirty="0" smtClean="0"/>
              <a:t>s</a:t>
            </a:r>
            <a:r>
              <a:rPr lang="sr-Latn-RS" sz="1800" dirty="0" smtClean="0"/>
              <a:t>istema</a:t>
            </a:r>
            <a:r>
              <a:rPr lang="en-GB" sz="1800" dirty="0" smtClean="0"/>
              <a:t> </a:t>
            </a:r>
            <a:r>
              <a:rPr lang="en-GB" sz="1800" dirty="0"/>
              <a:t>(ES), </a:t>
            </a:r>
            <a:r>
              <a:rPr lang="en-GB" sz="1800" dirty="0" err="1"/>
              <a:t>sofisticiranih</a:t>
            </a:r>
            <a:r>
              <a:rPr lang="en-GB" sz="1800" dirty="0"/>
              <a:t> </a:t>
            </a:r>
            <a:r>
              <a:rPr lang="en-GB" sz="1800" dirty="0" smtClean="0"/>
              <a:t>s</a:t>
            </a:r>
            <a:r>
              <a:rPr lang="sr-Latn-RS" sz="1800" dirty="0" smtClean="0"/>
              <a:t>istem</a:t>
            </a:r>
            <a:r>
              <a:rPr lang="en-GB" sz="1800" dirty="0" smtClean="0"/>
              <a:t>a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osmišljenih</a:t>
            </a:r>
            <a:r>
              <a:rPr lang="en-GB" sz="1800" dirty="0"/>
              <a:t> za </a:t>
            </a:r>
            <a:r>
              <a:rPr lang="en-GB" sz="1800" dirty="0" err="1"/>
              <a:t>oponašanje</a:t>
            </a:r>
            <a:r>
              <a:rPr lang="en-GB" sz="1800" dirty="0"/>
              <a:t>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stručnosti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domenama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Ekspertni</a:t>
            </a:r>
            <a:r>
              <a:rPr lang="en-GB" sz="1800" dirty="0"/>
              <a:t> </a:t>
            </a:r>
            <a:r>
              <a:rPr lang="en-GB" sz="1800" dirty="0" smtClean="0"/>
              <a:t>s</a:t>
            </a:r>
            <a:r>
              <a:rPr lang="sr-Latn-RS" sz="1800" dirty="0" smtClean="0"/>
              <a:t>istemi</a:t>
            </a:r>
            <a:r>
              <a:rPr lang="en-GB" sz="1800" dirty="0" smtClean="0"/>
              <a:t> </a:t>
            </a:r>
            <a:r>
              <a:rPr lang="en-GB" sz="1800" dirty="0"/>
              <a:t>(ES) </a:t>
            </a:r>
            <a:r>
              <a:rPr lang="en-GB" sz="1800" dirty="0" err="1"/>
              <a:t>oponašaju</a:t>
            </a:r>
            <a:r>
              <a:rPr lang="en-GB" sz="1800" dirty="0"/>
              <a:t> </a:t>
            </a:r>
            <a:r>
              <a:rPr lang="en-GB" sz="1800" dirty="0" err="1"/>
              <a:t>ljudsko</a:t>
            </a:r>
            <a:r>
              <a:rPr lang="en-GB" sz="1800" dirty="0"/>
              <a:t> </a:t>
            </a:r>
            <a:r>
              <a:rPr lang="en-GB" sz="1800" dirty="0" err="1"/>
              <a:t>razmišljanje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došli</a:t>
            </a:r>
            <a:r>
              <a:rPr lang="en-GB" sz="1800" dirty="0"/>
              <a:t> do </a:t>
            </a:r>
            <a:r>
              <a:rPr lang="en-GB" sz="1800" dirty="0" err="1"/>
              <a:t>zaključaka</a:t>
            </a:r>
            <a:r>
              <a:rPr lang="en-GB" sz="1800" dirty="0"/>
              <a:t>, </a:t>
            </a:r>
            <a:r>
              <a:rPr lang="en-GB" sz="1800" dirty="0" err="1"/>
              <a:t>podržavajući</a:t>
            </a:r>
            <a:r>
              <a:rPr lang="en-GB" sz="1800" dirty="0"/>
              <a:t> </a:t>
            </a:r>
            <a:r>
              <a:rPr lang="en-GB" sz="1800" dirty="0" err="1"/>
              <a:t>donositelje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čak</a:t>
            </a:r>
            <a:r>
              <a:rPr lang="en-GB" sz="1800" dirty="0"/>
              <a:t> </a:t>
            </a:r>
            <a:r>
              <a:rPr lang="en-GB" sz="1800" dirty="0" err="1" smtClean="0"/>
              <a:t>zamenjujući</a:t>
            </a:r>
            <a:r>
              <a:rPr lang="en-GB" sz="1800" dirty="0" smtClean="0"/>
              <a:t> </a:t>
            </a:r>
            <a:r>
              <a:rPr lang="en-GB" sz="1800" dirty="0"/>
              <a:t>u </a:t>
            </a:r>
            <a:r>
              <a:rPr lang="en-GB" sz="1800" dirty="0" err="1"/>
              <a:t>određenim</a:t>
            </a:r>
            <a:r>
              <a:rPr lang="en-GB" sz="1800" dirty="0"/>
              <a:t> </a:t>
            </a:r>
            <a:r>
              <a:rPr lang="en-GB" sz="1800" dirty="0" err="1"/>
              <a:t>kontekstima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primjenjivom</a:t>
            </a:r>
            <a:r>
              <a:rPr lang="en-GB" sz="1800" dirty="0"/>
              <a:t> i </a:t>
            </a:r>
            <a:r>
              <a:rPr lang="en-GB" sz="1800" dirty="0" err="1"/>
              <a:t>komercijalno</a:t>
            </a:r>
            <a:r>
              <a:rPr lang="en-GB" sz="1800" dirty="0"/>
              <a:t> </a:t>
            </a:r>
            <a:r>
              <a:rPr lang="en-GB" sz="1800" dirty="0" err="1" smtClean="0"/>
              <a:t>uspešnom</a:t>
            </a:r>
            <a:r>
              <a:rPr lang="en-GB" sz="1800" dirty="0" smtClean="0"/>
              <a:t> </a:t>
            </a:r>
            <a:r>
              <a:rPr lang="en-GB" sz="1800" dirty="0" err="1" smtClean="0"/>
              <a:t>tehnologijom</a:t>
            </a:r>
            <a:r>
              <a:rPr lang="sr-Latn-RS" sz="1800" dirty="0"/>
              <a:t> </a:t>
            </a:r>
            <a:r>
              <a:rPr lang="sr-Latn-RS" sz="1800" dirty="0" smtClean="0"/>
              <a:t>veštačke</a:t>
            </a:r>
            <a:r>
              <a:rPr lang="en-GB" sz="1800" dirty="0" smtClean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.</a:t>
            </a:r>
          </a:p>
          <a:p>
            <a:r>
              <a:rPr lang="en-GB" sz="1800" dirty="0"/>
              <a:t>ES se </a:t>
            </a:r>
            <a:r>
              <a:rPr lang="en-GB" sz="1800" dirty="0" err="1"/>
              <a:t>smatraju</a:t>
            </a:r>
            <a:r>
              <a:rPr lang="en-GB" sz="1800" dirty="0"/>
              <a:t> </a:t>
            </a:r>
            <a:r>
              <a:rPr lang="en-GB" sz="1800" dirty="0" err="1" smtClean="0"/>
              <a:t>delom</a:t>
            </a:r>
            <a:r>
              <a:rPr lang="en-GB" sz="1800" dirty="0" smtClean="0"/>
              <a:t> s</a:t>
            </a:r>
            <a:r>
              <a:rPr lang="sr-Latn-RS" sz="1800" dirty="0" smtClean="0"/>
              <a:t>istema</a:t>
            </a:r>
            <a:r>
              <a:rPr lang="en-GB" sz="1800" dirty="0" smtClean="0"/>
              <a:t> </a:t>
            </a:r>
            <a:r>
              <a:rPr lang="en-GB" sz="1800" dirty="0"/>
              <a:t>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odlučivanju</a:t>
            </a:r>
            <a:r>
              <a:rPr lang="en-GB" sz="1800" dirty="0"/>
              <a:t> (DSS), </a:t>
            </a:r>
            <a:r>
              <a:rPr lang="sr-Latn-RS" sz="1800" dirty="0" smtClean="0"/>
              <a:t>kompjuterskih</a:t>
            </a:r>
            <a:r>
              <a:rPr lang="en-GB" sz="1800" dirty="0" smtClean="0"/>
              <a:t> s</a:t>
            </a:r>
            <a:r>
              <a:rPr lang="sr-Latn-RS" sz="1800" dirty="0" smtClean="0"/>
              <a:t>istem</a:t>
            </a:r>
            <a:r>
              <a:rPr lang="en-GB" sz="1800" dirty="0" smtClean="0"/>
              <a:t>a </a:t>
            </a:r>
            <a:r>
              <a:rPr lang="en-GB" sz="1800" dirty="0" err="1"/>
              <a:t>koji</a:t>
            </a:r>
            <a:r>
              <a:rPr lang="en-GB" sz="1800" dirty="0"/>
              <a:t> </a:t>
            </a:r>
            <a:r>
              <a:rPr lang="en-GB" sz="1800" dirty="0" err="1" smtClean="0"/>
              <a:t>kombin</a:t>
            </a:r>
            <a:r>
              <a:rPr lang="sr-Latn-RS" sz="1800" dirty="0" smtClean="0"/>
              <a:t>uj</a:t>
            </a:r>
            <a:r>
              <a:rPr lang="en-GB" sz="1800" dirty="0" smtClean="0"/>
              <a:t>u </a:t>
            </a:r>
            <a:r>
              <a:rPr lang="en-GB" sz="1800" dirty="0" err="1"/>
              <a:t>modele</a:t>
            </a:r>
            <a:r>
              <a:rPr lang="en-GB" sz="1800" dirty="0"/>
              <a:t> i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 smtClean="0"/>
              <a:t>rešavanje</a:t>
            </a:r>
            <a:r>
              <a:rPr lang="en-GB" sz="1800" dirty="0" smtClean="0"/>
              <a:t> </a:t>
            </a:r>
            <a:r>
              <a:rPr lang="en-GB" sz="1800" dirty="0" err="1"/>
              <a:t>polustrukturiranih</a:t>
            </a:r>
            <a:r>
              <a:rPr lang="en-GB" sz="1800" dirty="0"/>
              <a:t> i </a:t>
            </a:r>
            <a:r>
              <a:rPr lang="en-GB" sz="1800" dirty="0" err="1"/>
              <a:t>nestrukturiranih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sr-Latn-RS" sz="1800" dirty="0" smtClean="0"/>
              <a:t>široko delovanje </a:t>
            </a:r>
            <a:r>
              <a:rPr lang="en-GB" sz="1800" dirty="0" err="1" smtClean="0"/>
              <a:t>korisnika</a:t>
            </a:r>
            <a:r>
              <a:rPr lang="en-GB" sz="1800" dirty="0"/>
              <a:t>.</a:t>
            </a:r>
          </a:p>
          <a:p>
            <a:r>
              <a:rPr lang="en-GB" sz="1800" dirty="0"/>
              <a:t>O </a:t>
            </a:r>
            <a:r>
              <a:rPr lang="sr-Latn-RS" sz="1800" dirty="0" smtClean="0"/>
              <a:t>mašinskom </a:t>
            </a:r>
            <a:r>
              <a:rPr lang="en-GB" sz="1800" dirty="0" err="1" smtClean="0"/>
              <a:t>učenju</a:t>
            </a:r>
            <a:r>
              <a:rPr lang="en-GB" sz="1800" dirty="0" smtClean="0"/>
              <a:t> </a:t>
            </a:r>
            <a:r>
              <a:rPr lang="en-GB" sz="1800" dirty="0"/>
              <a:t>(ML) </a:t>
            </a:r>
            <a:r>
              <a:rPr lang="en-GB" sz="1800" dirty="0" err="1"/>
              <a:t>govori</a:t>
            </a:r>
            <a:r>
              <a:rPr lang="en-GB" sz="1800" dirty="0"/>
              <a:t> se </a:t>
            </a:r>
            <a:r>
              <a:rPr lang="en-GB" sz="1800" dirty="0" err="1"/>
              <a:t>kao</a:t>
            </a:r>
            <a:r>
              <a:rPr lang="en-GB" sz="1800" dirty="0"/>
              <a:t> o </a:t>
            </a:r>
            <a:r>
              <a:rPr lang="en-GB" sz="1800" dirty="0" err="1"/>
              <a:t>mostu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i alata za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 smtClean="0"/>
              <a:t>računa</a:t>
            </a:r>
            <a:r>
              <a:rPr lang="sr-Latn-RS" sz="1800" dirty="0" smtClean="0"/>
              <a:t>ri</a:t>
            </a:r>
            <a:r>
              <a:rPr lang="en-GB" sz="1800" dirty="0" smtClean="0"/>
              <a:t>ma </a:t>
            </a:r>
            <a:r>
              <a:rPr lang="en-GB" sz="1800" dirty="0"/>
              <a:t>da </a:t>
            </a:r>
            <a:r>
              <a:rPr lang="en-GB" sz="1800" dirty="0" err="1"/>
              <a:t>uče</a:t>
            </a:r>
            <a:r>
              <a:rPr lang="en-GB" sz="1800" dirty="0"/>
              <a:t> i </a:t>
            </a:r>
            <a:r>
              <a:rPr lang="en-GB" sz="1800" dirty="0" err="1"/>
              <a:t>predstavljaju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ulaznih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olakšava</a:t>
            </a:r>
            <a:r>
              <a:rPr lang="en-GB" sz="1800" dirty="0"/>
              <a:t> </a:t>
            </a:r>
            <a:r>
              <a:rPr lang="en-GB" sz="1800" dirty="0" err="1"/>
              <a:t>prezentaciju</a:t>
            </a:r>
            <a:r>
              <a:rPr lang="en-GB" sz="1800" dirty="0"/>
              <a:t> </a:t>
            </a:r>
            <a:r>
              <a:rPr lang="en-GB" sz="1800" dirty="0" err="1"/>
              <a:t>metrike</a:t>
            </a:r>
            <a:r>
              <a:rPr lang="en-GB" sz="1800" dirty="0"/>
              <a:t> </a:t>
            </a:r>
            <a:r>
              <a:rPr lang="en-GB" sz="1800" dirty="0" err="1" smtClean="0"/>
              <a:t>izv</a:t>
            </a:r>
            <a:r>
              <a:rPr lang="sr-Latn-RS" sz="1800" dirty="0" smtClean="0"/>
              <a:t>eštavanj</a:t>
            </a:r>
            <a:r>
              <a:rPr lang="en-GB" sz="1800" dirty="0" smtClean="0"/>
              <a:t>a </a:t>
            </a:r>
            <a:r>
              <a:rPr lang="en-GB" sz="1800" dirty="0" err="1"/>
              <a:t>izvršne</a:t>
            </a:r>
            <a:r>
              <a:rPr lang="en-GB" sz="1800" dirty="0"/>
              <a:t> vlasti u </a:t>
            </a:r>
            <a:r>
              <a:rPr lang="en-GB" sz="1800" dirty="0" err="1"/>
              <a:t>formatu</a:t>
            </a:r>
            <a:r>
              <a:rPr lang="en-GB" sz="1800" dirty="0"/>
              <a:t> koji </a:t>
            </a:r>
            <a:r>
              <a:rPr lang="en-GB" sz="1800" dirty="0" err="1"/>
              <a:t>omogućuje</a:t>
            </a:r>
            <a:r>
              <a:rPr lang="en-GB" sz="1800" dirty="0"/>
              <a:t> </a:t>
            </a:r>
            <a:r>
              <a:rPr lang="en-GB" sz="1800" dirty="0" err="1"/>
              <a:t>menadžerima</a:t>
            </a:r>
            <a:r>
              <a:rPr lang="en-GB" sz="1800" dirty="0"/>
              <a:t> da </a:t>
            </a:r>
            <a:r>
              <a:rPr lang="en-GB" sz="1800" dirty="0" err="1"/>
              <a:t>donose</a:t>
            </a:r>
            <a:r>
              <a:rPr lang="en-GB" sz="1800" dirty="0"/>
              <a:t> </a:t>
            </a:r>
            <a:r>
              <a:rPr lang="en-GB" sz="1800" dirty="0" err="1" smtClean="0"/>
              <a:t>informi</a:t>
            </a:r>
            <a:r>
              <a:rPr lang="sr-Latn-RS" sz="1800" dirty="0" smtClean="0"/>
              <a:t>san</a:t>
            </a:r>
            <a:r>
              <a:rPr lang="en-GB" sz="1800" dirty="0" smtClean="0"/>
              <a:t>e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, </a:t>
            </a:r>
            <a:r>
              <a:rPr lang="en-GB" sz="1800" dirty="0" err="1"/>
              <a:t>povećavajući</a:t>
            </a:r>
            <a:r>
              <a:rPr lang="en-GB" sz="1800" dirty="0"/>
              <a:t> </a:t>
            </a:r>
            <a:r>
              <a:rPr lang="en-GB" sz="1800" dirty="0" err="1"/>
              <a:t>korisnost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u Data Mining.</a:t>
            </a:r>
          </a:p>
        </p:txBody>
      </p:sp>
    </p:spTree>
    <p:extLst>
      <p:ext uri="{BB962C8B-B14F-4D97-AF65-F5344CB8AC3E}">
        <p14:creationId xmlns:p14="http://schemas.microsoft.com/office/powerpoint/2010/main" val="304922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 smtClean="0"/>
              <a:t>Št</a:t>
            </a:r>
            <a:r>
              <a:rPr lang="sr-Latn-RS" sz="2000" dirty="0" smtClean="0"/>
              <a:t>a</a:t>
            </a:r>
            <a:r>
              <a:rPr lang="en-GB" sz="2000" dirty="0" smtClean="0"/>
              <a:t> </a:t>
            </a:r>
            <a:r>
              <a:rPr lang="en-GB" sz="2000" dirty="0"/>
              <a:t>je Data Mining?</a:t>
            </a:r>
          </a:p>
          <a:p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r>
              <a:rPr lang="en-GB" sz="2000" dirty="0"/>
              <a:t> u logistici i </a:t>
            </a:r>
            <a:r>
              <a:rPr lang="en-GB" sz="2000" dirty="0" err="1"/>
              <a:t>upravljanju</a:t>
            </a:r>
            <a:r>
              <a:rPr lang="en-GB" sz="2000" dirty="0"/>
              <a:t> </a:t>
            </a:r>
            <a:r>
              <a:rPr lang="en-GB" sz="2000" dirty="0" err="1"/>
              <a:t>lancem</a:t>
            </a:r>
            <a:r>
              <a:rPr lang="en-GB" sz="2000" dirty="0"/>
              <a:t> </a:t>
            </a:r>
            <a:r>
              <a:rPr lang="sr-Latn-RS" sz="2000" dirty="0" smtClean="0"/>
              <a:t>snabdevanja</a:t>
            </a:r>
          </a:p>
          <a:p>
            <a:r>
              <a:rPr lang="en-GB" sz="2000" dirty="0" err="1" smtClean="0"/>
              <a:t>Delphijev</a:t>
            </a:r>
            <a:r>
              <a:rPr lang="en-GB" sz="2000" dirty="0" smtClean="0"/>
              <a:t> </a:t>
            </a:r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sr-Latn-RS" sz="2000" dirty="0" smtClean="0"/>
              <a:t>osuđujućem</a:t>
            </a:r>
            <a:r>
              <a:rPr lang="en-GB" sz="2000" dirty="0" smtClean="0"/>
              <a:t> </a:t>
            </a:r>
            <a:r>
              <a:rPr lang="en-GB" sz="2000" dirty="0" err="1"/>
              <a:t>stvaranju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en-GB" sz="2000" dirty="0"/>
          </a:p>
          <a:p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en-GB" sz="2000" dirty="0" err="1"/>
              <a:t>kvantitativnog</a:t>
            </a:r>
            <a:r>
              <a:rPr lang="en-GB" sz="2000" dirty="0"/>
              <a:t> </a:t>
            </a:r>
            <a:r>
              <a:rPr lang="en-GB" sz="2000" dirty="0" err="1"/>
              <a:t>rudarenja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 za </a:t>
            </a:r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Šta </a:t>
            </a:r>
            <a:r>
              <a:rPr lang="pl-PL" dirty="0"/>
              <a:t>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Data Mining </a:t>
            </a:r>
            <a:r>
              <a:rPr lang="en-GB" sz="1800" dirty="0" err="1"/>
              <a:t>ključan</a:t>
            </a:r>
            <a:r>
              <a:rPr lang="en-GB" sz="1800" dirty="0"/>
              <a:t> je u </a:t>
            </a:r>
            <a:r>
              <a:rPr lang="en-GB" sz="1800" dirty="0" smtClean="0"/>
              <a:t>s</a:t>
            </a:r>
            <a:r>
              <a:rPr lang="sr-Latn-RS" sz="1800" dirty="0" smtClean="0"/>
              <a:t>avremeno</a:t>
            </a:r>
            <a:r>
              <a:rPr lang="en-GB" sz="1800" dirty="0" smtClean="0"/>
              <a:t>m </a:t>
            </a:r>
            <a:r>
              <a:rPr lang="en-GB" sz="1800" dirty="0" err="1"/>
              <a:t>poslovanju</a:t>
            </a:r>
            <a:r>
              <a:rPr lang="en-GB" sz="1800" dirty="0"/>
              <a:t>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 smtClean="0"/>
              <a:t>vrednih</a:t>
            </a:r>
            <a:r>
              <a:rPr lang="en-GB" sz="1800" dirty="0" smtClean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 smtClean="0"/>
              <a:t>ut</a:t>
            </a:r>
            <a:r>
              <a:rPr lang="sr-Latn-RS" sz="1800" dirty="0" smtClean="0"/>
              <a:t>i</a:t>
            </a:r>
            <a:r>
              <a:rPr lang="en-GB" sz="1800" dirty="0" err="1" smtClean="0"/>
              <a:t>caj</a:t>
            </a:r>
            <a:r>
              <a:rPr lang="en-GB" sz="1800" dirty="0" smtClean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operativne</a:t>
            </a:r>
            <a:r>
              <a:rPr lang="en-GB" sz="1800" dirty="0"/>
              <a:t>, </a:t>
            </a:r>
            <a:r>
              <a:rPr lang="en-GB" sz="1800" dirty="0" err="1"/>
              <a:t>taktičke</a:t>
            </a:r>
            <a:r>
              <a:rPr lang="en-GB" sz="1800" dirty="0"/>
              <a:t> i </a:t>
            </a:r>
            <a:r>
              <a:rPr lang="en-GB" sz="1800" dirty="0" err="1"/>
              <a:t>strateške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Količina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 smtClean="0"/>
              <a:t>svetu</a:t>
            </a:r>
            <a:r>
              <a:rPr lang="en-GB" sz="1800" dirty="0" smtClean="0"/>
              <a:t> </a:t>
            </a:r>
            <a:r>
              <a:rPr lang="en-GB" sz="1800" dirty="0" err="1"/>
              <a:t>brzo</a:t>
            </a:r>
            <a:r>
              <a:rPr lang="en-GB" sz="1800" dirty="0"/>
              <a:t> </a:t>
            </a:r>
            <a:r>
              <a:rPr lang="en-GB" sz="1800" dirty="0" err="1"/>
              <a:t>raste</a:t>
            </a:r>
            <a:r>
              <a:rPr lang="en-GB" sz="1800" dirty="0"/>
              <a:t>, a </a:t>
            </a:r>
            <a:r>
              <a:rPr lang="en-GB" sz="1800" dirty="0" err="1"/>
              <a:t>značajni</a:t>
            </a:r>
            <a:r>
              <a:rPr lang="en-GB" sz="1800" dirty="0"/>
              <a:t> </a:t>
            </a:r>
            <a:r>
              <a:rPr lang="en-GB" sz="1800" dirty="0" err="1" smtClean="0"/>
              <a:t>delovi</a:t>
            </a:r>
            <a:r>
              <a:rPr lang="en-GB" sz="1800" dirty="0" smtClean="0"/>
              <a:t> </a:t>
            </a:r>
            <a:r>
              <a:rPr lang="en-GB" sz="1800" dirty="0" err="1"/>
              <a:t>postoje</a:t>
            </a:r>
            <a:r>
              <a:rPr lang="en-GB" sz="1800" dirty="0"/>
              <a:t> u </a:t>
            </a:r>
            <a:r>
              <a:rPr lang="en-GB" sz="1800" dirty="0" err="1"/>
              <a:t>nestrukturiranim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 i </a:t>
            </a:r>
            <a:r>
              <a:rPr lang="en-GB" sz="1800" dirty="0" err="1"/>
              <a:t>skloni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 smtClean="0"/>
              <a:t>greškama</a:t>
            </a:r>
            <a:r>
              <a:rPr lang="en-GB" sz="1800" dirty="0"/>
              <a:t>.</a:t>
            </a:r>
          </a:p>
          <a:p>
            <a:r>
              <a:rPr lang="en-GB" sz="1800" dirty="0" smtClean="0"/>
              <a:t>U</a:t>
            </a:r>
            <a:r>
              <a:rPr lang="sr-Latn-RS" sz="1800" dirty="0" smtClean="0"/>
              <a:t>prkos</a:t>
            </a:r>
            <a:r>
              <a:rPr lang="en-GB" sz="1800" dirty="0" smtClean="0"/>
              <a:t> </a:t>
            </a:r>
            <a:r>
              <a:rPr lang="en-GB" sz="1800" dirty="0" err="1"/>
              <a:t>izazovima</a:t>
            </a:r>
            <a:r>
              <a:rPr lang="en-GB" sz="1800" dirty="0"/>
              <a:t>, Data Mining </a:t>
            </a:r>
            <a:r>
              <a:rPr lang="en-GB" sz="1800" dirty="0" err="1"/>
              <a:t>služi</a:t>
            </a:r>
            <a:r>
              <a:rPr lang="en-GB" sz="1800" dirty="0"/>
              <a:t> za </a:t>
            </a:r>
            <a:r>
              <a:rPr lang="en-GB" sz="1800" dirty="0" err="1"/>
              <a:t>povećanje</a:t>
            </a:r>
            <a:r>
              <a:rPr lang="en-GB" sz="1800" dirty="0"/>
              <a:t> </a:t>
            </a:r>
            <a:r>
              <a:rPr lang="en-GB" sz="1800" dirty="0" err="1"/>
              <a:t>prihoda</a:t>
            </a:r>
            <a:r>
              <a:rPr lang="en-GB" sz="1800" dirty="0"/>
              <a:t> i </a:t>
            </a:r>
            <a:r>
              <a:rPr lang="en-GB" sz="1800" dirty="0" err="1"/>
              <a:t>smanjenje</a:t>
            </a:r>
            <a:r>
              <a:rPr lang="en-GB" sz="1800" dirty="0"/>
              <a:t> </a:t>
            </a:r>
            <a:r>
              <a:rPr lang="en-GB" sz="1800" dirty="0" err="1"/>
              <a:t>troškova</a:t>
            </a:r>
            <a:r>
              <a:rPr lang="en-GB" sz="1800" dirty="0"/>
              <a:t> </a:t>
            </a:r>
            <a:r>
              <a:rPr lang="en-GB" sz="1800" dirty="0" err="1"/>
              <a:t>izvlačenjem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i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iterativni</a:t>
            </a:r>
            <a:r>
              <a:rPr lang="en-GB" sz="1800" dirty="0"/>
              <a:t> i </a:t>
            </a:r>
            <a:r>
              <a:rPr lang="en-GB" sz="1800" dirty="0" err="1"/>
              <a:t>interaktivni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 smtClean="0"/>
              <a:t>usmeren</a:t>
            </a:r>
            <a:r>
              <a:rPr lang="en-GB" sz="1800" dirty="0" smtClean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valjanog</a:t>
            </a:r>
            <a:r>
              <a:rPr lang="en-GB" sz="1800" dirty="0"/>
              <a:t>, </a:t>
            </a:r>
            <a:r>
              <a:rPr lang="en-GB" sz="1800" dirty="0" err="1"/>
              <a:t>novog</a:t>
            </a:r>
            <a:r>
              <a:rPr lang="en-GB" sz="1800" dirty="0"/>
              <a:t> i </a:t>
            </a:r>
            <a:r>
              <a:rPr lang="en-GB" sz="1800" dirty="0" err="1"/>
              <a:t>korisnog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obuhvaća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analitičke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statistiku</a:t>
            </a:r>
            <a:r>
              <a:rPr lang="en-GB" sz="1800" dirty="0"/>
              <a:t>, </a:t>
            </a:r>
            <a:r>
              <a:rPr lang="sr-Latn-RS" sz="1800" dirty="0" smtClean="0"/>
              <a:t>veštačku</a:t>
            </a:r>
            <a:r>
              <a:rPr lang="en-GB" sz="1800" dirty="0" smtClean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i </a:t>
            </a:r>
            <a:r>
              <a:rPr lang="sr-Latn-RS" sz="1800" dirty="0" smtClean="0"/>
              <a:t>mašinsko</a:t>
            </a:r>
            <a:r>
              <a:rPr lang="en-GB" sz="1800" dirty="0" smtClean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, za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skrivenih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To je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radi</a:t>
            </a:r>
            <a:r>
              <a:rPr lang="en-GB" sz="1800" dirty="0"/>
              <a:t> u </a:t>
            </a:r>
            <a:r>
              <a:rPr lang="en-GB" sz="1800" dirty="0" err="1"/>
              <a:t>sprezi</a:t>
            </a:r>
            <a:r>
              <a:rPr lang="en-GB" sz="1800" dirty="0"/>
              <a:t> s </a:t>
            </a:r>
            <a:r>
              <a:rPr lang="en-GB" sz="1800" dirty="0" err="1"/>
              <a:t>poslovnom</a:t>
            </a:r>
            <a:r>
              <a:rPr lang="en-GB" sz="1800" dirty="0"/>
              <a:t> </a:t>
            </a:r>
            <a:r>
              <a:rPr lang="en-GB" sz="1800" dirty="0" err="1"/>
              <a:t>analitikom</a:t>
            </a:r>
            <a:r>
              <a:rPr lang="en-GB" sz="1800" dirty="0"/>
              <a:t> (BA)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koristi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i </a:t>
            </a:r>
            <a:r>
              <a:rPr lang="en-GB" sz="1800" dirty="0" err="1"/>
              <a:t>drugih</a:t>
            </a:r>
            <a:r>
              <a:rPr lang="en-GB" sz="1800" dirty="0"/>
              <a:t> </a:t>
            </a:r>
            <a:r>
              <a:rPr lang="en-GB" sz="1800" dirty="0" err="1" smtClean="0"/>
              <a:t>vrednih</a:t>
            </a:r>
            <a:r>
              <a:rPr lang="en-GB" sz="1800" dirty="0" smtClean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izdvojenih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pohranjenih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.</a:t>
            </a:r>
          </a:p>
          <a:p>
            <a:r>
              <a:rPr lang="en-GB" sz="1800" dirty="0"/>
              <a:t>KDD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poslovno</a:t>
            </a:r>
            <a:r>
              <a:rPr lang="en-GB" sz="1800" dirty="0"/>
              <a:t> </a:t>
            </a:r>
            <a:r>
              <a:rPr lang="en-GB" sz="1800" dirty="0" err="1" smtClean="0"/>
              <a:t>razumevanje</a:t>
            </a:r>
            <a:r>
              <a:rPr lang="en-GB" sz="1800" dirty="0"/>
              <a:t>, </a:t>
            </a:r>
            <a:r>
              <a:rPr lang="en-GB" sz="1800" dirty="0" err="1" smtClean="0"/>
              <a:t>razumevanje</a:t>
            </a:r>
            <a:r>
              <a:rPr lang="en-GB" sz="1800" dirty="0" smtClean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pripremu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modeliranje</a:t>
            </a:r>
            <a:r>
              <a:rPr lang="en-GB" sz="1800" dirty="0"/>
              <a:t> i </a:t>
            </a:r>
            <a:r>
              <a:rPr lang="en-GB" sz="1800" dirty="0" err="1" smtClean="0"/>
              <a:t>procenu</a:t>
            </a:r>
            <a:r>
              <a:rPr lang="en-GB" sz="1800" dirty="0"/>
              <a:t>, </a:t>
            </a:r>
            <a:r>
              <a:rPr lang="en-GB" sz="1800" dirty="0" err="1" smtClean="0"/>
              <a:t>sledeći</a:t>
            </a:r>
            <a:r>
              <a:rPr lang="en-GB" sz="1800" dirty="0" smtClean="0"/>
              <a:t> </a:t>
            </a:r>
            <a:r>
              <a:rPr lang="en-GB" sz="1800" dirty="0" err="1"/>
              <a:t>standarde</a:t>
            </a:r>
            <a:r>
              <a:rPr lang="en-GB" sz="1800" dirty="0"/>
              <a:t> </a:t>
            </a:r>
            <a:r>
              <a:rPr lang="en-GB" sz="1800" dirty="0" err="1"/>
              <a:t>poput</a:t>
            </a:r>
            <a:r>
              <a:rPr lang="en-GB" sz="1800" dirty="0"/>
              <a:t> CRISP-DM.</a:t>
            </a:r>
          </a:p>
          <a:p>
            <a:r>
              <a:rPr lang="en-GB" sz="1800" dirty="0" err="1" smtClean="0"/>
              <a:t>Naposletku</a:t>
            </a:r>
            <a:r>
              <a:rPr lang="en-GB" sz="1800" dirty="0"/>
              <a:t>, Data Mining </a:t>
            </a:r>
            <a:r>
              <a:rPr lang="en-GB" sz="1800" dirty="0" err="1"/>
              <a:t>organizacijama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 smtClean="0"/>
              <a:t>primenjivo</a:t>
            </a:r>
            <a:r>
              <a:rPr lang="en-GB" sz="1800" dirty="0" smtClean="0"/>
              <a:t> </a:t>
            </a:r>
            <a:r>
              <a:rPr lang="en-GB" sz="1800" dirty="0" err="1"/>
              <a:t>znanje</a:t>
            </a:r>
            <a:r>
              <a:rPr lang="en-GB" sz="1800" dirty="0"/>
              <a:t>, </a:t>
            </a:r>
            <a:r>
              <a:rPr lang="en-GB" sz="1800" dirty="0" err="1" smtClean="0"/>
              <a:t>iskoriš</a:t>
            </a:r>
            <a:r>
              <a:rPr lang="sr-Latn-RS" sz="1800" dirty="0" smtClean="0"/>
              <a:t>ć</a:t>
            </a:r>
            <a:r>
              <a:rPr lang="en-GB" sz="1800" dirty="0" err="1" smtClean="0"/>
              <a:t>avajući</a:t>
            </a:r>
            <a:r>
              <a:rPr lang="en-GB" sz="1800" dirty="0" smtClean="0"/>
              <a:t> </a:t>
            </a:r>
            <a:r>
              <a:rPr lang="en-GB" sz="1800" dirty="0" err="1"/>
              <a:t>napredak</a:t>
            </a:r>
            <a:r>
              <a:rPr lang="en-GB" sz="1800" dirty="0"/>
              <a:t> u </a:t>
            </a:r>
            <a:r>
              <a:rPr lang="en-GB" sz="1800" dirty="0" err="1"/>
              <a:t>tehnologijama</a:t>
            </a:r>
            <a:r>
              <a:rPr lang="en-GB" sz="1800" dirty="0"/>
              <a:t> za </a:t>
            </a:r>
            <a:r>
              <a:rPr lang="en-GB" sz="1800" dirty="0" err="1"/>
              <a:t>pohranu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AI i RPA.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124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38" y="1606378"/>
            <a:ext cx="4205939" cy="38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88118" y="5577549"/>
            <a:ext cx="8161377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Međuindustrijski standardni proces za rudarenje podataka (CRISP-DM) (Rahman et al,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3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i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sr-Latn-RS" dirty="0" smtClean="0"/>
              <a:t>snabdevanja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U </a:t>
            </a:r>
            <a:r>
              <a:rPr lang="sr-Latn-RS" sz="1800" dirty="0" smtClean="0"/>
              <a:t>lancu snabdevanja</a:t>
            </a:r>
            <a:r>
              <a:rPr lang="en-GB" sz="1800" dirty="0" smtClean="0"/>
              <a:t> </a:t>
            </a:r>
            <a:r>
              <a:rPr lang="en-GB" sz="1800" dirty="0"/>
              <a:t>i logistici Data Mining se </a:t>
            </a:r>
            <a:r>
              <a:rPr lang="en-GB" sz="1800" dirty="0" err="1"/>
              <a:t>razlikuje</a:t>
            </a:r>
            <a:r>
              <a:rPr lang="en-GB" sz="1800" dirty="0"/>
              <a:t> </a:t>
            </a:r>
            <a:r>
              <a:rPr lang="en-GB" sz="1800" dirty="0" err="1"/>
              <a:t>zbog</a:t>
            </a:r>
            <a:r>
              <a:rPr lang="en-GB" sz="1800" dirty="0"/>
              <a:t> </a:t>
            </a:r>
            <a:r>
              <a:rPr lang="en-GB" sz="1800" dirty="0" err="1"/>
              <a:t>raznolikosti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i </a:t>
            </a:r>
            <a:r>
              <a:rPr lang="en-GB" sz="1800" dirty="0" err="1"/>
              <a:t>struktura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izazov</a:t>
            </a:r>
            <a:r>
              <a:rPr lang="en-GB" sz="1800" dirty="0"/>
              <a:t> za </a:t>
            </a:r>
            <a:r>
              <a:rPr lang="en-GB" sz="1800" dirty="0" err="1"/>
              <a:t>dizajniranje</a:t>
            </a:r>
            <a:r>
              <a:rPr lang="en-GB" sz="1800" dirty="0"/>
              <a:t> </a:t>
            </a:r>
            <a:r>
              <a:rPr lang="en-GB" sz="1800" dirty="0" err="1" smtClean="0"/>
              <a:t>rešenja</a:t>
            </a:r>
            <a:r>
              <a:rPr lang="en-GB" sz="1800" dirty="0" smtClean="0"/>
              <a:t> </a:t>
            </a:r>
            <a:r>
              <a:rPr lang="en-GB" sz="1800" dirty="0"/>
              <a:t>za </a:t>
            </a:r>
            <a:r>
              <a:rPr lang="en-GB" sz="1800" dirty="0" err="1"/>
              <a:t>modeliranje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i </a:t>
            </a:r>
            <a:r>
              <a:rPr lang="en-GB" sz="1800" dirty="0" err="1" smtClean="0"/>
              <a:t>generi</a:t>
            </a:r>
            <a:r>
              <a:rPr lang="sr-Latn-RS" sz="1800" dirty="0" smtClean="0"/>
              <a:t>s</a:t>
            </a:r>
            <a:r>
              <a:rPr lang="sr-Latn-RS" sz="1800" dirty="0"/>
              <a:t>a</a:t>
            </a:r>
            <a:r>
              <a:rPr lang="en-GB" sz="1800" dirty="0" err="1" smtClean="0"/>
              <a:t>nje</a:t>
            </a:r>
            <a:r>
              <a:rPr lang="en-GB" sz="1800" dirty="0" smtClean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kontekstu</a:t>
            </a:r>
            <a:r>
              <a:rPr lang="en-GB" sz="1800" dirty="0"/>
              <a:t> </a:t>
            </a:r>
            <a:r>
              <a:rPr lang="en-GB" sz="1800" dirty="0" smtClean="0"/>
              <a:t>u</a:t>
            </a:r>
            <a:r>
              <a:rPr lang="sr-Latn-RS" sz="1800" dirty="0" smtClean="0"/>
              <a:t> </a:t>
            </a:r>
            <a:r>
              <a:rPr lang="en-GB" sz="1800" dirty="0" err="1" smtClean="0"/>
              <a:t>velike</a:t>
            </a:r>
            <a:r>
              <a:rPr lang="en-GB" sz="1800" dirty="0" smtClean="0"/>
              <a:t> </a:t>
            </a:r>
            <a:r>
              <a:rPr lang="sr-Latn-RS" sz="1800" dirty="0" smtClean="0"/>
              <a:t>za</a:t>
            </a:r>
            <a:r>
              <a:rPr lang="sr-Latn-RS" sz="1800" dirty="0" smtClean="0"/>
              <a:t>visi</a:t>
            </a:r>
            <a:r>
              <a:rPr lang="en-GB" sz="1800" dirty="0" smtClean="0"/>
              <a:t> o</a:t>
            </a:r>
            <a:r>
              <a:rPr lang="sr-Latn-RS" sz="1800" dirty="0" smtClean="0"/>
              <a:t>d</a:t>
            </a:r>
            <a:r>
              <a:rPr lang="en-GB" sz="1800" dirty="0" smtClean="0"/>
              <a:t> </a:t>
            </a:r>
            <a:r>
              <a:rPr lang="en-GB" sz="1800" dirty="0" err="1" smtClean="0"/>
              <a:t>izvor</a:t>
            </a:r>
            <a:r>
              <a:rPr lang="sr-Latn-RS" sz="1800" dirty="0" smtClean="0"/>
              <a:t>a</a:t>
            </a:r>
            <a:r>
              <a:rPr lang="en-GB" sz="1800" dirty="0" smtClean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i </a:t>
            </a:r>
            <a:r>
              <a:rPr lang="en-GB" sz="1800" dirty="0" err="1"/>
              <a:t>može</a:t>
            </a:r>
            <a:r>
              <a:rPr lang="en-GB" sz="1800" dirty="0"/>
              <a:t> se </a:t>
            </a:r>
            <a:r>
              <a:rPr lang="en-GB" sz="1800" dirty="0" err="1" smtClean="0"/>
              <a:t>kategori</a:t>
            </a:r>
            <a:r>
              <a:rPr lang="sr-Latn-RS" sz="1800" dirty="0" smtClean="0"/>
              <a:t>sat</a:t>
            </a:r>
            <a:r>
              <a:rPr lang="en-GB" sz="1800" dirty="0" smtClean="0"/>
              <a:t>i </a:t>
            </a:r>
            <a:r>
              <a:rPr lang="en-GB" sz="1800" dirty="0"/>
              <a:t>u </a:t>
            </a:r>
            <a:r>
              <a:rPr lang="sr-Latn-RS" sz="1800" dirty="0" smtClean="0"/>
              <a:t>ocenjivačke</a:t>
            </a:r>
            <a:r>
              <a:rPr lang="en-GB" sz="1800" dirty="0" smtClean="0"/>
              <a:t> </a:t>
            </a:r>
            <a:r>
              <a:rPr lang="en-GB" sz="1800" dirty="0"/>
              <a:t>i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pristupe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Statistički</a:t>
            </a:r>
            <a:r>
              <a:rPr lang="en-GB" sz="1800" dirty="0"/>
              <a:t>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se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kvantitativne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,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u </a:t>
            </a:r>
            <a:r>
              <a:rPr lang="en-GB" sz="1800" dirty="0" err="1"/>
              <a:t>izobilju</a:t>
            </a:r>
            <a:r>
              <a:rPr lang="en-GB" sz="1800" dirty="0"/>
              <a:t> u </a:t>
            </a:r>
            <a:r>
              <a:rPr lang="sr-Latn-RS" sz="1800" dirty="0" smtClean="0"/>
              <a:t>lamcu snabdevanja</a:t>
            </a:r>
            <a:r>
              <a:rPr lang="en-GB" sz="1800" dirty="0" smtClean="0"/>
              <a:t> </a:t>
            </a:r>
            <a:r>
              <a:rPr lang="en-GB" sz="1800" dirty="0"/>
              <a:t>i logistici, </a:t>
            </a:r>
            <a:r>
              <a:rPr lang="en-GB" sz="1800" dirty="0" err="1"/>
              <a:t>olakšavajući</a:t>
            </a:r>
            <a:r>
              <a:rPr lang="en-GB" sz="1800" dirty="0"/>
              <a:t> Data Mining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Suprotno</a:t>
            </a:r>
            <a:r>
              <a:rPr lang="en-GB" sz="1800" dirty="0"/>
              <a:t> tome, </a:t>
            </a:r>
            <a:r>
              <a:rPr lang="en-GB" sz="1800" dirty="0" err="1"/>
              <a:t>nekvantitativni</a:t>
            </a:r>
            <a:r>
              <a:rPr lang="en-GB" sz="1800" dirty="0"/>
              <a:t> </a:t>
            </a:r>
            <a:r>
              <a:rPr lang="en-GB" sz="1800" dirty="0" err="1"/>
              <a:t>izvori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području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oslanjaju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stručne</a:t>
            </a:r>
            <a:r>
              <a:rPr lang="en-GB" sz="1800" dirty="0"/>
              <a:t> </a:t>
            </a:r>
            <a:r>
              <a:rPr lang="sr-Latn-RS" sz="1800" dirty="0" smtClean="0"/>
              <a:t>ocenjivačke</a:t>
            </a:r>
            <a:r>
              <a:rPr lang="en-GB" sz="1800" dirty="0" smtClean="0"/>
              <a:t> </a:t>
            </a:r>
            <a:r>
              <a:rPr lang="en-GB" sz="1800" dirty="0" err="1"/>
              <a:t>panele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Delphi </a:t>
            </a:r>
            <a:r>
              <a:rPr lang="en-GB" sz="1800" dirty="0" err="1"/>
              <a:t>metoda</a:t>
            </a:r>
            <a:r>
              <a:rPr lang="en-GB" sz="1800" dirty="0"/>
              <a:t> za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 smtClean="0"/>
              <a:t>generi</a:t>
            </a:r>
            <a:r>
              <a:rPr lang="sr-Latn-RS" sz="1800" dirty="0" smtClean="0"/>
              <a:t>s</a:t>
            </a:r>
            <a:r>
              <a:rPr lang="en-GB" sz="1800" dirty="0" err="1" smtClean="0"/>
              <a:t>anja</a:t>
            </a:r>
            <a:r>
              <a:rPr lang="en-GB" sz="1800" dirty="0" smtClean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sr-Latn-RS" sz="1800" dirty="0" smtClean="0"/>
              <a:t>lancu snabdevanja </a:t>
            </a:r>
            <a:r>
              <a:rPr lang="en-GB" sz="1800" dirty="0" smtClean="0"/>
              <a:t>i </a:t>
            </a:r>
            <a:r>
              <a:rPr lang="en-GB" sz="1800" dirty="0"/>
              <a:t>logistici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kretanje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kvantitativnih</a:t>
            </a:r>
            <a:r>
              <a:rPr lang="en-GB" sz="1800" dirty="0"/>
              <a:t> i </a:t>
            </a:r>
            <a:r>
              <a:rPr lang="en-GB" sz="1800" dirty="0" err="1"/>
              <a:t>kvalitativnih</a:t>
            </a:r>
            <a:r>
              <a:rPr lang="en-GB" sz="1800" dirty="0"/>
              <a:t> </a:t>
            </a:r>
            <a:r>
              <a:rPr lang="en-GB" sz="1800" dirty="0" err="1"/>
              <a:t>pristupa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svaki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svoj</a:t>
            </a:r>
            <a:r>
              <a:rPr lang="en-GB" sz="1800" dirty="0"/>
              <a:t> </a:t>
            </a:r>
            <a:r>
              <a:rPr lang="en-GB" sz="1800" dirty="0" err="1"/>
              <a:t>niz</a:t>
            </a:r>
            <a:r>
              <a:rPr lang="en-GB" sz="1800" dirty="0"/>
              <a:t> </a:t>
            </a:r>
            <a:r>
              <a:rPr lang="en-GB" sz="1800" dirty="0" err="1"/>
              <a:t>izazova</a:t>
            </a:r>
            <a:r>
              <a:rPr lang="en-GB" sz="1800" dirty="0"/>
              <a:t> i </a:t>
            </a:r>
            <a:r>
              <a:rPr lang="en-GB" sz="1800" dirty="0" err="1"/>
              <a:t>prednosti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299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en-GB" dirty="0" err="1"/>
              <a:t>opskrbe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38334" y="5576471"/>
            <a:ext cx="29931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Principi ekstrakcije znanja iz podataka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C:\Users\Logistika\AppData\Local\Microsoft\Windows\INetCache\Content.Word\sl_2-11a_e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2" y="1647507"/>
            <a:ext cx="5753735" cy="356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 smtClean="0"/>
              <a:t>Vredni</a:t>
            </a:r>
            <a:r>
              <a:rPr lang="en-GB" sz="1800" dirty="0" smtClean="0"/>
              <a:t> </a:t>
            </a:r>
            <a:r>
              <a:rPr lang="en-GB" sz="1800" dirty="0" err="1"/>
              <a:t>uvidi</a:t>
            </a:r>
            <a:r>
              <a:rPr lang="en-GB" sz="1800" dirty="0"/>
              <a:t> </a:t>
            </a:r>
            <a:r>
              <a:rPr lang="en-GB" sz="1800" dirty="0" err="1"/>
              <a:t>iskusnih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u </a:t>
            </a:r>
            <a:r>
              <a:rPr lang="en-GB" sz="1800" dirty="0" err="1" smtClean="0"/>
              <a:t>lancu</a:t>
            </a:r>
            <a:r>
              <a:rPr lang="sr-Latn-RS" sz="1800" dirty="0" smtClean="0"/>
              <a:t> snabdevanja</a:t>
            </a:r>
            <a:r>
              <a:rPr lang="en-GB" sz="1800" dirty="0" smtClean="0"/>
              <a:t> </a:t>
            </a:r>
            <a:r>
              <a:rPr lang="en-GB" sz="1800" dirty="0"/>
              <a:t>i logistici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ostanu</a:t>
            </a:r>
            <a:r>
              <a:rPr lang="en-GB" sz="1800" dirty="0"/>
              <a:t> </a:t>
            </a:r>
            <a:r>
              <a:rPr lang="en-GB" sz="1800" dirty="0" err="1"/>
              <a:t>neprepoznati</a:t>
            </a:r>
            <a:r>
              <a:rPr lang="en-GB" sz="1800" dirty="0"/>
              <a:t>.</a:t>
            </a:r>
          </a:p>
          <a:p>
            <a:r>
              <a:rPr lang="en-GB" sz="1800" dirty="0"/>
              <a:t>Ove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treba</a:t>
            </a:r>
            <a:r>
              <a:rPr lang="en-GB" sz="1800" dirty="0"/>
              <a:t> </a:t>
            </a:r>
            <a:r>
              <a:rPr lang="en-GB" sz="1800" dirty="0" err="1" smtClean="0"/>
              <a:t>podeliti</a:t>
            </a:r>
            <a:r>
              <a:rPr lang="en-GB" sz="1800" dirty="0" smtClean="0"/>
              <a:t> </a:t>
            </a:r>
            <a:r>
              <a:rPr lang="en-GB" sz="1800" dirty="0"/>
              <a:t>s </a:t>
            </a:r>
            <a:r>
              <a:rPr lang="en-GB" sz="1800" dirty="0" err="1"/>
              <a:t>manje</a:t>
            </a:r>
            <a:r>
              <a:rPr lang="en-GB" sz="1800" dirty="0"/>
              <a:t> </a:t>
            </a:r>
            <a:r>
              <a:rPr lang="en-GB" sz="1800" dirty="0" err="1"/>
              <a:t>iskusnim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u tom </a:t>
            </a:r>
            <a:r>
              <a:rPr lang="en-GB" sz="1800" dirty="0" err="1"/>
              <a:t>području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jedan</a:t>
            </a:r>
            <a:r>
              <a:rPr lang="en-GB" sz="1800" dirty="0"/>
              <a:t> od </a:t>
            </a:r>
            <a:r>
              <a:rPr lang="en-GB" sz="1800" dirty="0" err="1"/>
              <a:t>pristupa</a:t>
            </a:r>
            <a:r>
              <a:rPr lang="en-GB" sz="1800" dirty="0"/>
              <a:t> za </a:t>
            </a:r>
            <a:r>
              <a:rPr lang="en-GB" sz="1800" dirty="0" err="1"/>
              <a:t>prikupljanje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širenje</a:t>
            </a:r>
            <a:r>
              <a:rPr lang="en-GB" sz="1800" dirty="0"/>
              <a:t> </a:t>
            </a:r>
            <a:r>
              <a:rPr lang="en-GB" sz="1800" dirty="0" err="1"/>
              <a:t>stručnog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Nazvana</a:t>
            </a:r>
            <a:r>
              <a:rPr lang="en-GB" sz="1800" dirty="0"/>
              <a:t> po </a:t>
            </a:r>
            <a:r>
              <a:rPr lang="en-GB" sz="1800" dirty="0" err="1"/>
              <a:t>proročištu</a:t>
            </a:r>
            <a:r>
              <a:rPr lang="en-GB" sz="1800" dirty="0"/>
              <a:t> u </a:t>
            </a:r>
            <a:r>
              <a:rPr lang="en-GB" sz="1800" dirty="0" err="1"/>
              <a:t>Delfima</a:t>
            </a:r>
            <a:r>
              <a:rPr lang="en-GB" sz="1800" dirty="0"/>
              <a:t> u </a:t>
            </a:r>
            <a:r>
              <a:rPr lang="en-GB" sz="1800" dirty="0" err="1"/>
              <a:t>staroj</a:t>
            </a:r>
            <a:r>
              <a:rPr lang="en-GB" sz="1800" dirty="0"/>
              <a:t> </a:t>
            </a:r>
            <a:r>
              <a:rPr lang="en-GB" sz="1800" dirty="0" err="1"/>
              <a:t>Grčkoj</a:t>
            </a:r>
            <a:r>
              <a:rPr lang="en-GB" sz="1800" dirty="0"/>
              <a:t>, </a:t>
            </a:r>
            <a:r>
              <a:rPr lang="en-GB" sz="1800" dirty="0" err="1"/>
              <a:t>metoda</a:t>
            </a:r>
            <a:r>
              <a:rPr lang="en-GB" sz="1800" dirty="0"/>
              <a:t> Delphi </a:t>
            </a:r>
            <a:r>
              <a:rPr lang="en-GB" sz="1800" dirty="0" err="1"/>
              <a:t>razvila</a:t>
            </a:r>
            <a:r>
              <a:rPr lang="en-GB" sz="1800" dirty="0"/>
              <a:t> se 1950-ih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postigao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.</a:t>
            </a:r>
          </a:p>
          <a:p>
            <a:r>
              <a:rPr lang="en-GB" sz="1800" dirty="0"/>
              <a:t>"Projekt Delphi", </a:t>
            </a:r>
            <a:r>
              <a:rPr lang="en-GB" sz="1800" dirty="0" err="1" smtClean="0"/>
              <a:t>finan</a:t>
            </a:r>
            <a:r>
              <a:rPr lang="sr-Latn-RS" sz="1800" dirty="0" smtClean="0"/>
              <a:t>s</a:t>
            </a:r>
            <a:r>
              <a:rPr lang="en-GB" sz="1800" dirty="0" err="1" smtClean="0"/>
              <a:t>iran</a:t>
            </a:r>
            <a:r>
              <a:rPr lang="en-GB" sz="1800" dirty="0" smtClean="0"/>
              <a:t> </a:t>
            </a:r>
            <a:r>
              <a:rPr lang="en-GB" sz="1800" dirty="0"/>
              <a:t>od </a:t>
            </a:r>
            <a:r>
              <a:rPr lang="en-GB" sz="1800" dirty="0" err="1"/>
              <a:t>strane</a:t>
            </a:r>
            <a:r>
              <a:rPr lang="en-GB" sz="1800" dirty="0"/>
              <a:t> </a:t>
            </a:r>
            <a:r>
              <a:rPr lang="sr-Latn-RS" sz="1800" dirty="0" smtClean="0"/>
              <a:t>vazdušn</a:t>
            </a:r>
            <a:r>
              <a:rPr lang="en-GB" sz="1800" dirty="0" err="1" smtClean="0"/>
              <a:t>ih</a:t>
            </a:r>
            <a:r>
              <a:rPr lang="en-GB" sz="1800" dirty="0" smtClean="0"/>
              <a:t> </a:t>
            </a:r>
            <a:r>
              <a:rPr lang="en-GB" sz="1800" dirty="0" err="1"/>
              <a:t>snaga</a:t>
            </a:r>
            <a:r>
              <a:rPr lang="en-GB" sz="1800" dirty="0"/>
              <a:t> SAD-a, bio je </a:t>
            </a:r>
            <a:r>
              <a:rPr lang="en-GB" sz="1800" dirty="0" err="1"/>
              <a:t>prvi</a:t>
            </a:r>
            <a:r>
              <a:rPr lang="en-GB" sz="1800" dirty="0"/>
              <a:t> </a:t>
            </a:r>
            <a:r>
              <a:rPr lang="en-GB" sz="1800" dirty="0" err="1"/>
              <a:t>projekt</a:t>
            </a:r>
            <a:r>
              <a:rPr lang="en-GB" sz="1800" dirty="0"/>
              <a:t> koji je </a:t>
            </a:r>
            <a:r>
              <a:rPr lang="en-GB" sz="1800" dirty="0" err="1"/>
              <a:t>koristio</a:t>
            </a:r>
            <a:r>
              <a:rPr lang="en-GB" sz="1800" dirty="0"/>
              <a:t> </a:t>
            </a:r>
            <a:r>
              <a:rPr lang="en-GB" sz="1800" dirty="0" err="1"/>
              <a:t>ovu</a:t>
            </a:r>
            <a:r>
              <a:rPr lang="en-GB" sz="1800" dirty="0"/>
              <a:t> </a:t>
            </a:r>
            <a:r>
              <a:rPr lang="en-GB" sz="1800" dirty="0" err="1"/>
              <a:t>metodu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tehnološkog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se od </a:t>
            </a:r>
            <a:r>
              <a:rPr lang="en-GB" sz="1800" dirty="0" err="1"/>
              <a:t>tada</a:t>
            </a:r>
            <a:r>
              <a:rPr lang="en-GB" sz="1800" dirty="0"/>
              <a:t> </a:t>
            </a:r>
            <a:r>
              <a:rPr lang="en-GB" sz="1800" dirty="0" err="1"/>
              <a:t>razvila</a:t>
            </a:r>
            <a:r>
              <a:rPr lang="en-GB" sz="1800" dirty="0"/>
              <a:t> i </a:t>
            </a:r>
            <a:r>
              <a:rPr lang="en-GB" sz="1800" dirty="0" err="1"/>
              <a:t>pronašla</a:t>
            </a:r>
            <a:r>
              <a:rPr lang="en-GB" sz="1800" dirty="0"/>
              <a:t> </a:t>
            </a:r>
            <a:r>
              <a:rPr lang="en-GB" sz="1800" dirty="0" err="1" smtClean="0"/>
              <a:t>primene</a:t>
            </a:r>
            <a:r>
              <a:rPr lang="en-GB" sz="1800" dirty="0" smtClean="0"/>
              <a:t> </a:t>
            </a:r>
            <a:r>
              <a:rPr lang="en-GB" sz="1800" dirty="0"/>
              <a:t>u </a:t>
            </a:r>
            <a:r>
              <a:rPr lang="en-GB" sz="1800" dirty="0" err="1"/>
              <a:t>raznim</a:t>
            </a:r>
            <a:r>
              <a:rPr lang="en-GB" sz="1800" dirty="0"/>
              <a:t> </a:t>
            </a:r>
            <a:r>
              <a:rPr lang="sr-Latn-RS" sz="1800" dirty="0" smtClean="0"/>
              <a:t>naučn</a:t>
            </a:r>
            <a:r>
              <a:rPr lang="en-GB" sz="1800" dirty="0" err="1" smtClean="0"/>
              <a:t>im</a:t>
            </a:r>
            <a:r>
              <a:rPr lang="en-GB" sz="1800" dirty="0" smtClean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Cilj</a:t>
            </a:r>
            <a:r>
              <a:rPr lang="en-GB" sz="1800" dirty="0"/>
              <a:t> mu je </a:t>
            </a:r>
            <a:r>
              <a:rPr lang="en-GB" sz="1800" dirty="0" err="1"/>
              <a:t>postići</a:t>
            </a:r>
            <a:r>
              <a:rPr lang="en-GB" sz="1800" dirty="0"/>
              <a:t> </a:t>
            </a:r>
            <a:r>
              <a:rPr lang="en-GB" sz="1800" dirty="0" err="1"/>
              <a:t>pouzdani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 smtClean="0"/>
              <a:t>zamena</a:t>
            </a:r>
            <a:r>
              <a:rPr lang="en-GB" sz="1800" dirty="0" smtClean="0"/>
              <a:t> </a:t>
            </a:r>
            <a:r>
              <a:rPr lang="en-GB" sz="1800" dirty="0"/>
              <a:t>za </a:t>
            </a:r>
            <a:r>
              <a:rPr lang="en-GB" sz="1800" dirty="0" err="1"/>
              <a:t>empirijske</a:t>
            </a:r>
            <a:r>
              <a:rPr lang="en-GB" sz="1800" dirty="0"/>
              <a:t> </a:t>
            </a:r>
            <a:r>
              <a:rPr lang="en-GB" sz="1800" dirty="0" err="1"/>
              <a:t>dokaze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tehnika</a:t>
            </a:r>
            <a:r>
              <a:rPr lang="en-GB" sz="1800" dirty="0"/>
              <a:t> je </a:t>
            </a:r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u </a:t>
            </a:r>
            <a:r>
              <a:rPr lang="en-GB" sz="1800" dirty="0" err="1"/>
              <a:t>kojem</a:t>
            </a:r>
            <a:r>
              <a:rPr lang="en-GB" sz="1800" dirty="0"/>
              <a:t> </a:t>
            </a:r>
            <a:r>
              <a:rPr lang="en-GB" sz="1800" dirty="0" err="1"/>
              <a:t>stručnjaci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 </a:t>
            </a:r>
            <a:r>
              <a:rPr lang="en-GB" sz="1800" dirty="0" err="1"/>
              <a:t>daju</a:t>
            </a:r>
            <a:r>
              <a:rPr lang="en-GB" sz="1800" dirty="0"/>
              <a:t> </a:t>
            </a:r>
            <a:r>
              <a:rPr lang="sr-Latn-RS" sz="1800" dirty="0" smtClean="0"/>
              <a:t>mišljenje</a:t>
            </a:r>
            <a:r>
              <a:rPr lang="en-GB" sz="1800" dirty="0" smtClean="0"/>
              <a:t> </a:t>
            </a:r>
            <a:r>
              <a:rPr lang="en-GB" sz="1800" dirty="0"/>
              <a:t>o </a:t>
            </a:r>
            <a:r>
              <a:rPr lang="en-GB" sz="1800" dirty="0" err="1"/>
              <a:t>određenom</a:t>
            </a:r>
            <a:r>
              <a:rPr lang="en-GB" sz="1800" dirty="0"/>
              <a:t> </a:t>
            </a:r>
            <a:r>
              <a:rPr lang="en-GB" sz="1800" dirty="0" err="1"/>
              <a:t>pitanju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Prikuplja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neslaganja</a:t>
            </a:r>
            <a:r>
              <a:rPr lang="en-GB" sz="1800" dirty="0"/>
              <a:t> </a:t>
            </a:r>
            <a:r>
              <a:rPr lang="en-GB" sz="1800" dirty="0" err="1"/>
              <a:t>zajedno</a:t>
            </a:r>
            <a:r>
              <a:rPr lang="en-GB" sz="1800" dirty="0"/>
              <a:t> s </a:t>
            </a:r>
            <a:r>
              <a:rPr lang="en-GB" sz="1800" dirty="0" err="1"/>
              <a:t>obrazloženjima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.</a:t>
            </a:r>
          </a:p>
          <a:p>
            <a:r>
              <a:rPr lang="en-GB" sz="1800" dirty="0"/>
              <a:t>Prema </a:t>
            </a:r>
            <a:r>
              <a:rPr lang="en-GB" sz="1800" dirty="0" err="1"/>
              <a:t>Paivarinta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sur. (2011),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intenzivno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u </a:t>
            </a:r>
            <a:r>
              <a:rPr lang="en-GB" sz="1800" dirty="0" err="1"/>
              <a:t>istraživanju</a:t>
            </a:r>
            <a:r>
              <a:rPr lang="en-GB" sz="1800" dirty="0"/>
              <a:t> </a:t>
            </a:r>
            <a:r>
              <a:rPr lang="en-GB" sz="1800" dirty="0" err="1" smtClean="0"/>
              <a:t>informa</a:t>
            </a:r>
            <a:r>
              <a:rPr lang="sr-Latn-RS" sz="1800" dirty="0" smtClean="0"/>
              <a:t>cionih</a:t>
            </a:r>
            <a:r>
              <a:rPr lang="en-GB" sz="1800" dirty="0" smtClean="0"/>
              <a:t> s</a:t>
            </a:r>
            <a:r>
              <a:rPr lang="sr-Latn-RS" sz="1800" dirty="0" smtClean="0"/>
              <a:t>istema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aspektima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odabir</a:t>
            </a:r>
            <a:r>
              <a:rPr lang="en-GB" sz="1800" dirty="0"/>
              <a:t> </a:t>
            </a:r>
            <a:r>
              <a:rPr lang="en-GB" sz="1800" dirty="0" err="1"/>
              <a:t>projekata</a:t>
            </a:r>
            <a:r>
              <a:rPr lang="en-GB" sz="1800" dirty="0"/>
              <a:t> IS-a, </a:t>
            </a:r>
            <a:r>
              <a:rPr lang="en-GB" sz="1800" dirty="0" err="1"/>
              <a:t>davanje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rizicima</a:t>
            </a:r>
            <a:r>
              <a:rPr lang="en-GB" sz="1800" dirty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 </a:t>
            </a:r>
            <a:r>
              <a:rPr lang="en-GB" sz="1800" dirty="0" err="1"/>
              <a:t>softvera</a:t>
            </a:r>
            <a:r>
              <a:rPr lang="en-GB" sz="1800" dirty="0"/>
              <a:t> i </a:t>
            </a:r>
            <a:r>
              <a:rPr lang="en-GB" sz="1800" dirty="0" err="1" smtClean="0"/>
              <a:t>defini</a:t>
            </a:r>
            <a:r>
              <a:rPr lang="sr-Latn-RS" sz="1800" dirty="0" smtClean="0"/>
              <a:t>s</a:t>
            </a:r>
            <a:r>
              <a:rPr lang="en-GB" sz="1800" dirty="0" err="1" smtClean="0"/>
              <a:t>anje</a:t>
            </a:r>
            <a:r>
              <a:rPr lang="en-GB" sz="1800" dirty="0" smtClean="0"/>
              <a:t> </a:t>
            </a:r>
            <a:r>
              <a:rPr lang="en-GB" sz="1800" dirty="0" err="1" smtClean="0"/>
              <a:t>zahteva</a:t>
            </a:r>
            <a:r>
              <a:rPr lang="en-GB" sz="1800" dirty="0" smtClean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IS-a.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standardna</a:t>
            </a:r>
            <a:r>
              <a:rPr lang="en-GB" sz="1800" dirty="0"/>
              <a:t> </a:t>
            </a:r>
            <a:r>
              <a:rPr lang="en-GB" sz="1800" dirty="0" err="1"/>
              <a:t>praksa</a:t>
            </a:r>
            <a:r>
              <a:rPr lang="en-GB" sz="1800" dirty="0"/>
              <a:t> za </a:t>
            </a:r>
            <a:r>
              <a:rPr lang="en-GB" sz="1800" dirty="0" err="1"/>
              <a:t>kvantificiranje</a:t>
            </a:r>
            <a:r>
              <a:rPr lang="en-GB" sz="1800" dirty="0"/>
              <a:t> </a:t>
            </a:r>
            <a:r>
              <a:rPr lang="en-GB" sz="1800" dirty="0" err="1"/>
              <a:t>ishoda</a:t>
            </a:r>
            <a:r>
              <a:rPr lang="en-GB" sz="1800" dirty="0"/>
              <a:t> </a:t>
            </a:r>
            <a:r>
              <a:rPr lang="en-GB" sz="1800" dirty="0" err="1"/>
              <a:t>grupnih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izazivanja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istraživačkih</a:t>
            </a:r>
            <a:r>
              <a:rPr lang="en-GB" sz="1800" dirty="0"/>
              <a:t> </a:t>
            </a:r>
            <a:r>
              <a:rPr lang="en-GB" sz="1800" dirty="0" err="1"/>
              <a:t>područja</a:t>
            </a:r>
            <a:r>
              <a:rPr lang="en-GB" sz="1800" dirty="0"/>
              <a:t> i </a:t>
            </a:r>
            <a:r>
              <a:rPr lang="en-GB" sz="1800" dirty="0" err="1" smtClean="0"/>
              <a:t>procenu</a:t>
            </a:r>
            <a:r>
              <a:rPr lang="en-GB" sz="1800" dirty="0" smtClean="0"/>
              <a:t>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učinaka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političkih</a:t>
            </a:r>
            <a:r>
              <a:rPr lang="en-GB" sz="1800" dirty="0"/>
              <a:t> </a:t>
            </a:r>
            <a:r>
              <a:rPr lang="en-GB" sz="1800" dirty="0" err="1" smtClean="0"/>
              <a:t>iz</a:t>
            </a:r>
            <a:r>
              <a:rPr lang="sr-Latn-RS" sz="1800" dirty="0"/>
              <a:t>v</a:t>
            </a:r>
            <a:r>
              <a:rPr lang="en-GB" sz="1800" dirty="0" err="1" smtClean="0"/>
              <a:t>ora</a:t>
            </a:r>
            <a:r>
              <a:rPr lang="en-GB" sz="1800" dirty="0"/>
              <a:t>.</a:t>
            </a:r>
          </a:p>
          <a:p>
            <a:r>
              <a:rPr lang="en-GB" sz="1800" dirty="0"/>
              <a:t>U </a:t>
            </a:r>
            <a:r>
              <a:rPr lang="en-GB" sz="1800" dirty="0" err="1" smtClean="0"/>
              <a:t>lancu</a:t>
            </a:r>
            <a:r>
              <a:rPr lang="en-GB" sz="1800" dirty="0" smtClean="0"/>
              <a:t> </a:t>
            </a:r>
            <a:r>
              <a:rPr lang="sr-Latn-RS" sz="1800" dirty="0" smtClean="0"/>
              <a:t>snabdevanja </a:t>
            </a:r>
            <a:r>
              <a:rPr lang="en-GB" sz="1800" dirty="0" smtClean="0"/>
              <a:t>i </a:t>
            </a:r>
            <a:r>
              <a:rPr lang="en-GB" sz="1800" dirty="0"/>
              <a:t>logistici,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preporučuje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rizika</a:t>
            </a:r>
            <a:r>
              <a:rPr lang="en-GB" sz="1800" dirty="0"/>
              <a:t> </a:t>
            </a:r>
            <a:r>
              <a:rPr lang="sr-Latn-RS" sz="1800" dirty="0" smtClean="0"/>
              <a:t>snabdevanja</a:t>
            </a:r>
            <a:r>
              <a:rPr lang="en-GB" sz="1800" dirty="0" smtClean="0"/>
              <a:t>, </a:t>
            </a:r>
            <a:r>
              <a:rPr lang="en-GB" sz="1800" dirty="0" err="1"/>
              <a:t>evaluaciju</a:t>
            </a:r>
            <a:r>
              <a:rPr lang="en-GB" sz="1800" dirty="0"/>
              <a:t> </a:t>
            </a:r>
            <a:r>
              <a:rPr lang="en-GB" sz="1800" dirty="0" err="1"/>
              <a:t>logističkog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i </a:t>
            </a:r>
            <a:r>
              <a:rPr lang="en-GB" sz="1800" dirty="0" err="1"/>
              <a:t>strateško</a:t>
            </a:r>
            <a:r>
              <a:rPr lang="en-GB" sz="1800" dirty="0"/>
              <a:t> </a:t>
            </a:r>
            <a:r>
              <a:rPr lang="en-GB" sz="1800" dirty="0" err="1"/>
              <a:t>odlučivanje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Četiri</a:t>
            </a:r>
            <a:r>
              <a:rPr lang="en-GB" sz="1800" dirty="0"/>
              <a:t> </a:t>
            </a:r>
            <a:r>
              <a:rPr lang="en-GB" sz="1800" dirty="0" err="1"/>
              <a:t>ključne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Delphi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iterativne</a:t>
            </a:r>
            <a:r>
              <a:rPr lang="en-GB" sz="1800" dirty="0"/>
              <a:t> i </a:t>
            </a:r>
            <a:r>
              <a:rPr lang="en-GB" sz="1800" dirty="0" err="1"/>
              <a:t>višestupanjske</a:t>
            </a:r>
            <a:r>
              <a:rPr lang="en-GB" sz="1800" dirty="0"/>
              <a:t> </a:t>
            </a:r>
            <a:r>
              <a:rPr lang="en-GB" sz="1800" dirty="0" err="1"/>
              <a:t>procese</a:t>
            </a:r>
            <a:r>
              <a:rPr lang="en-GB" sz="1800" dirty="0"/>
              <a:t>,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</a:t>
            </a:r>
            <a:r>
              <a:rPr lang="sr-Latn-RS" sz="1800" dirty="0" smtClean="0"/>
              <a:t>učesnik</a:t>
            </a:r>
            <a:r>
              <a:rPr lang="en-GB" sz="1800" dirty="0" smtClean="0"/>
              <a:t>a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i </a:t>
            </a:r>
            <a:r>
              <a:rPr lang="en-GB" sz="1800" dirty="0" err="1"/>
              <a:t>statističko</a:t>
            </a:r>
            <a:r>
              <a:rPr lang="en-GB" sz="1800" dirty="0"/>
              <a:t>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grupnog</a:t>
            </a:r>
            <a:r>
              <a:rPr lang="en-GB" sz="1800" dirty="0"/>
              <a:t> </a:t>
            </a:r>
            <a:r>
              <a:rPr lang="en-GB" sz="1800" dirty="0" err="1"/>
              <a:t>odgovora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Tipičan</a:t>
            </a:r>
            <a:r>
              <a:rPr lang="en-GB" sz="1800" dirty="0"/>
              <a:t> Delphi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predstavljanje</a:t>
            </a:r>
            <a:r>
              <a:rPr lang="en-GB" sz="1800" dirty="0"/>
              <a:t> </a:t>
            </a:r>
            <a:r>
              <a:rPr lang="en-GB" sz="1800" dirty="0" err="1"/>
              <a:t>niza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 u </a:t>
            </a:r>
            <a:r>
              <a:rPr lang="en-GB" sz="1800" dirty="0" err="1"/>
              <a:t>više</a:t>
            </a:r>
            <a:r>
              <a:rPr lang="en-GB" sz="1800" dirty="0"/>
              <a:t> </a:t>
            </a:r>
            <a:r>
              <a:rPr lang="en-GB" sz="1800" dirty="0" err="1"/>
              <a:t>rundi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, a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svakog</a:t>
            </a:r>
            <a:r>
              <a:rPr lang="en-GB" sz="1800" dirty="0"/>
              <a:t> </a:t>
            </a:r>
            <a:r>
              <a:rPr lang="en-GB" sz="1800" dirty="0" err="1"/>
              <a:t>kruga</a:t>
            </a:r>
            <a:r>
              <a:rPr lang="en-GB" sz="1800" dirty="0"/>
              <a:t> </a:t>
            </a:r>
            <a:r>
              <a:rPr lang="en-GB" sz="1800" dirty="0" err="1" smtClean="0"/>
              <a:t>slede</a:t>
            </a:r>
            <a:r>
              <a:rPr lang="en-GB" sz="1800" dirty="0" smtClean="0"/>
              <a:t>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o </a:t>
            </a:r>
            <a:r>
              <a:rPr lang="en-GB" sz="1800" dirty="0" err="1"/>
              <a:t>zbirnim</a:t>
            </a:r>
            <a:r>
              <a:rPr lang="en-GB" sz="1800" dirty="0"/>
              <a:t> </a:t>
            </a:r>
            <a:r>
              <a:rPr lang="en-GB" sz="1800" dirty="0" err="1"/>
              <a:t>odgovorima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prilagoditi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temelju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u </a:t>
            </a:r>
            <a:r>
              <a:rPr lang="en-GB" sz="1800" dirty="0" err="1" smtClean="0"/>
              <a:t>sledećim</a:t>
            </a:r>
            <a:r>
              <a:rPr lang="en-GB" sz="1800" dirty="0" smtClean="0"/>
              <a:t> </a:t>
            </a:r>
            <a:r>
              <a:rPr lang="en-GB" sz="1800" dirty="0" err="1"/>
              <a:t>krugovima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se </a:t>
            </a:r>
            <a:r>
              <a:rPr lang="en-GB" sz="1800" dirty="0" err="1"/>
              <a:t>nastavlja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postigne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završi</a:t>
            </a:r>
            <a:r>
              <a:rPr lang="en-GB" sz="1800" dirty="0"/>
              <a:t> </a:t>
            </a:r>
            <a:r>
              <a:rPr lang="en-GB" sz="1800" dirty="0" err="1" smtClean="0"/>
              <a:t>unapred</a:t>
            </a:r>
            <a:r>
              <a:rPr lang="en-GB" sz="1800" dirty="0" smtClean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broj</a:t>
            </a:r>
            <a:r>
              <a:rPr lang="en-GB" sz="1800" dirty="0"/>
              <a:t> </a:t>
            </a:r>
            <a:r>
              <a:rPr lang="en-GB" sz="1800" dirty="0" err="1"/>
              <a:t>krugova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941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29E49579-E73E-4EE4-8890-FB8F6EA26368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1404</Words>
  <Application>Microsoft Office PowerPoint</Application>
  <PresentationFormat>Custom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Poslovna inteligencija</vt:lpstr>
      <vt:lpstr>Sadržaj</vt:lpstr>
      <vt:lpstr>Šta je rudarenje podataka? </vt:lpstr>
      <vt:lpstr>Što je rudarenje podataka? </vt:lpstr>
      <vt:lpstr>Što je rudarenje podataka? </vt:lpstr>
      <vt:lpstr>Otkrivanje znanja u logistici i upravljanju lancem snabdevanja</vt:lpstr>
      <vt:lpstr>Otkrivanje znanja u logistici i upravljanju lancem opskrbe</vt:lpstr>
      <vt:lpstr>Delphijev pristup prosudbenom stvaranju znanja</vt:lpstr>
      <vt:lpstr>Delphijev pristup prosudbenom stvaranju znanja</vt:lpstr>
      <vt:lpstr>Koraci za sprovođenje Delphi metode</vt:lpstr>
      <vt:lpstr>Koraci za sprovođenje Delphi metode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381649204761</cp:lastModifiedBy>
  <cp:revision>33</cp:revision>
  <dcterms:created xsi:type="dcterms:W3CDTF">2023-07-06T12:09:08Z</dcterms:created>
  <dcterms:modified xsi:type="dcterms:W3CDTF">2025-05-03T18:16:11Z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