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4" r:id="rId8"/>
    <p:sldId id="295" r:id="rId9"/>
    <p:sldId id="296" r:id="rId10"/>
    <p:sldId id="281" r:id="rId11"/>
    <p:sldId id="284" r:id="rId12"/>
    <p:sldId id="297" r:id="rId13"/>
    <p:sldId id="298" r:id="rId14"/>
    <p:sldId id="308" r:id="rId15"/>
    <p:sldId id="299" r:id="rId16"/>
    <p:sldId id="286" r:id="rId17"/>
    <p:sldId id="300" r:id="rId18"/>
    <p:sldId id="301" r:id="rId19"/>
    <p:sldId id="302" r:id="rId20"/>
    <p:sldId id="303" r:id="rId21"/>
    <p:sldId id="304" r:id="rId22"/>
    <p:sldId id="305" r:id="rId23"/>
    <p:sldId id="306" r:id="rId24"/>
    <p:sldId id="307" r:id="rId25"/>
    <p:sldId id="266" r:id="rId26"/>
    <p:sldId id="263" r:id="rId2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7F7F7F"/>
    <a:srgbClr val="AEAEAE"/>
    <a:srgbClr val="FFFFFF"/>
    <a:srgbClr val="292928"/>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B9E8A-2484-4D9E-8F4A-F3658B108928}" v="9" dt="2023-11-15T12:03:04.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111" d="100"/>
          <a:sy n="111" d="100"/>
        </p:scale>
        <p:origin x="4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Šebalj" userId="a71eced3-786e-4eb6-80ca-f62c4fda7d06" providerId="ADAL" clId="{7F8B9E8A-2484-4D9E-8F4A-F3658B108928}"/>
    <pc:docChg chg="undo custSel addSld delSld modSld sldOrd">
      <pc:chgData name="Dario Šebalj" userId="a71eced3-786e-4eb6-80ca-f62c4fda7d06" providerId="ADAL" clId="{7F8B9E8A-2484-4D9E-8F4A-F3658B108928}" dt="2023-11-15T12:10:08.203" v="1848" actId="27636"/>
      <pc:docMkLst>
        <pc:docMk/>
      </pc:docMkLst>
      <pc:sldChg chg="modSp mod">
        <pc:chgData name="Dario Šebalj" userId="a71eced3-786e-4eb6-80ca-f62c4fda7d06" providerId="ADAL" clId="{7F8B9E8A-2484-4D9E-8F4A-F3658B108928}" dt="2023-11-15T08:30:26.285" v="68" actId="20577"/>
        <pc:sldMkLst>
          <pc:docMk/>
          <pc:sldMk cId="2920479427" sldId="256"/>
        </pc:sldMkLst>
        <pc:spChg chg="mod">
          <ac:chgData name="Dario Šebalj" userId="a71eced3-786e-4eb6-80ca-f62c4fda7d06" providerId="ADAL" clId="{7F8B9E8A-2484-4D9E-8F4A-F3658B108928}" dt="2023-11-15T08:29:59.071" v="20" actId="20577"/>
          <ac:spMkLst>
            <pc:docMk/>
            <pc:sldMk cId="2920479427" sldId="256"/>
            <ac:spMk id="2" creationId="{EB42DF12-B99A-B28D-4CDB-00731913E04F}"/>
          </ac:spMkLst>
        </pc:spChg>
        <pc:spChg chg="mod">
          <ac:chgData name="Dario Šebalj" userId="a71eced3-786e-4eb6-80ca-f62c4fda7d06" providerId="ADAL" clId="{7F8B9E8A-2484-4D9E-8F4A-F3658B108928}" dt="2023-11-15T08:30:08.744" v="61" actId="20577"/>
          <ac:spMkLst>
            <pc:docMk/>
            <pc:sldMk cId="2920479427" sldId="256"/>
            <ac:spMk id="8" creationId="{19348FEB-0D15-F9D5-CC56-88E3DC56F6F1}"/>
          </ac:spMkLst>
        </pc:spChg>
        <pc:spChg chg="mod">
          <ac:chgData name="Dario Šebalj" userId="a71eced3-786e-4eb6-80ca-f62c4fda7d06" providerId="ADAL" clId="{7F8B9E8A-2484-4D9E-8F4A-F3658B108928}" dt="2023-11-15T08:30:26.285" v="68" actId="20577"/>
          <ac:spMkLst>
            <pc:docMk/>
            <pc:sldMk cId="2920479427" sldId="256"/>
            <ac:spMk id="9" creationId="{EE4E65C5-835A-F284-C071-E322E9120233}"/>
          </ac:spMkLst>
        </pc:spChg>
      </pc:sldChg>
      <pc:sldChg chg="addSp delSp modSp mod ord">
        <pc:chgData name="Dario Šebalj" userId="a71eced3-786e-4eb6-80ca-f62c4fda7d06" providerId="ADAL" clId="{7F8B9E8A-2484-4D9E-8F4A-F3658B108928}" dt="2023-11-15T08:43:28.768" v="865" actId="20577"/>
        <pc:sldMkLst>
          <pc:docMk/>
          <pc:sldMk cId="2863694609" sldId="261"/>
        </pc:sldMkLst>
        <pc:spChg chg="mod">
          <ac:chgData name="Dario Šebalj" userId="a71eced3-786e-4eb6-80ca-f62c4fda7d06" providerId="ADAL" clId="{7F8B9E8A-2484-4D9E-8F4A-F3658B108928}" dt="2023-11-15T08:43:11.091" v="852" actId="20577"/>
          <ac:spMkLst>
            <pc:docMk/>
            <pc:sldMk cId="2863694609" sldId="261"/>
            <ac:spMk id="2" creationId="{AF697325-8BCA-B448-0837-308C16D93043}"/>
          </ac:spMkLst>
        </pc:spChg>
        <pc:spChg chg="mod">
          <ac:chgData name="Dario Šebalj" userId="a71eced3-786e-4eb6-80ca-f62c4fda7d06" providerId="ADAL" clId="{7F8B9E8A-2484-4D9E-8F4A-F3658B108928}" dt="2023-11-15T08:43:28.768" v="865" actId="20577"/>
          <ac:spMkLst>
            <pc:docMk/>
            <pc:sldMk cId="2863694609" sldId="261"/>
            <ac:spMk id="4" creationId="{DA80D9A8-F91F-498A-4D74-FA98B65087EC}"/>
          </ac:spMkLst>
        </pc:spChg>
        <pc:picChg chg="del">
          <ac:chgData name="Dario Šebalj" userId="a71eced3-786e-4eb6-80ca-f62c4fda7d06" providerId="ADAL" clId="{7F8B9E8A-2484-4D9E-8F4A-F3658B108928}" dt="2023-11-15T08:43:12.091" v="853" actId="478"/>
          <ac:picMkLst>
            <pc:docMk/>
            <pc:sldMk cId="2863694609" sldId="261"/>
            <ac:picMk id="3" creationId="{5E77643A-CFB1-E7E6-9523-A1109680183C}"/>
          </ac:picMkLst>
        </pc:picChg>
        <pc:picChg chg="add mod">
          <ac:chgData name="Dario Šebalj" userId="a71eced3-786e-4eb6-80ca-f62c4fda7d06" providerId="ADAL" clId="{7F8B9E8A-2484-4D9E-8F4A-F3658B108928}" dt="2023-11-15T08:43:21.591" v="857" actId="1076"/>
          <ac:picMkLst>
            <pc:docMk/>
            <pc:sldMk cId="2863694609" sldId="261"/>
            <ac:picMk id="5" creationId="{DF96AF43-EBBA-2AE3-3E63-E1A81493589E}"/>
          </ac:picMkLst>
        </pc:picChg>
      </pc:sldChg>
      <pc:sldChg chg="delSp modSp mod ord">
        <pc:chgData name="Dario Šebalj" userId="a71eced3-786e-4eb6-80ca-f62c4fda7d06" providerId="ADAL" clId="{7F8B9E8A-2484-4D9E-8F4A-F3658B108928}" dt="2023-11-15T08:34:54.043" v="373" actId="478"/>
        <pc:sldMkLst>
          <pc:docMk/>
          <pc:sldMk cId="1952772968" sldId="262"/>
        </pc:sldMkLst>
        <pc:spChg chg="mod">
          <ac:chgData name="Dario Šebalj" userId="a71eced3-786e-4eb6-80ca-f62c4fda7d06" providerId="ADAL" clId="{7F8B9E8A-2484-4D9E-8F4A-F3658B108928}" dt="2023-11-15T08:32:19.601" v="238" actId="20577"/>
          <ac:spMkLst>
            <pc:docMk/>
            <pc:sldMk cId="1952772968" sldId="262"/>
            <ac:spMk id="4" creationId="{1B53A616-BC45-7003-D00A-64BD15781752}"/>
          </ac:spMkLst>
        </pc:spChg>
        <pc:spChg chg="mod">
          <ac:chgData name="Dario Šebalj" userId="a71eced3-786e-4eb6-80ca-f62c4fda7d06" providerId="ADAL" clId="{7F8B9E8A-2484-4D9E-8F4A-F3658B108928}" dt="2023-11-15T08:34:31.073" v="365" actId="20577"/>
          <ac:spMkLst>
            <pc:docMk/>
            <pc:sldMk cId="1952772968" sldId="262"/>
            <ac:spMk id="5" creationId="{08B1E3E4-9C4A-4CF8-DBD2-8A61BD597723}"/>
          </ac:spMkLst>
        </pc:spChg>
        <pc:spChg chg="del">
          <ac:chgData name="Dario Šebalj" userId="a71eced3-786e-4eb6-80ca-f62c4fda7d06" providerId="ADAL" clId="{7F8B9E8A-2484-4D9E-8F4A-F3658B108928}" dt="2023-11-15T08:34:54.043" v="373" actId="478"/>
          <ac:spMkLst>
            <pc:docMk/>
            <pc:sldMk cId="1952772968" sldId="262"/>
            <ac:spMk id="6" creationId="{4D0B990B-A015-95E2-DF45-A832FF931C3B}"/>
          </ac:spMkLst>
        </pc:spChg>
      </pc:sldChg>
      <pc:sldChg chg="modSp mod">
        <pc:chgData name="Dario Šebalj" userId="a71eced3-786e-4eb6-80ca-f62c4fda7d06" providerId="ADAL" clId="{7F8B9E8A-2484-4D9E-8F4A-F3658B108928}" dt="2023-11-15T08:31:36.410" v="207" actId="20577"/>
        <pc:sldMkLst>
          <pc:docMk/>
          <pc:sldMk cId="1254930911" sldId="264"/>
        </pc:sldMkLst>
        <pc:spChg chg="mod">
          <ac:chgData name="Dario Šebalj" userId="a71eced3-786e-4eb6-80ca-f62c4fda7d06" providerId="ADAL" clId="{7F8B9E8A-2484-4D9E-8F4A-F3658B108928}" dt="2023-11-15T08:31:36.410" v="207" actId="20577"/>
          <ac:spMkLst>
            <pc:docMk/>
            <pc:sldMk cId="1254930911" sldId="264"/>
            <ac:spMk id="8" creationId="{BA68647D-8959-AECA-FF1C-384AA40B609E}"/>
          </ac:spMkLst>
        </pc:spChg>
      </pc:sldChg>
      <pc:sldChg chg="modSp mod">
        <pc:chgData name="Dario Šebalj" userId="a71eced3-786e-4eb6-80ca-f62c4fda7d06" providerId="ADAL" clId="{7F8B9E8A-2484-4D9E-8F4A-F3658B108928}" dt="2023-11-15T12:09:15.971" v="1834" actId="14100"/>
        <pc:sldMkLst>
          <pc:docMk/>
          <pc:sldMk cId="3298298427" sldId="266"/>
        </pc:sldMkLst>
        <pc:spChg chg="mod">
          <ac:chgData name="Dario Šebalj" userId="a71eced3-786e-4eb6-80ca-f62c4fda7d06" providerId="ADAL" clId="{7F8B9E8A-2484-4D9E-8F4A-F3658B108928}" dt="2023-11-15T12:09:15.971" v="1834" actId="14100"/>
          <ac:spMkLst>
            <pc:docMk/>
            <pc:sldMk cId="3298298427" sldId="266"/>
            <ac:spMk id="8" creationId="{BA68647D-8959-AECA-FF1C-384AA40B609E}"/>
          </ac:spMkLst>
        </pc:spChg>
      </pc:sldChg>
      <pc:sldChg chg="modSp add mod ord">
        <pc:chgData name="Dario Šebalj" userId="a71eced3-786e-4eb6-80ca-f62c4fda7d06" providerId="ADAL" clId="{7F8B9E8A-2484-4D9E-8F4A-F3658B108928}" dt="2023-11-15T12:10:08.203" v="1848" actId="27636"/>
        <pc:sldMkLst>
          <pc:docMk/>
          <pc:sldMk cId="2749841692" sldId="267"/>
        </pc:sldMkLst>
        <pc:spChg chg="mod">
          <ac:chgData name="Dario Šebalj" userId="a71eced3-786e-4eb6-80ca-f62c4fda7d06" providerId="ADAL" clId="{7F8B9E8A-2484-4D9E-8F4A-F3658B108928}" dt="2023-11-15T08:35:59.474" v="425" actId="20577"/>
          <ac:spMkLst>
            <pc:docMk/>
            <pc:sldMk cId="2749841692" sldId="267"/>
            <ac:spMk id="4" creationId="{1B53A616-BC45-7003-D00A-64BD15781752}"/>
          </ac:spMkLst>
        </pc:spChg>
        <pc:spChg chg="mod">
          <ac:chgData name="Dario Šebalj" userId="a71eced3-786e-4eb6-80ca-f62c4fda7d06" providerId="ADAL" clId="{7F8B9E8A-2484-4D9E-8F4A-F3658B108928}" dt="2023-11-15T12:10:08.203" v="1848" actId="27636"/>
          <ac:spMkLst>
            <pc:docMk/>
            <pc:sldMk cId="2749841692" sldId="267"/>
            <ac:spMk id="5" creationId="{08B1E3E4-9C4A-4CF8-DBD2-8A61BD597723}"/>
          </ac:spMkLst>
        </pc:spChg>
        <pc:spChg chg="mod">
          <ac:chgData name="Dario Šebalj" userId="a71eced3-786e-4eb6-80ca-f62c4fda7d06" providerId="ADAL" clId="{7F8B9E8A-2484-4D9E-8F4A-F3658B108928}" dt="2023-11-15T08:39:27.886" v="567" actId="20577"/>
          <ac:spMkLst>
            <pc:docMk/>
            <pc:sldMk cId="2749841692" sldId="267"/>
            <ac:spMk id="6" creationId="{4D0B990B-A015-95E2-DF45-A832FF931C3B}"/>
          </ac:spMkLst>
        </pc:spChg>
      </pc:sldChg>
      <pc:sldChg chg="addSp delSp modSp add mod ord">
        <pc:chgData name="Dario Šebalj" userId="a71eced3-786e-4eb6-80ca-f62c4fda7d06" providerId="ADAL" clId="{7F8B9E8A-2484-4D9E-8F4A-F3658B108928}" dt="2023-11-15T08:35:51.337" v="410"/>
        <pc:sldMkLst>
          <pc:docMk/>
          <pc:sldMk cId="113690816" sldId="268"/>
        </pc:sldMkLst>
        <pc:spChg chg="add del mod">
          <ac:chgData name="Dario Šebalj" userId="a71eced3-786e-4eb6-80ca-f62c4fda7d06" providerId="ADAL" clId="{7F8B9E8A-2484-4D9E-8F4A-F3658B108928}" dt="2023-11-15T08:35:17.661" v="390" actId="478"/>
          <ac:spMkLst>
            <pc:docMk/>
            <pc:sldMk cId="113690816" sldId="268"/>
            <ac:spMk id="3" creationId="{1FB6F12A-8073-1407-83C2-3358B39794D5}"/>
          </ac:spMkLst>
        </pc:spChg>
        <pc:spChg chg="mod">
          <ac:chgData name="Dario Šebalj" userId="a71eced3-786e-4eb6-80ca-f62c4fda7d06" providerId="ADAL" clId="{7F8B9E8A-2484-4D9E-8F4A-F3658B108928}" dt="2023-11-15T08:35:09.388" v="388" actId="20577"/>
          <ac:spMkLst>
            <pc:docMk/>
            <pc:sldMk cId="113690816" sldId="268"/>
            <ac:spMk id="4" creationId="{1B53A616-BC45-7003-D00A-64BD15781752}"/>
          </ac:spMkLst>
        </pc:spChg>
        <pc:spChg chg="del">
          <ac:chgData name="Dario Šebalj" userId="a71eced3-786e-4eb6-80ca-f62c4fda7d06" providerId="ADAL" clId="{7F8B9E8A-2484-4D9E-8F4A-F3658B108928}" dt="2023-11-15T08:35:14.522" v="389" actId="478"/>
          <ac:spMkLst>
            <pc:docMk/>
            <pc:sldMk cId="113690816" sldId="268"/>
            <ac:spMk id="5" creationId="{08B1E3E4-9C4A-4CF8-DBD2-8A61BD597723}"/>
          </ac:spMkLst>
        </pc:spChg>
        <pc:spChg chg="mod">
          <ac:chgData name="Dario Šebalj" userId="a71eced3-786e-4eb6-80ca-f62c4fda7d06" providerId="ADAL" clId="{7F8B9E8A-2484-4D9E-8F4A-F3658B108928}" dt="2023-11-15T08:35:32.501" v="408" actId="20577"/>
          <ac:spMkLst>
            <pc:docMk/>
            <pc:sldMk cId="113690816" sldId="268"/>
            <ac:spMk id="6" creationId="{4D0B990B-A015-95E2-DF45-A832FF931C3B}"/>
          </ac:spMkLst>
        </pc:spChg>
        <pc:picChg chg="add mod">
          <ac:chgData name="Dario Šebalj" userId="a71eced3-786e-4eb6-80ca-f62c4fda7d06" providerId="ADAL" clId="{7F8B9E8A-2484-4D9E-8F4A-F3658B108928}" dt="2023-11-15T08:35:26.032" v="395" actId="1076"/>
          <ac:picMkLst>
            <pc:docMk/>
            <pc:sldMk cId="113690816" sldId="268"/>
            <ac:picMk id="7" creationId="{98ECB439-F90E-B979-0C13-75CB6839D7A7}"/>
          </ac:picMkLst>
        </pc:picChg>
        <pc:picChg chg="add mod">
          <ac:chgData name="Dario Šebalj" userId="a71eced3-786e-4eb6-80ca-f62c4fda7d06" providerId="ADAL" clId="{7F8B9E8A-2484-4D9E-8F4A-F3658B108928}" dt="2023-11-15T08:35:51.337" v="410"/>
          <ac:picMkLst>
            <pc:docMk/>
            <pc:sldMk cId="113690816" sldId="268"/>
            <ac:picMk id="8" creationId="{07C08915-3052-9F4E-F7B8-945907DB7103}"/>
          </ac:picMkLst>
        </pc:picChg>
      </pc:sldChg>
      <pc:sldChg chg="add del">
        <pc:chgData name="Dario Šebalj" userId="a71eced3-786e-4eb6-80ca-f62c4fda7d06" providerId="ADAL" clId="{7F8B9E8A-2484-4D9E-8F4A-F3658B108928}" dt="2023-11-15T12:01:59.340" v="1688" actId="47"/>
        <pc:sldMkLst>
          <pc:docMk/>
          <pc:sldMk cId="4043668424" sldId="269"/>
        </pc:sldMkLst>
      </pc:sldChg>
      <pc:sldChg chg="modSp add mod ord">
        <pc:chgData name="Dario Šebalj" userId="a71eced3-786e-4eb6-80ca-f62c4fda7d06" providerId="ADAL" clId="{7F8B9E8A-2484-4D9E-8F4A-F3658B108928}" dt="2023-11-15T12:10:01.174" v="1846" actId="403"/>
        <pc:sldMkLst>
          <pc:docMk/>
          <pc:sldMk cId="1088948264" sldId="270"/>
        </pc:sldMkLst>
        <pc:spChg chg="mod">
          <ac:chgData name="Dario Šebalj" userId="a71eced3-786e-4eb6-80ca-f62c4fda7d06" providerId="ADAL" clId="{7F8B9E8A-2484-4D9E-8F4A-F3658B108928}" dt="2023-11-15T08:40:02.780" v="599" actId="20577"/>
          <ac:spMkLst>
            <pc:docMk/>
            <pc:sldMk cId="1088948264" sldId="270"/>
            <ac:spMk id="4" creationId="{1B53A616-BC45-7003-D00A-64BD15781752}"/>
          </ac:spMkLst>
        </pc:spChg>
        <pc:spChg chg="mod">
          <ac:chgData name="Dario Šebalj" userId="a71eced3-786e-4eb6-80ca-f62c4fda7d06" providerId="ADAL" clId="{7F8B9E8A-2484-4D9E-8F4A-F3658B108928}" dt="2023-11-15T12:10:01.174" v="1846" actId="403"/>
          <ac:spMkLst>
            <pc:docMk/>
            <pc:sldMk cId="1088948264" sldId="270"/>
            <ac:spMk id="5" creationId="{08B1E3E4-9C4A-4CF8-DBD2-8A61BD597723}"/>
          </ac:spMkLst>
        </pc:spChg>
      </pc:sldChg>
      <pc:sldChg chg="add del">
        <pc:chgData name="Dario Šebalj" userId="a71eced3-786e-4eb6-80ca-f62c4fda7d06" providerId="ADAL" clId="{7F8B9E8A-2484-4D9E-8F4A-F3658B108928}" dt="2023-11-15T12:01:57.332" v="1687" actId="47"/>
        <pc:sldMkLst>
          <pc:docMk/>
          <pc:sldMk cId="1920928991" sldId="271"/>
        </pc:sldMkLst>
      </pc:sldChg>
      <pc:sldChg chg="modSp add mod ord">
        <pc:chgData name="Dario Šebalj" userId="a71eced3-786e-4eb6-80ca-f62c4fda7d06" providerId="ADAL" clId="{7F8B9E8A-2484-4D9E-8F4A-F3658B108928}" dt="2023-11-15T08:51:21.176" v="1015" actId="20577"/>
        <pc:sldMkLst>
          <pc:docMk/>
          <pc:sldMk cId="353431143" sldId="272"/>
        </pc:sldMkLst>
        <pc:spChg chg="mod">
          <ac:chgData name="Dario Šebalj" userId="a71eced3-786e-4eb6-80ca-f62c4fda7d06" providerId="ADAL" clId="{7F8B9E8A-2484-4D9E-8F4A-F3658B108928}" dt="2023-11-15T08:43:47.151" v="878" actId="20577"/>
          <ac:spMkLst>
            <pc:docMk/>
            <pc:sldMk cId="353431143" sldId="272"/>
            <ac:spMk id="4" creationId="{1B53A616-BC45-7003-D00A-64BD15781752}"/>
          </ac:spMkLst>
        </pc:spChg>
        <pc:spChg chg="mod">
          <ac:chgData name="Dario Šebalj" userId="a71eced3-786e-4eb6-80ca-f62c4fda7d06" providerId="ADAL" clId="{7F8B9E8A-2484-4D9E-8F4A-F3658B108928}" dt="2023-11-15T08:45:53.684" v="995" actId="207"/>
          <ac:spMkLst>
            <pc:docMk/>
            <pc:sldMk cId="353431143" sldId="272"/>
            <ac:spMk id="5" creationId="{08B1E3E4-9C4A-4CF8-DBD2-8A61BD597723}"/>
          </ac:spMkLst>
        </pc:spChg>
        <pc:spChg chg="mod">
          <ac:chgData name="Dario Šebalj" userId="a71eced3-786e-4eb6-80ca-f62c4fda7d06" providerId="ADAL" clId="{7F8B9E8A-2484-4D9E-8F4A-F3658B108928}" dt="2023-11-15T08:51:21.176" v="1015" actId="20577"/>
          <ac:spMkLst>
            <pc:docMk/>
            <pc:sldMk cId="353431143" sldId="272"/>
            <ac:spMk id="6" creationId="{4D0B990B-A015-95E2-DF45-A832FF931C3B}"/>
          </ac:spMkLst>
        </pc:spChg>
      </pc:sldChg>
      <pc:sldChg chg="modSp add mod">
        <pc:chgData name="Dario Šebalj" userId="a71eced3-786e-4eb6-80ca-f62c4fda7d06" providerId="ADAL" clId="{7F8B9E8A-2484-4D9E-8F4A-F3658B108928}" dt="2023-11-15T12:09:48.019" v="1844" actId="207"/>
        <pc:sldMkLst>
          <pc:docMk/>
          <pc:sldMk cId="890883010" sldId="273"/>
        </pc:sldMkLst>
        <pc:spChg chg="mod">
          <ac:chgData name="Dario Šebalj" userId="a71eced3-786e-4eb6-80ca-f62c4fda7d06" providerId="ADAL" clId="{7F8B9E8A-2484-4D9E-8F4A-F3658B108928}" dt="2023-11-15T08:51:33.326" v="1023" actId="20577"/>
          <ac:spMkLst>
            <pc:docMk/>
            <pc:sldMk cId="890883010" sldId="273"/>
            <ac:spMk id="4" creationId="{1B53A616-BC45-7003-D00A-64BD15781752}"/>
          </ac:spMkLst>
        </pc:spChg>
        <pc:spChg chg="mod">
          <ac:chgData name="Dario Šebalj" userId="a71eced3-786e-4eb6-80ca-f62c4fda7d06" providerId="ADAL" clId="{7F8B9E8A-2484-4D9E-8F4A-F3658B108928}" dt="2023-11-15T12:09:48.019" v="1844" actId="207"/>
          <ac:spMkLst>
            <pc:docMk/>
            <pc:sldMk cId="890883010" sldId="273"/>
            <ac:spMk id="5" creationId="{08B1E3E4-9C4A-4CF8-DBD2-8A61BD597723}"/>
          </ac:spMkLst>
        </pc:spChg>
        <pc:spChg chg="mod">
          <ac:chgData name="Dario Šebalj" userId="a71eced3-786e-4eb6-80ca-f62c4fda7d06" providerId="ADAL" clId="{7F8B9E8A-2484-4D9E-8F4A-F3658B108928}" dt="2023-11-15T08:53:09.432" v="1109"/>
          <ac:spMkLst>
            <pc:docMk/>
            <pc:sldMk cId="890883010" sldId="273"/>
            <ac:spMk id="6" creationId="{4D0B990B-A015-95E2-DF45-A832FF931C3B}"/>
          </ac:spMkLst>
        </pc:spChg>
      </pc:sldChg>
      <pc:sldChg chg="addSp modSp add mod ord">
        <pc:chgData name="Dario Šebalj" userId="a71eced3-786e-4eb6-80ca-f62c4fda7d06" providerId="ADAL" clId="{7F8B9E8A-2484-4D9E-8F4A-F3658B108928}" dt="2023-11-15T12:09:42.309" v="1841" actId="207"/>
        <pc:sldMkLst>
          <pc:docMk/>
          <pc:sldMk cId="603866943" sldId="274"/>
        </pc:sldMkLst>
        <pc:spChg chg="mod">
          <ac:chgData name="Dario Šebalj" userId="a71eced3-786e-4eb6-80ca-f62c4fda7d06" providerId="ADAL" clId="{7F8B9E8A-2484-4D9E-8F4A-F3658B108928}" dt="2023-11-15T08:53:29.898" v="1136" actId="20577"/>
          <ac:spMkLst>
            <pc:docMk/>
            <pc:sldMk cId="603866943" sldId="274"/>
            <ac:spMk id="4" creationId="{1B53A616-BC45-7003-D00A-64BD15781752}"/>
          </ac:spMkLst>
        </pc:spChg>
        <pc:spChg chg="mod">
          <ac:chgData name="Dario Šebalj" userId="a71eced3-786e-4eb6-80ca-f62c4fda7d06" providerId="ADAL" clId="{7F8B9E8A-2484-4D9E-8F4A-F3658B108928}" dt="2023-11-15T12:09:42.309" v="1841" actId="207"/>
          <ac:spMkLst>
            <pc:docMk/>
            <pc:sldMk cId="603866943" sldId="274"/>
            <ac:spMk id="5" creationId="{08B1E3E4-9C4A-4CF8-DBD2-8A61BD597723}"/>
          </ac:spMkLst>
        </pc:spChg>
        <pc:spChg chg="mod">
          <ac:chgData name="Dario Šebalj" userId="a71eced3-786e-4eb6-80ca-f62c4fda7d06" providerId="ADAL" clId="{7F8B9E8A-2484-4D9E-8F4A-F3658B108928}" dt="2023-11-15T08:54:52.828" v="1162" actId="20577"/>
          <ac:spMkLst>
            <pc:docMk/>
            <pc:sldMk cId="603866943" sldId="274"/>
            <ac:spMk id="6" creationId="{4D0B990B-A015-95E2-DF45-A832FF931C3B}"/>
          </ac:spMkLst>
        </pc:spChg>
        <pc:picChg chg="add mod">
          <ac:chgData name="Dario Šebalj" userId="a71eced3-786e-4eb6-80ca-f62c4fda7d06" providerId="ADAL" clId="{7F8B9E8A-2484-4D9E-8F4A-F3658B108928}" dt="2023-11-15T08:54:31.103" v="1150" actId="1076"/>
          <ac:picMkLst>
            <pc:docMk/>
            <pc:sldMk cId="603866943" sldId="274"/>
            <ac:picMk id="2" creationId="{753D4D77-F2E1-CE4C-B8F2-9F9381A79FAB}"/>
          </ac:picMkLst>
        </pc:picChg>
      </pc:sldChg>
      <pc:sldChg chg="delSp modSp add mod">
        <pc:chgData name="Dario Šebalj" userId="a71eced3-786e-4eb6-80ca-f62c4fda7d06" providerId="ADAL" clId="{7F8B9E8A-2484-4D9E-8F4A-F3658B108928}" dt="2023-11-15T11:57:53.700" v="1446" actId="207"/>
        <pc:sldMkLst>
          <pc:docMk/>
          <pc:sldMk cId="3327966016" sldId="275"/>
        </pc:sldMkLst>
        <pc:spChg chg="mod">
          <ac:chgData name="Dario Šebalj" userId="a71eced3-786e-4eb6-80ca-f62c4fda7d06" providerId="ADAL" clId="{7F8B9E8A-2484-4D9E-8F4A-F3658B108928}" dt="2023-11-15T11:57:53.700" v="1446" actId="207"/>
          <ac:spMkLst>
            <pc:docMk/>
            <pc:sldMk cId="3327966016" sldId="275"/>
            <ac:spMk id="5" creationId="{08B1E3E4-9C4A-4CF8-DBD2-8A61BD597723}"/>
          </ac:spMkLst>
        </pc:spChg>
        <pc:spChg chg="mod">
          <ac:chgData name="Dario Šebalj" userId="a71eced3-786e-4eb6-80ca-f62c4fda7d06" providerId="ADAL" clId="{7F8B9E8A-2484-4D9E-8F4A-F3658B108928}" dt="2023-11-15T08:58:47.294" v="1258" actId="6549"/>
          <ac:spMkLst>
            <pc:docMk/>
            <pc:sldMk cId="3327966016" sldId="275"/>
            <ac:spMk id="6" creationId="{4D0B990B-A015-95E2-DF45-A832FF931C3B}"/>
          </ac:spMkLst>
        </pc:spChg>
        <pc:picChg chg="del">
          <ac:chgData name="Dario Šebalj" userId="a71eced3-786e-4eb6-80ca-f62c4fda7d06" providerId="ADAL" clId="{7F8B9E8A-2484-4D9E-8F4A-F3658B108928}" dt="2023-11-15T08:57:07.794" v="1188" actId="478"/>
          <ac:picMkLst>
            <pc:docMk/>
            <pc:sldMk cId="3327966016" sldId="275"/>
            <ac:picMk id="2" creationId="{753D4D77-F2E1-CE4C-B8F2-9F9381A79FAB}"/>
          </ac:picMkLst>
        </pc:picChg>
      </pc:sldChg>
      <pc:sldChg chg="addSp delSp modSp add mod">
        <pc:chgData name="Dario Šebalj" userId="a71eced3-786e-4eb6-80ca-f62c4fda7d06" providerId="ADAL" clId="{7F8B9E8A-2484-4D9E-8F4A-F3658B108928}" dt="2023-11-15T08:58:27.411" v="1240" actId="20577"/>
        <pc:sldMkLst>
          <pc:docMk/>
          <pc:sldMk cId="926587062" sldId="276"/>
        </pc:sldMkLst>
        <pc:spChg chg="add del mod">
          <ac:chgData name="Dario Šebalj" userId="a71eced3-786e-4eb6-80ca-f62c4fda7d06" providerId="ADAL" clId="{7F8B9E8A-2484-4D9E-8F4A-F3658B108928}" dt="2023-11-15T08:58:17.877" v="1230" actId="478"/>
          <ac:spMkLst>
            <pc:docMk/>
            <pc:sldMk cId="926587062" sldId="276"/>
            <ac:spMk id="3" creationId="{10C26F8E-4B66-3E3F-D618-75DD501D09B2}"/>
          </ac:spMkLst>
        </pc:spChg>
        <pc:spChg chg="mod">
          <ac:chgData name="Dario Šebalj" userId="a71eced3-786e-4eb6-80ca-f62c4fda7d06" providerId="ADAL" clId="{7F8B9E8A-2484-4D9E-8F4A-F3658B108928}" dt="2023-11-15T08:58:14.074" v="1228" actId="20577"/>
          <ac:spMkLst>
            <pc:docMk/>
            <pc:sldMk cId="926587062" sldId="276"/>
            <ac:spMk id="4" creationId="{1B53A616-BC45-7003-D00A-64BD15781752}"/>
          </ac:spMkLst>
        </pc:spChg>
        <pc:spChg chg="del">
          <ac:chgData name="Dario Šebalj" userId="a71eced3-786e-4eb6-80ca-f62c4fda7d06" providerId="ADAL" clId="{7F8B9E8A-2484-4D9E-8F4A-F3658B108928}" dt="2023-11-15T08:58:16.300" v="1229" actId="478"/>
          <ac:spMkLst>
            <pc:docMk/>
            <pc:sldMk cId="926587062" sldId="276"/>
            <ac:spMk id="5" creationId="{08B1E3E4-9C4A-4CF8-DBD2-8A61BD597723}"/>
          </ac:spMkLst>
        </pc:spChg>
        <pc:spChg chg="mod">
          <ac:chgData name="Dario Šebalj" userId="a71eced3-786e-4eb6-80ca-f62c4fda7d06" providerId="ADAL" clId="{7F8B9E8A-2484-4D9E-8F4A-F3658B108928}" dt="2023-11-15T08:58:27.411" v="1240" actId="20577"/>
          <ac:spMkLst>
            <pc:docMk/>
            <pc:sldMk cId="926587062" sldId="276"/>
            <ac:spMk id="6" creationId="{4D0B990B-A015-95E2-DF45-A832FF931C3B}"/>
          </ac:spMkLst>
        </pc:spChg>
        <pc:picChg chg="add mod">
          <ac:chgData name="Dario Šebalj" userId="a71eced3-786e-4eb6-80ca-f62c4fda7d06" providerId="ADAL" clId="{7F8B9E8A-2484-4D9E-8F4A-F3658B108928}" dt="2023-11-15T08:58:22.961" v="1233" actId="1076"/>
          <ac:picMkLst>
            <pc:docMk/>
            <pc:sldMk cId="926587062" sldId="276"/>
            <ac:picMk id="7" creationId="{B91B1701-C4E7-2745-2B5C-AA85F5112CCA}"/>
          </ac:picMkLst>
        </pc:picChg>
      </pc:sldChg>
      <pc:sldChg chg="addSp delSp modSp add mod ord">
        <pc:chgData name="Dario Šebalj" userId="a71eced3-786e-4eb6-80ca-f62c4fda7d06" providerId="ADAL" clId="{7F8B9E8A-2484-4D9E-8F4A-F3658B108928}" dt="2023-11-15T11:58:18.300" v="1466" actId="1076"/>
        <pc:sldMkLst>
          <pc:docMk/>
          <pc:sldMk cId="844182128" sldId="277"/>
        </pc:sldMkLst>
        <pc:spChg chg="mod">
          <ac:chgData name="Dario Šebalj" userId="a71eced3-786e-4eb6-80ca-f62c4fda7d06" providerId="ADAL" clId="{7F8B9E8A-2484-4D9E-8F4A-F3658B108928}" dt="2023-11-15T11:58:04.739" v="1459" actId="20577"/>
          <ac:spMkLst>
            <pc:docMk/>
            <pc:sldMk cId="844182128" sldId="277"/>
            <ac:spMk id="4" creationId="{1B53A616-BC45-7003-D00A-64BD15781752}"/>
          </ac:spMkLst>
        </pc:spChg>
        <pc:spChg chg="del mod">
          <ac:chgData name="Dario Šebalj" userId="a71eced3-786e-4eb6-80ca-f62c4fda7d06" providerId="ADAL" clId="{7F8B9E8A-2484-4D9E-8F4A-F3658B108928}" dt="2023-11-15T11:58:09.569" v="1460" actId="478"/>
          <ac:spMkLst>
            <pc:docMk/>
            <pc:sldMk cId="844182128" sldId="277"/>
            <ac:spMk id="5" creationId="{08B1E3E4-9C4A-4CF8-DBD2-8A61BD597723}"/>
          </ac:spMkLst>
        </pc:spChg>
        <pc:spChg chg="del">
          <ac:chgData name="Dario Šebalj" userId="a71eced3-786e-4eb6-80ca-f62c4fda7d06" providerId="ADAL" clId="{7F8B9E8A-2484-4D9E-8F4A-F3658B108928}" dt="2023-11-15T11:58:13.805" v="1463" actId="478"/>
          <ac:spMkLst>
            <pc:docMk/>
            <pc:sldMk cId="844182128" sldId="277"/>
            <ac:spMk id="6" creationId="{4D0B990B-A015-95E2-DF45-A832FF931C3B}"/>
          </ac:spMkLst>
        </pc:spChg>
        <pc:spChg chg="add del mod">
          <ac:chgData name="Dario Šebalj" userId="a71eced3-786e-4eb6-80ca-f62c4fda7d06" providerId="ADAL" clId="{7F8B9E8A-2484-4D9E-8F4A-F3658B108928}" dt="2023-11-15T11:58:12.272" v="1461" actId="478"/>
          <ac:spMkLst>
            <pc:docMk/>
            <pc:sldMk cId="844182128" sldId="277"/>
            <ac:spMk id="8" creationId="{0275BB52-C385-25BB-1610-12B37D7B3FDC}"/>
          </ac:spMkLst>
        </pc:spChg>
        <pc:picChg chg="add del mod">
          <ac:chgData name="Dario Šebalj" userId="a71eced3-786e-4eb6-80ca-f62c4fda7d06" providerId="ADAL" clId="{7F8B9E8A-2484-4D9E-8F4A-F3658B108928}" dt="2023-11-15T11:58:13.031" v="1462" actId="478"/>
          <ac:picMkLst>
            <pc:docMk/>
            <pc:sldMk cId="844182128" sldId="277"/>
            <ac:picMk id="3" creationId="{8798FD58-30ED-B3C6-50FE-F7FFE884BD19}"/>
          </ac:picMkLst>
        </pc:picChg>
        <pc:picChg chg="add mod">
          <ac:chgData name="Dario Šebalj" userId="a71eced3-786e-4eb6-80ca-f62c4fda7d06" providerId="ADAL" clId="{7F8B9E8A-2484-4D9E-8F4A-F3658B108928}" dt="2023-11-15T11:58:18.300" v="1466" actId="1076"/>
          <ac:picMkLst>
            <pc:docMk/>
            <pc:sldMk cId="844182128" sldId="277"/>
            <ac:picMk id="9" creationId="{EC9AFFFE-888B-9D3E-A30C-434E8CFF718B}"/>
          </ac:picMkLst>
        </pc:picChg>
      </pc:sldChg>
      <pc:sldChg chg="modSp add mod ord">
        <pc:chgData name="Dario Šebalj" userId="a71eced3-786e-4eb6-80ca-f62c4fda7d06" providerId="ADAL" clId="{7F8B9E8A-2484-4D9E-8F4A-F3658B108928}" dt="2023-11-15T11:58:01.064" v="1449" actId="20577"/>
        <pc:sldMkLst>
          <pc:docMk/>
          <pc:sldMk cId="1935663326" sldId="278"/>
        </pc:sldMkLst>
        <pc:spChg chg="mod">
          <ac:chgData name="Dario Šebalj" userId="a71eced3-786e-4eb6-80ca-f62c4fda7d06" providerId="ADAL" clId="{7F8B9E8A-2484-4D9E-8F4A-F3658B108928}" dt="2023-11-15T11:58:01.064" v="1449" actId="20577"/>
          <ac:spMkLst>
            <pc:docMk/>
            <pc:sldMk cId="1935663326" sldId="278"/>
            <ac:spMk id="4" creationId="{1B53A616-BC45-7003-D00A-64BD15781752}"/>
          </ac:spMkLst>
        </pc:spChg>
        <pc:spChg chg="mod">
          <ac:chgData name="Dario Šebalj" userId="a71eced3-786e-4eb6-80ca-f62c4fda7d06" providerId="ADAL" clId="{7F8B9E8A-2484-4D9E-8F4A-F3658B108928}" dt="2023-11-15T11:57:44.772" v="1442" actId="207"/>
          <ac:spMkLst>
            <pc:docMk/>
            <pc:sldMk cId="1935663326" sldId="278"/>
            <ac:spMk id="5" creationId="{08B1E3E4-9C4A-4CF8-DBD2-8A61BD597723}"/>
          </ac:spMkLst>
        </pc:spChg>
        <pc:picChg chg="mod">
          <ac:chgData name="Dario Šebalj" userId="a71eced3-786e-4eb6-80ca-f62c4fda7d06" providerId="ADAL" clId="{7F8B9E8A-2484-4D9E-8F4A-F3658B108928}" dt="2023-11-15T11:57:39.347" v="1438" actId="1076"/>
          <ac:picMkLst>
            <pc:docMk/>
            <pc:sldMk cId="1935663326" sldId="278"/>
            <ac:picMk id="3" creationId="{8798FD58-30ED-B3C6-50FE-F7FFE884BD19}"/>
          </ac:picMkLst>
        </pc:picChg>
      </pc:sldChg>
      <pc:sldChg chg="modSp add mod ord">
        <pc:chgData name="Dario Šebalj" userId="a71eced3-786e-4eb6-80ca-f62c4fda7d06" providerId="ADAL" clId="{7F8B9E8A-2484-4D9E-8F4A-F3658B108928}" dt="2023-11-15T12:09:27.635" v="1838" actId="20577"/>
        <pc:sldMkLst>
          <pc:docMk/>
          <pc:sldMk cId="2690682958" sldId="279"/>
        </pc:sldMkLst>
        <pc:spChg chg="mod">
          <ac:chgData name="Dario Šebalj" userId="a71eced3-786e-4eb6-80ca-f62c4fda7d06" providerId="ADAL" clId="{7F8B9E8A-2484-4D9E-8F4A-F3658B108928}" dt="2023-11-15T11:59:01.125" v="1506" actId="20577"/>
          <ac:spMkLst>
            <pc:docMk/>
            <pc:sldMk cId="2690682958" sldId="279"/>
            <ac:spMk id="4" creationId="{1B53A616-BC45-7003-D00A-64BD15781752}"/>
          </ac:spMkLst>
        </pc:spChg>
        <pc:spChg chg="mod">
          <ac:chgData name="Dario Šebalj" userId="a71eced3-786e-4eb6-80ca-f62c4fda7d06" providerId="ADAL" clId="{7F8B9E8A-2484-4D9E-8F4A-F3658B108928}" dt="2023-11-15T12:09:27.635" v="1838" actId="20577"/>
          <ac:spMkLst>
            <pc:docMk/>
            <pc:sldMk cId="2690682958" sldId="279"/>
            <ac:spMk id="5" creationId="{08B1E3E4-9C4A-4CF8-DBD2-8A61BD597723}"/>
          </ac:spMkLst>
        </pc:spChg>
      </pc:sldChg>
      <pc:sldChg chg="delSp modSp add mod">
        <pc:chgData name="Dario Šebalj" userId="a71eced3-786e-4eb6-80ca-f62c4fda7d06" providerId="ADAL" clId="{7F8B9E8A-2484-4D9E-8F4A-F3658B108928}" dt="2023-11-15T12:09:23.535" v="1835" actId="20577"/>
        <pc:sldMkLst>
          <pc:docMk/>
          <pc:sldMk cId="821778306" sldId="280"/>
        </pc:sldMkLst>
        <pc:spChg chg="mod">
          <ac:chgData name="Dario Šebalj" userId="a71eced3-786e-4eb6-80ca-f62c4fda7d06" providerId="ADAL" clId="{7F8B9E8A-2484-4D9E-8F4A-F3658B108928}" dt="2023-11-15T12:01:03.511" v="1665" actId="20577"/>
          <ac:spMkLst>
            <pc:docMk/>
            <pc:sldMk cId="821778306" sldId="280"/>
            <ac:spMk id="4" creationId="{1B53A616-BC45-7003-D00A-64BD15781752}"/>
          </ac:spMkLst>
        </pc:spChg>
        <pc:spChg chg="mod">
          <ac:chgData name="Dario Šebalj" userId="a71eced3-786e-4eb6-80ca-f62c4fda7d06" providerId="ADAL" clId="{7F8B9E8A-2484-4D9E-8F4A-F3658B108928}" dt="2023-11-15T12:09:23.535" v="1835" actId="20577"/>
          <ac:spMkLst>
            <pc:docMk/>
            <pc:sldMk cId="821778306" sldId="280"/>
            <ac:spMk id="5" creationId="{08B1E3E4-9C4A-4CF8-DBD2-8A61BD597723}"/>
          </ac:spMkLst>
        </pc:spChg>
        <pc:spChg chg="del">
          <ac:chgData name="Dario Šebalj" userId="a71eced3-786e-4eb6-80ca-f62c4fda7d06" providerId="ADAL" clId="{7F8B9E8A-2484-4D9E-8F4A-F3658B108928}" dt="2023-11-15T12:03:11.894" v="1731" actId="478"/>
          <ac:spMkLst>
            <pc:docMk/>
            <pc:sldMk cId="821778306" sldId="280"/>
            <ac:spMk id="6" creationId="{4D0B990B-A015-95E2-DF45-A832FF931C3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BEB3E-9BB2-499E-A085-1BAFA66AA0C5}"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0E02D32A-CC28-47D1-83CD-83627DE478A3}">
      <dgm:prSet phldrT="[Text]" custT="1"/>
      <dgm:spPr>
        <a:xfrm>
          <a:off x="2418398" y="168409"/>
          <a:ext cx="1388790" cy="10096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l-SI"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Logistično znanje</a:t>
          </a:r>
          <a:endParaRPr lang="en-US"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C7DA4BFC-F266-4A33-9D18-862DF5D22C3F}" type="parTrans" cxnId="{21E2AF27-C975-445F-AEC4-D95A8627F7D5}">
      <dgm:prSet/>
      <dgm:spPr/>
      <dgm:t>
        <a:bodyPr/>
        <a:lstStyle/>
        <a:p>
          <a:pPr algn="ctr"/>
          <a:endParaRPr lang="en-US"/>
        </a:p>
      </dgm:t>
    </dgm:pt>
    <dgm:pt modelId="{8F15E300-E47F-4B48-A616-F034A09D7B91}" type="sibTrans" cxnId="{21E2AF27-C975-445F-AEC4-D95A8627F7D5}">
      <dgm:prSet/>
      <dgm:spPr/>
      <dgm:t>
        <a:bodyPr/>
        <a:lstStyle/>
        <a:p>
          <a:pPr algn="ctr"/>
          <a:endParaRPr lang="en-US"/>
        </a:p>
      </dgm:t>
    </dgm:pt>
    <dgm:pt modelId="{479F92B0-22D4-4FED-A135-977C7AF52BCD}">
      <dgm:prSet phldrT="[Text]" custT="1"/>
      <dgm:spPr>
        <a:xfrm>
          <a:off x="1890985" y="1067818"/>
          <a:ext cx="1481410" cy="108761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l-SI"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Programiranje</a:t>
          </a:r>
          <a:endParaRPr lang="en-US"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1330563C-14AA-486E-8B45-A0EB8E8A46F9}" type="parTrans" cxnId="{D236476A-B71C-4158-8AD1-52CC28FC015E}">
      <dgm:prSet/>
      <dgm:spPr/>
      <dgm:t>
        <a:bodyPr/>
        <a:lstStyle/>
        <a:p>
          <a:pPr algn="ctr"/>
          <a:endParaRPr lang="en-US"/>
        </a:p>
      </dgm:t>
    </dgm:pt>
    <dgm:pt modelId="{E5C4CB94-2B6C-4727-8171-49915CF1BF78}" type="sibTrans" cxnId="{D236476A-B71C-4158-8AD1-52CC28FC015E}">
      <dgm:prSet/>
      <dgm:spPr/>
      <dgm:t>
        <a:bodyPr/>
        <a:lstStyle/>
        <a:p>
          <a:pPr algn="ctr"/>
          <a:endParaRPr lang="en-US"/>
        </a:p>
      </dgm:t>
    </dgm:pt>
    <dgm:pt modelId="{5FD544B7-C658-41FB-88E5-90A86DACF79A}">
      <dgm:prSet phldrT="[Text]" custT="1"/>
      <dgm:spPr>
        <a:xfrm>
          <a:off x="1282064" y="2690907"/>
          <a:ext cx="2503170" cy="625792"/>
        </a:xfrm>
        <a:prstGeom prst="rect">
          <a:avLst/>
        </a:prstGeom>
        <a:noFill/>
        <a:ln>
          <a:noFill/>
        </a:ln>
        <a:effectLst/>
      </dgm:spPr>
      <dgm:t>
        <a:bodyPr/>
        <a:lstStyle/>
        <a:p>
          <a:pPr algn="ctr">
            <a:buNone/>
          </a:pPr>
          <a:r>
            <a:rPr lang="sl-SI" sz="1400" b="1"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rPr>
            <a:t>Poslovna analitika</a:t>
          </a:r>
          <a:endParaRPr lang="en-US" sz="1400" b="1"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dgm:t>
    </dgm:pt>
    <dgm:pt modelId="{46221558-136C-465F-9990-38042A653BCA}" type="parTrans" cxnId="{0CB3527A-56AD-4300-B6AF-3155A8D68E0F}">
      <dgm:prSet/>
      <dgm:spPr/>
      <dgm:t>
        <a:bodyPr/>
        <a:lstStyle/>
        <a:p>
          <a:pPr algn="ctr"/>
          <a:endParaRPr lang="en-US"/>
        </a:p>
      </dgm:t>
    </dgm:pt>
    <dgm:pt modelId="{E6569DB9-75AE-4191-92EB-4B8D8F7DE141}" type="sibTrans" cxnId="{0CB3527A-56AD-4300-B6AF-3155A8D68E0F}">
      <dgm:prSet/>
      <dgm:spPr/>
      <dgm:t>
        <a:bodyPr/>
        <a:lstStyle/>
        <a:p>
          <a:pPr algn="ctr"/>
          <a:endParaRPr lang="en-US"/>
        </a:p>
      </dgm:t>
    </dgm:pt>
    <dgm:pt modelId="{1145682E-2B54-4913-B4A1-8E46E82BAA8E}">
      <dgm:prSet phldrT="[Text]" custT="1"/>
      <dgm:spPr>
        <a:xfrm>
          <a:off x="1253239" y="281997"/>
          <a:ext cx="1339227" cy="88375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sl-SI"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Matematična orodja</a:t>
          </a:r>
          <a:endParaRPr lang="en-US" sz="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83927D19-4BC2-4C50-8FB3-B3B8CB96C3BA}" type="sibTrans" cxnId="{3A444354-ADEA-4496-97C8-6B3DB3074858}">
      <dgm:prSet/>
      <dgm:spPr/>
      <dgm:t>
        <a:bodyPr/>
        <a:lstStyle/>
        <a:p>
          <a:pPr algn="ctr"/>
          <a:endParaRPr lang="en-US"/>
        </a:p>
      </dgm:t>
    </dgm:pt>
    <dgm:pt modelId="{A800B307-62D8-4634-B305-40ABDD9D0945}" type="parTrans" cxnId="{3A444354-ADEA-4496-97C8-6B3DB3074858}">
      <dgm:prSet/>
      <dgm:spPr/>
      <dgm:t>
        <a:bodyPr/>
        <a:lstStyle/>
        <a:p>
          <a:pPr algn="ctr"/>
          <a:endParaRPr lang="en-US"/>
        </a:p>
      </dgm:t>
    </dgm:pt>
    <dgm:pt modelId="{70B81790-E59A-4B14-A0A8-F5A5EE03D845}" type="pres">
      <dgm:prSet presAssocID="{E9BBEB3E-9BB2-499E-A085-1BAFA66AA0C5}" presName="Name0" presStyleCnt="0">
        <dgm:presLayoutVars>
          <dgm:chMax val="4"/>
          <dgm:resizeHandles val="exact"/>
        </dgm:presLayoutVars>
      </dgm:prSet>
      <dgm:spPr/>
    </dgm:pt>
    <dgm:pt modelId="{A222D22F-1D35-450C-B641-753982D06356}" type="pres">
      <dgm:prSet presAssocID="{E9BBEB3E-9BB2-499E-A085-1BAFA66AA0C5}" presName="ellipse" presStyleLbl="trBgShp" presStyleIdx="0" presStyleCnt="1" custLinFactNeighborX="2526" custLinFactNeighborY="1678"/>
      <dgm:spPr>
        <a:xfrm>
          <a:off x="1251996" y="151269"/>
          <a:ext cx="2690907" cy="934516"/>
        </a:xfrm>
        <a:prstGeom prst="ellipse">
          <a:avLst/>
        </a:prstGeom>
        <a:solidFill>
          <a:srgbClr val="4472C4">
            <a:tint val="50000"/>
            <a:alpha val="40000"/>
            <a:hueOff val="0"/>
            <a:satOff val="0"/>
            <a:lumOff val="0"/>
            <a:alphaOff val="0"/>
          </a:srgbClr>
        </a:solidFill>
        <a:ln>
          <a:noFill/>
        </a:ln>
        <a:effectLst/>
      </dgm:spPr>
    </dgm:pt>
    <dgm:pt modelId="{51AA7DDC-0C3B-49CB-8022-160E4257634D}" type="pres">
      <dgm:prSet presAssocID="{E9BBEB3E-9BB2-499E-A085-1BAFA66AA0C5}" presName="arrow1" presStyleLbl="fgShp" presStyleIdx="0" presStyleCnt="1"/>
      <dgm:spPr>
        <a:xfrm>
          <a:off x="2272903" y="2423902"/>
          <a:ext cx="521493" cy="333755"/>
        </a:xfrm>
        <a:prstGeom prst="downArrow">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pt>
    <dgm:pt modelId="{CA925446-A2EA-4871-874B-B6A832571DA8}" type="pres">
      <dgm:prSet presAssocID="{E9BBEB3E-9BB2-499E-A085-1BAFA66AA0C5}" presName="rectangle" presStyleLbl="revTx" presStyleIdx="0" presStyleCnt="1">
        <dgm:presLayoutVars>
          <dgm:bulletEnabled val="1"/>
        </dgm:presLayoutVars>
      </dgm:prSet>
      <dgm:spPr/>
    </dgm:pt>
    <dgm:pt modelId="{AA9899E1-8929-4E1A-99B7-72763A1F4E97}" type="pres">
      <dgm:prSet presAssocID="{1145682E-2B54-4913-B4A1-8E46E82BAA8E}" presName="item1" presStyleLbl="node1" presStyleIdx="0" presStyleCnt="3" custScaleX="157817" custScaleY="115865">
        <dgm:presLayoutVars>
          <dgm:bulletEnabled val="1"/>
        </dgm:presLayoutVars>
      </dgm:prSet>
      <dgm:spPr/>
    </dgm:pt>
    <dgm:pt modelId="{64CD24B5-1A3D-481C-86C3-4FC84820AD11}" type="pres">
      <dgm:prSet presAssocID="{479F92B0-22D4-4FED-A135-977C7AF52BCD}" presName="item2" presStyleLbl="node1" presStyleIdx="1" presStyleCnt="3" custScaleX="142670" custScaleY="94148" custLinFactNeighborX="-3958" custLinFactNeighborY="-19551">
        <dgm:presLayoutVars>
          <dgm:bulletEnabled val="1"/>
        </dgm:presLayoutVars>
      </dgm:prSet>
      <dgm:spPr/>
    </dgm:pt>
    <dgm:pt modelId="{38BB4DB9-1507-484B-9470-CCD9AB1D127C}" type="pres">
      <dgm:prSet presAssocID="{5FD544B7-C658-41FB-88E5-90A86DACF79A}" presName="item3" presStyleLbl="node1" presStyleIdx="2" presStyleCnt="3" custScaleX="147950" custScaleY="107558" custLinFactNeighborX="20586" custLinFactNeighborY="-769">
        <dgm:presLayoutVars>
          <dgm:bulletEnabled val="1"/>
        </dgm:presLayoutVars>
      </dgm:prSet>
      <dgm:spPr/>
    </dgm:pt>
    <dgm:pt modelId="{ED3C8EE8-6EF3-462A-B30B-88BFF6F3C778}" type="pres">
      <dgm:prSet presAssocID="{E9BBEB3E-9BB2-499E-A085-1BAFA66AA0C5}" presName="funnel" presStyleLbl="trAlignAcc1" presStyleIdx="0" presStyleCnt="1" custLinFactNeighborX="2945" custLinFactNeighborY="2208"/>
      <dgm:spPr>
        <a:xfrm>
          <a:off x="1159472" y="72445"/>
          <a:ext cx="2920365" cy="2336292"/>
        </a:xfrm>
        <a:prstGeom prst="funnel">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gm:spPr>
    </dgm:pt>
  </dgm:ptLst>
  <dgm:cxnLst>
    <dgm:cxn modelId="{DA388B0D-92A3-4359-99CC-76692DA43245}" type="presOf" srcId="{5FD544B7-C658-41FB-88E5-90A86DACF79A}" destId="{CA925446-A2EA-4871-874B-B6A832571DA8}" srcOrd="0" destOrd="0" presId="urn:microsoft.com/office/officeart/2005/8/layout/funnel1"/>
    <dgm:cxn modelId="{21E2AF27-C975-445F-AEC4-D95A8627F7D5}" srcId="{E9BBEB3E-9BB2-499E-A085-1BAFA66AA0C5}" destId="{0E02D32A-CC28-47D1-83CD-83627DE478A3}" srcOrd="0" destOrd="0" parTransId="{C7DA4BFC-F266-4A33-9D18-862DF5D22C3F}" sibTransId="{8F15E300-E47F-4B48-A616-F034A09D7B91}"/>
    <dgm:cxn modelId="{8E4A505D-22CF-4967-922F-16F216AF4CC1}" type="presOf" srcId="{0E02D32A-CC28-47D1-83CD-83627DE478A3}" destId="{38BB4DB9-1507-484B-9470-CCD9AB1D127C}" srcOrd="0" destOrd="0" presId="urn:microsoft.com/office/officeart/2005/8/layout/funnel1"/>
    <dgm:cxn modelId="{73951961-E350-46EC-B933-206ACD5D299A}" type="presOf" srcId="{479F92B0-22D4-4FED-A135-977C7AF52BCD}" destId="{AA9899E1-8929-4E1A-99B7-72763A1F4E97}" srcOrd="0" destOrd="0" presId="urn:microsoft.com/office/officeart/2005/8/layout/funnel1"/>
    <dgm:cxn modelId="{D236476A-B71C-4158-8AD1-52CC28FC015E}" srcId="{E9BBEB3E-9BB2-499E-A085-1BAFA66AA0C5}" destId="{479F92B0-22D4-4FED-A135-977C7AF52BCD}" srcOrd="2" destOrd="0" parTransId="{1330563C-14AA-486E-8B45-A0EB8E8A46F9}" sibTransId="{E5C4CB94-2B6C-4727-8171-49915CF1BF78}"/>
    <dgm:cxn modelId="{3A444354-ADEA-4496-97C8-6B3DB3074858}" srcId="{E9BBEB3E-9BB2-499E-A085-1BAFA66AA0C5}" destId="{1145682E-2B54-4913-B4A1-8E46E82BAA8E}" srcOrd="1" destOrd="0" parTransId="{A800B307-62D8-4634-B305-40ABDD9D0945}" sibTransId="{83927D19-4BC2-4C50-8FB3-B3B8CB96C3BA}"/>
    <dgm:cxn modelId="{212E0057-7230-4CE2-88A9-62314C666715}" type="presOf" srcId="{E9BBEB3E-9BB2-499E-A085-1BAFA66AA0C5}" destId="{70B81790-E59A-4B14-A0A8-F5A5EE03D845}" srcOrd="0" destOrd="0" presId="urn:microsoft.com/office/officeart/2005/8/layout/funnel1"/>
    <dgm:cxn modelId="{0CB3527A-56AD-4300-B6AF-3155A8D68E0F}" srcId="{E9BBEB3E-9BB2-499E-A085-1BAFA66AA0C5}" destId="{5FD544B7-C658-41FB-88E5-90A86DACF79A}" srcOrd="3" destOrd="0" parTransId="{46221558-136C-465F-9990-38042A653BCA}" sibTransId="{E6569DB9-75AE-4191-92EB-4B8D8F7DE141}"/>
    <dgm:cxn modelId="{F0A866FC-056C-4382-9E14-124E8914B388}" type="presOf" srcId="{1145682E-2B54-4913-B4A1-8E46E82BAA8E}" destId="{64CD24B5-1A3D-481C-86C3-4FC84820AD11}" srcOrd="0" destOrd="0" presId="urn:microsoft.com/office/officeart/2005/8/layout/funnel1"/>
    <dgm:cxn modelId="{60F3BD61-29E7-4C08-B95D-749F90F99EC4}" type="presParOf" srcId="{70B81790-E59A-4B14-A0A8-F5A5EE03D845}" destId="{A222D22F-1D35-450C-B641-753982D06356}" srcOrd="0" destOrd="0" presId="urn:microsoft.com/office/officeart/2005/8/layout/funnel1"/>
    <dgm:cxn modelId="{1799414C-F575-4404-9942-7394246E4438}" type="presParOf" srcId="{70B81790-E59A-4B14-A0A8-F5A5EE03D845}" destId="{51AA7DDC-0C3B-49CB-8022-160E4257634D}" srcOrd="1" destOrd="0" presId="urn:microsoft.com/office/officeart/2005/8/layout/funnel1"/>
    <dgm:cxn modelId="{4CCE7184-A89C-41C0-85C8-9CDCC773F139}" type="presParOf" srcId="{70B81790-E59A-4B14-A0A8-F5A5EE03D845}" destId="{CA925446-A2EA-4871-874B-B6A832571DA8}" srcOrd="2" destOrd="0" presId="urn:microsoft.com/office/officeart/2005/8/layout/funnel1"/>
    <dgm:cxn modelId="{6B8C2CA4-5946-4DD8-A8B3-0D72C5C12108}" type="presParOf" srcId="{70B81790-E59A-4B14-A0A8-F5A5EE03D845}" destId="{AA9899E1-8929-4E1A-99B7-72763A1F4E97}" srcOrd="3" destOrd="0" presId="urn:microsoft.com/office/officeart/2005/8/layout/funnel1"/>
    <dgm:cxn modelId="{F03CA04D-CE2D-4978-8666-60971EC696AD}" type="presParOf" srcId="{70B81790-E59A-4B14-A0A8-F5A5EE03D845}" destId="{64CD24B5-1A3D-481C-86C3-4FC84820AD11}" srcOrd="4" destOrd="0" presId="urn:microsoft.com/office/officeart/2005/8/layout/funnel1"/>
    <dgm:cxn modelId="{1D70A654-8AF9-4197-87F3-D038303F7DED}" type="presParOf" srcId="{70B81790-E59A-4B14-A0A8-F5A5EE03D845}" destId="{38BB4DB9-1507-484B-9470-CCD9AB1D127C}" srcOrd="5" destOrd="0" presId="urn:microsoft.com/office/officeart/2005/8/layout/funnel1"/>
    <dgm:cxn modelId="{13C41949-EEE2-48A1-8CB9-759251DDC6BE}" type="presParOf" srcId="{70B81790-E59A-4B14-A0A8-F5A5EE03D845}" destId="{ED3C8EE8-6EF3-462A-B30B-88BFF6F3C778}"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2D22F-1D35-450C-B641-753982D06356}">
      <dsp:nvSpPr>
        <dsp:cNvPr id="0" name=""/>
        <dsp:cNvSpPr/>
      </dsp:nvSpPr>
      <dsp:spPr>
        <a:xfrm>
          <a:off x="1251996" y="151269"/>
          <a:ext cx="2690907" cy="934516"/>
        </a:xfrm>
        <a:prstGeom prst="ellipse">
          <a:avLst/>
        </a:prstGeom>
        <a:solidFill>
          <a:srgbClr val="4472C4">
            <a:tint val="50000"/>
            <a:alpha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1AA7DDC-0C3B-49CB-8022-160E4257634D}">
      <dsp:nvSpPr>
        <dsp:cNvPr id="0" name=""/>
        <dsp:cNvSpPr/>
      </dsp:nvSpPr>
      <dsp:spPr>
        <a:xfrm>
          <a:off x="2272903" y="2423902"/>
          <a:ext cx="521493" cy="333755"/>
        </a:xfrm>
        <a:prstGeom prst="downArrow">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CA925446-A2EA-4871-874B-B6A832571DA8}">
      <dsp:nvSpPr>
        <dsp:cNvPr id="0" name=""/>
        <dsp:cNvSpPr/>
      </dsp:nvSpPr>
      <dsp:spPr>
        <a:xfrm>
          <a:off x="1282064" y="2690907"/>
          <a:ext cx="2503170" cy="62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sl-SI" sz="1400" b="1" kern="12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rPr>
            <a:t>Poslovna analitika</a:t>
          </a:r>
          <a:endParaRPr lang="en-US" sz="1400" b="1" kern="1200" dirty="0">
            <a:solidFill>
              <a:sysClr val="windowText" lastClr="000000">
                <a:hueOff val="0"/>
                <a:satOff val="0"/>
                <a:lumOff val="0"/>
                <a:alphaOff val="0"/>
              </a:sysClr>
            </a:solidFill>
            <a:latin typeface="Tahoma" panose="020B0604030504040204" pitchFamily="34" charset="0"/>
            <a:ea typeface="Tahoma" panose="020B0604030504040204" pitchFamily="34" charset="0"/>
            <a:cs typeface="Tahoma" panose="020B0604030504040204" pitchFamily="34" charset="0"/>
          </a:endParaRPr>
        </a:p>
      </dsp:txBody>
      <dsp:txXfrm>
        <a:off x="1282064" y="2690907"/>
        <a:ext cx="2503170" cy="625792"/>
      </dsp:txXfrm>
    </dsp:sp>
    <dsp:sp modelId="{AA9899E1-8929-4E1A-99B7-72763A1F4E97}">
      <dsp:nvSpPr>
        <dsp:cNvPr id="0" name=""/>
        <dsp:cNvSpPr/>
      </dsp:nvSpPr>
      <dsp:spPr>
        <a:xfrm>
          <a:off x="1890985" y="1067818"/>
          <a:ext cx="1481410" cy="1087611"/>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l-SI"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Programiranje</a:t>
          </a:r>
          <a:endParaRPr lang="en-US"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2107932" y="1227095"/>
        <a:ext cx="1047516" cy="769057"/>
      </dsp:txXfrm>
    </dsp:sp>
    <dsp:sp modelId="{64CD24B5-1A3D-481C-86C3-4FC84820AD11}">
      <dsp:nvSpPr>
        <dsp:cNvPr id="0" name=""/>
        <dsp:cNvSpPr/>
      </dsp:nvSpPr>
      <dsp:spPr>
        <a:xfrm>
          <a:off x="1253239" y="281997"/>
          <a:ext cx="1339227" cy="883756"/>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l-SI"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Matematična orodja</a:t>
          </a:r>
          <a:endParaRPr lang="en-US"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1449364" y="411420"/>
        <a:ext cx="946977" cy="624910"/>
      </dsp:txXfrm>
    </dsp:sp>
    <dsp:sp modelId="{38BB4DB9-1507-484B-9470-CCD9AB1D127C}">
      <dsp:nvSpPr>
        <dsp:cNvPr id="0" name=""/>
        <dsp:cNvSpPr/>
      </dsp:nvSpPr>
      <dsp:spPr>
        <a:xfrm>
          <a:off x="2418398" y="168409"/>
          <a:ext cx="1388790" cy="1009634"/>
        </a:xfrm>
        <a:prstGeom prst="ellips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sl-SI"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Logistično znanje</a:t>
          </a:r>
          <a:endParaRPr lang="en-US" sz="12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2621782" y="316266"/>
        <a:ext cx="982022" cy="713920"/>
      </dsp:txXfrm>
    </dsp:sp>
    <dsp:sp modelId="{ED3C8EE8-6EF3-462A-B30B-88BFF6F3C778}">
      <dsp:nvSpPr>
        <dsp:cNvPr id="0" name=""/>
        <dsp:cNvSpPr/>
      </dsp:nvSpPr>
      <dsp:spPr>
        <a:xfrm>
          <a:off x="1159472" y="72445"/>
          <a:ext cx="2920365" cy="2336292"/>
        </a:xfrm>
        <a:prstGeom prst="funnel">
          <a:avLst/>
        </a:prstGeom>
        <a:solidFill>
          <a:sysClr val="window" lastClr="FFFFFF">
            <a:alpha val="40000"/>
            <a:hueOff val="0"/>
            <a:satOff val="0"/>
            <a:lumOff val="0"/>
            <a:alphaOff val="0"/>
          </a:sysClr>
        </a:solidFill>
        <a:ln w="6350" cap="flat" cmpd="sng" algn="ctr">
          <a:solidFill>
            <a:srgbClr val="4472C4">
              <a:hueOff val="0"/>
              <a:satOff val="0"/>
              <a:lumOff val="0"/>
              <a:alphaOff val="0"/>
            </a:srgb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Funded by the European Union.</a:t>
            </a:r>
          </a:p>
          <a:p>
            <a:r>
              <a:rPr lang="en-US" dirty="0"/>
              <a:t>Views and opinions expressed are however those of the author(s) only and do not necessarily</a:t>
            </a:r>
            <a:r>
              <a:rPr lang="pl-PL" dirty="0"/>
              <a:t> </a:t>
            </a:r>
            <a:r>
              <a:rPr lang="en-US" dirty="0"/>
              <a:t>reflect those of the European Union or the European Education and Culture Executive Agency (EACEA).</a:t>
            </a:r>
          </a:p>
          <a:p>
            <a:r>
              <a:rPr lang="en-US" dirty="0"/>
              <a:t>Neither the European Union nor EACEA can be held responsible for them.</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rtlCol="0">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defTabSz="914400">
              <a:lnSpc>
                <a:spcPct val="100000"/>
              </a:lnSpc>
            </a:pPr>
            <a:r>
              <a:rPr lang="en-US" sz="1800" b="0" strike="noStrike" spc="-1" dirty="0">
                <a:solidFill>
                  <a:schemeClr val="lt1">
                    <a:lumMod val="50000"/>
                  </a:schemeClr>
                </a:solidFill>
                <a:latin typeface="Tahoma"/>
                <a:ea typeface="Tahoma"/>
              </a:rPr>
              <a:t> </a:t>
            </a:r>
            <a:r>
              <a:rPr lang="en-US" sz="1800" b="0" strike="noStrike" spc="-1" dirty="0" err="1">
                <a:solidFill>
                  <a:schemeClr val="lt1">
                    <a:lumMod val="50000"/>
                  </a:schemeClr>
                </a:solidFill>
                <a:latin typeface="Tahoma"/>
                <a:ea typeface="Tahoma"/>
              </a:rPr>
              <a:t>Veščine</a:t>
            </a:r>
            <a:r>
              <a:rPr lang="en-US" sz="1800" b="0" strike="noStrike" spc="-1" dirty="0">
                <a:solidFill>
                  <a:schemeClr val="lt1">
                    <a:lumMod val="50000"/>
                  </a:schemeClr>
                </a:solidFill>
                <a:latin typeface="Tahoma"/>
                <a:ea typeface="Tahoma"/>
              </a:rPr>
              <a:t> </a:t>
            </a:r>
            <a:r>
              <a:rPr lang="en-US" sz="1800" b="0" strike="noStrike" spc="-1" dirty="0" err="1">
                <a:solidFill>
                  <a:schemeClr val="lt1">
                    <a:lumMod val="50000"/>
                  </a:schemeClr>
                </a:solidFill>
                <a:latin typeface="Tahoma"/>
                <a:ea typeface="Tahoma"/>
              </a:rPr>
              <a:t>poslovne</a:t>
            </a:r>
            <a:r>
              <a:rPr lang="en-US" sz="1800" b="0" strike="noStrike" spc="-1" dirty="0">
                <a:solidFill>
                  <a:schemeClr val="lt1">
                    <a:lumMod val="50000"/>
                  </a:schemeClr>
                </a:solidFill>
                <a:latin typeface="Tahoma"/>
                <a:ea typeface="Tahoma"/>
              </a:rPr>
              <a:t> </a:t>
            </a:r>
            <a:r>
              <a:rPr lang="en-US" sz="1800" b="0" strike="noStrike" spc="-1" dirty="0" err="1">
                <a:solidFill>
                  <a:schemeClr val="lt1">
                    <a:lumMod val="50000"/>
                  </a:schemeClr>
                </a:solidFill>
                <a:latin typeface="Tahoma"/>
                <a:ea typeface="Tahoma"/>
              </a:rPr>
              <a:t>analitike</a:t>
            </a:r>
            <a:r>
              <a:rPr lang="en-US" sz="1800" b="0" strike="noStrike" spc="-1" dirty="0">
                <a:solidFill>
                  <a:schemeClr val="lt1">
                    <a:lumMod val="50000"/>
                  </a:schemeClr>
                </a:solidFill>
                <a:latin typeface="Tahoma"/>
                <a:ea typeface="Tahoma"/>
              </a:rPr>
              <a:t> </a:t>
            </a:r>
            <a:br>
              <a:rPr lang="en-US" sz="1800" dirty="0"/>
            </a:br>
            <a:r>
              <a:rPr lang="en-US" sz="1800" b="0" strike="noStrike" spc="-1" dirty="0">
                <a:solidFill>
                  <a:schemeClr val="lt1">
                    <a:lumMod val="50000"/>
                  </a:schemeClr>
                </a:solidFill>
                <a:latin typeface="Tahoma"/>
                <a:ea typeface="Tahoma"/>
              </a:rPr>
              <a:t>za </a:t>
            </a:r>
            <a:r>
              <a:rPr lang="en-US" sz="1800" b="0" strike="noStrike" spc="-1" dirty="0" err="1">
                <a:solidFill>
                  <a:schemeClr val="lt1">
                    <a:lumMod val="50000"/>
                  </a:schemeClr>
                </a:solidFill>
                <a:latin typeface="Tahoma"/>
                <a:ea typeface="Tahoma"/>
              </a:rPr>
              <a:t>prihodnost</a:t>
            </a:r>
            <a:r>
              <a:rPr lang="en-US" sz="1800" b="0" strike="noStrike" spc="-1" dirty="0">
                <a:solidFill>
                  <a:schemeClr val="lt1">
                    <a:lumMod val="50000"/>
                  </a:schemeClr>
                </a:solidFill>
                <a:latin typeface="Tahoma"/>
                <a:ea typeface="Tahoma"/>
              </a:rPr>
              <a:t> </a:t>
            </a:r>
            <a:r>
              <a:rPr lang="en-US" sz="1800" b="0" strike="noStrike" spc="-1" dirty="0" err="1">
                <a:solidFill>
                  <a:schemeClr val="lt1">
                    <a:lumMod val="50000"/>
                  </a:schemeClr>
                </a:solidFill>
                <a:latin typeface="Tahoma"/>
                <a:ea typeface="Tahoma"/>
              </a:rPr>
              <a:t>oskrbovalnih</a:t>
            </a:r>
            <a:r>
              <a:rPr lang="en-US" sz="1800" b="0" strike="noStrike" spc="-1" dirty="0">
                <a:solidFill>
                  <a:schemeClr val="lt1">
                    <a:lumMod val="50000"/>
                  </a:schemeClr>
                </a:solidFill>
                <a:latin typeface="Tahoma"/>
                <a:ea typeface="Tahoma"/>
              </a:rPr>
              <a:t> </a:t>
            </a:r>
            <a:r>
              <a:rPr lang="en-US" sz="1800" b="0" strike="noStrike" spc="-1" dirty="0" err="1">
                <a:solidFill>
                  <a:schemeClr val="lt1">
                    <a:lumMod val="50000"/>
                  </a:schemeClr>
                </a:solidFill>
                <a:latin typeface="Tahoma"/>
                <a:ea typeface="Tahoma"/>
              </a:rPr>
              <a:t>verig</a:t>
            </a:r>
            <a:r>
              <a:rPr lang="en-US" sz="1800" b="0" strike="noStrike" spc="-1" dirty="0">
                <a:solidFill>
                  <a:schemeClr val="lt1">
                    <a:lumMod val="50000"/>
                  </a:schemeClr>
                </a:solidFill>
                <a:latin typeface="Tahoma"/>
                <a:ea typeface="Tahoma"/>
              </a:rPr>
              <a:t> </a:t>
            </a:r>
            <a:endParaRPr lang="en-US" sz="1800" b="0" strike="noStrike" spc="-1" dirty="0">
              <a:solidFill>
                <a:srgbClr val="000000"/>
              </a:solidFill>
              <a:latin typeface="Arial"/>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a:latin typeface="Tahoma" panose="020B0604030504040204" pitchFamily="34" charset="0"/>
                <a:ea typeface="Tahoma" panose="020B0604030504040204" pitchFamily="34" charset="0"/>
                <a:cs typeface="Tahoma" panose="020B0604030504040204" pitchFamily="34" charset="0"/>
              </a:rPr>
              <a:t>Številka projekta </a:t>
            </a:r>
            <a:r>
              <a:rPr lang="pl-PL" sz="1600" b="0" dirty="0">
                <a:latin typeface="Tahoma" panose="020B0604030504040204" pitchFamily="34" charset="0"/>
                <a:ea typeface="Tahoma" panose="020B0604030504040204" pitchFamily="34" charset="0"/>
                <a:cs typeface="Tahoma" panose="020B0604030504040204" pitchFamily="34" charset="0"/>
              </a:rPr>
              <a:t>– 2022-1-PL01-KA220-HED-000088856</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762D46D1-33BE-2DE0-8C95-B33C4833D907}"/>
              </a:ext>
            </a:extLst>
          </p:cNvPr>
          <p:cNvSpPr>
            <a:spLocks noGrp="1"/>
          </p:cNvSpPr>
          <p:nvPr>
            <p:ph type="ctrTitle"/>
          </p:nvPr>
        </p:nvSpPr>
        <p:spPr>
          <a:xfrm>
            <a:off x="5925439" y="659349"/>
            <a:ext cx="6095999" cy="2183467"/>
          </a:xfrm>
        </p:spPr>
        <p:txBody>
          <a:bodyPr>
            <a:normAutofit fontScale="90000"/>
          </a:bodyPr>
          <a:lstStyle/>
          <a:p>
            <a:pPr lvl="0"/>
            <a:r>
              <a:rPr lang="pl-PL" dirty="0"/>
              <a:t>Statistične metode za analizo logističnih podatkov</a:t>
            </a:r>
            <a:endParaRPr lang="sl-SI" dirty="0"/>
          </a:p>
        </p:txBody>
      </p:sp>
      <p:sp>
        <p:nvSpPr>
          <p:cNvPr id="13" name="Tytuł 1">
            <a:extLst>
              <a:ext uri="{FF2B5EF4-FFF2-40B4-BE49-F238E27FC236}">
                <a16:creationId xmlns:a16="http://schemas.microsoft.com/office/drawing/2014/main" id="{3B3AF293-5F03-5CBF-E797-E3F4FF4E49B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Predavanja</a:t>
            </a:r>
          </a:p>
        </p:txBody>
      </p:sp>
      <p:sp>
        <p:nvSpPr>
          <p:cNvPr id="16" name="Tytuł 1">
            <a:extLst>
              <a:ext uri="{FF2B5EF4-FFF2-40B4-BE49-F238E27FC236}">
                <a16:creationId xmlns:a16="http://schemas.microsoft.com/office/drawing/2014/main" id="{46EA2B09-7223-1781-4026-E4036E1D6C6B}"/>
              </a:ext>
            </a:extLst>
          </p:cNvPr>
          <p:cNvSpPr txBox="1">
            <a:spLocks/>
          </p:cNvSpPr>
          <p:nvPr/>
        </p:nvSpPr>
        <p:spPr>
          <a:xfrm>
            <a:off x="6096000" y="3172628"/>
            <a:ext cx="5872309" cy="842557"/>
          </a:xfrm>
          <a:prstGeom prst="rect">
            <a:avLst/>
          </a:prstGeom>
        </p:spPr>
        <p:txBody>
          <a:bodyPr vert="horz" lIns="91440" tIns="45720" rIns="91440" bIns="45720" rtlCol="0" anchor="b">
            <a:normAutofit fontScale="625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pl-PL" sz="4400" dirty="0">
                <a:latin typeface="Tahoma" panose="020B0604030504040204" pitchFamily="34" charset="0"/>
                <a:ea typeface="Tahoma" panose="020B0604030504040204" pitchFamily="34" charset="0"/>
                <a:cs typeface="Tahoma" panose="020B0604030504040204" pitchFamily="34" charset="0"/>
              </a:rPr>
              <a:t>Osnove poslovne analitike, vključujoč R in SQL</a:t>
            </a:r>
          </a:p>
        </p:txBody>
      </p:sp>
      <p:pic>
        <p:nvPicPr>
          <p:cNvPr id="2" name="Slika 1">
            <a:extLst>
              <a:ext uri="{FF2B5EF4-FFF2-40B4-BE49-F238E27FC236}">
                <a16:creationId xmlns:a16="http://schemas.microsoft.com/office/drawing/2014/main" id="{FF9563F7-F7FC-1ABB-D57C-CDCA9E76C172}"/>
              </a:ext>
            </a:extLst>
          </p:cNvPr>
          <p:cNvPicPr>
            <a:picLocks noChangeAspect="1"/>
          </p:cNvPicPr>
          <p:nvPr/>
        </p:nvPicPr>
        <p:blipFill>
          <a:blip r:embed="rId6"/>
          <a:stretch>
            <a:fillRect/>
          </a:stretch>
        </p:blipFill>
        <p:spPr>
          <a:xfrm>
            <a:off x="11054029" y="5676836"/>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ED7A2299-C71E-CB2A-2304-27FAB900DEA6}"/>
              </a:ext>
            </a:extLst>
          </p:cNvPr>
          <p:cNvSpPr txBox="1"/>
          <p:nvPr/>
        </p:nvSpPr>
        <p:spPr>
          <a:xfrm>
            <a:off x="5987889" y="5774096"/>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Namestitev</a:t>
            </a:r>
            <a:r>
              <a:rPr lang="pt-BR" dirty="0"/>
              <a:t> R and R Studio</a:t>
            </a:r>
            <a:endParaRPr lang="pl-PL" dirty="0"/>
          </a:p>
        </p:txBody>
      </p:sp>
      <p:sp>
        <p:nvSpPr>
          <p:cNvPr id="7" name="Rectangle 3"/>
          <p:cNvSpPr>
            <a:spLocks noChangeArrowheads="1"/>
          </p:cNvSpPr>
          <p:nvPr/>
        </p:nvSpPr>
        <p:spPr bwMode="auto">
          <a:xfrm>
            <a:off x="4602413" y="5762737"/>
            <a:ext cx="378501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Povezava do inštalacije in uporabe programske opreme R.</a:t>
            </a:r>
            <a:endParaRPr lang="en-GB" sz="1100" dirty="0"/>
          </a:p>
        </p:txBody>
      </p:sp>
      <p:pic>
        <p:nvPicPr>
          <p:cNvPr id="3" name="Picture 2">
            <a:extLst>
              <a:ext uri="{FF2B5EF4-FFF2-40B4-BE49-F238E27FC236}">
                <a16:creationId xmlns:a16="http://schemas.microsoft.com/office/drawing/2014/main" id="{0D557952-6E5C-0F14-2D02-3014E46FBB8A}"/>
              </a:ext>
            </a:extLst>
          </p:cNvPr>
          <p:cNvPicPr>
            <a:picLocks noChangeAspect="1"/>
          </p:cNvPicPr>
          <p:nvPr/>
        </p:nvPicPr>
        <p:blipFill>
          <a:blip r:embed="rId2"/>
          <a:stretch>
            <a:fillRect/>
          </a:stretch>
        </p:blipFill>
        <p:spPr>
          <a:xfrm>
            <a:off x="1717508" y="1154374"/>
            <a:ext cx="8756984" cy="2773780"/>
          </a:xfrm>
          <a:prstGeom prst="rect">
            <a:avLst/>
          </a:prstGeom>
        </p:spPr>
      </p:pic>
      <p:sp>
        <p:nvSpPr>
          <p:cNvPr id="6" name="TextBox 5">
            <a:extLst>
              <a:ext uri="{FF2B5EF4-FFF2-40B4-BE49-F238E27FC236}">
                <a16:creationId xmlns:a16="http://schemas.microsoft.com/office/drawing/2014/main" id="{4C4296B1-4F88-18FE-67DA-61FF357CC652}"/>
              </a:ext>
            </a:extLst>
          </p:cNvPr>
          <p:cNvSpPr txBox="1"/>
          <p:nvPr/>
        </p:nvSpPr>
        <p:spPr>
          <a:xfrm>
            <a:off x="2741696" y="3984276"/>
            <a:ext cx="6097002" cy="369332"/>
          </a:xfrm>
          <a:prstGeom prst="rect">
            <a:avLst/>
          </a:prstGeom>
          <a:noFill/>
        </p:spPr>
        <p:txBody>
          <a:bodyPr wrap="square">
            <a:spAutoFit/>
          </a:bodyPr>
          <a:lstStyle/>
          <a:p>
            <a:r>
              <a:rPr lang="en-US" dirty="0"/>
              <a:t>https://www.youtube.com/watch?v=H9EBlFDGG4k</a:t>
            </a:r>
          </a:p>
        </p:txBody>
      </p:sp>
      <p:pic>
        <p:nvPicPr>
          <p:cNvPr id="2" name="Slika 1">
            <a:extLst>
              <a:ext uri="{FF2B5EF4-FFF2-40B4-BE49-F238E27FC236}">
                <a16:creationId xmlns:a16="http://schemas.microsoft.com/office/drawing/2014/main" id="{1D933F33-0042-E4A7-AE81-2464065A68C4}"/>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CDC8066B-6004-8F00-49EC-80101BAA0046}"/>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06965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Namestitev</a:t>
            </a:r>
            <a:r>
              <a:rPr lang="pt-BR" dirty="0"/>
              <a:t> R and R Studio</a:t>
            </a:r>
            <a:endParaRPr lang="pl-PL" dirty="0"/>
          </a:p>
        </p:txBody>
      </p:sp>
      <p:sp>
        <p:nvSpPr>
          <p:cNvPr id="7" name="Rectangle 3"/>
          <p:cNvSpPr>
            <a:spLocks noChangeArrowheads="1"/>
          </p:cNvSpPr>
          <p:nvPr/>
        </p:nvSpPr>
        <p:spPr bwMode="auto">
          <a:xfrm>
            <a:off x="4602413" y="5762737"/>
            <a:ext cx="303961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Uporabniški vmesnik programske opreme R.</a:t>
            </a:r>
            <a:endParaRPr lang="en-GB" sz="1100" dirty="0"/>
          </a:p>
        </p:txBody>
      </p:sp>
      <p:pic>
        <p:nvPicPr>
          <p:cNvPr id="8" name="Picture 7"/>
          <p:cNvPicPr/>
          <p:nvPr/>
        </p:nvPicPr>
        <p:blipFill>
          <a:blip r:embed="rId2"/>
          <a:stretch>
            <a:fillRect/>
          </a:stretch>
        </p:blipFill>
        <p:spPr>
          <a:xfrm>
            <a:off x="2756991" y="1247056"/>
            <a:ext cx="6050125" cy="4449896"/>
          </a:xfrm>
          <a:prstGeom prst="rect">
            <a:avLst/>
          </a:prstGeom>
        </p:spPr>
      </p:pic>
      <p:pic>
        <p:nvPicPr>
          <p:cNvPr id="2" name="Slika 1">
            <a:extLst>
              <a:ext uri="{FF2B5EF4-FFF2-40B4-BE49-F238E27FC236}">
                <a16:creationId xmlns:a16="http://schemas.microsoft.com/office/drawing/2014/main" id="{BA2EEF3D-FF68-8E3D-5168-B04625167050}"/>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7270E374-3E71-64BF-31EB-B4FB4720DE15}"/>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83018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a:extLst>
              <a:ext uri="{FF2B5EF4-FFF2-40B4-BE49-F238E27FC236}">
                <a16:creationId xmlns:a16="http://schemas.microsoft.com/office/drawing/2014/main" id="{EC0F5D05-A7ED-3334-64D2-C1815B417ED2}"/>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5F0A5FE-F87C-8CCC-64CB-36ED7D54667A}"/>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t>
            </a:r>
            <a:r>
              <a:rPr lang="sl-SI" dirty="0"/>
              <a:t>in kako je vezan na PA</a:t>
            </a:r>
            <a:r>
              <a:rPr lang="en-GB" dirty="0"/>
              <a:t> </a:t>
            </a:r>
            <a:r>
              <a:rPr lang="sl-SI" dirty="0"/>
              <a:t>in</a:t>
            </a:r>
            <a:r>
              <a:rPr lang="en-GB" dirty="0"/>
              <a:t> R?</a:t>
            </a:r>
            <a:endParaRPr lang="pl-PL" dirty="0"/>
          </a:p>
        </p:txBody>
      </p:sp>
      <p:pic>
        <p:nvPicPr>
          <p:cNvPr id="6" name="Picture 5"/>
          <p:cNvPicPr/>
          <p:nvPr/>
        </p:nvPicPr>
        <p:blipFill>
          <a:blip r:embed="rId3"/>
          <a:stretch>
            <a:fillRect/>
          </a:stretch>
        </p:blipFill>
        <p:spPr>
          <a:xfrm>
            <a:off x="2555239" y="1282064"/>
            <a:ext cx="6902027" cy="4737735"/>
          </a:xfrm>
          <a:prstGeom prst="rect">
            <a:avLst/>
          </a:prstGeom>
        </p:spPr>
      </p:pic>
      <p:sp>
        <p:nvSpPr>
          <p:cNvPr id="7" name="Rectangle 3"/>
          <p:cNvSpPr>
            <a:spLocks noChangeArrowheads="1"/>
          </p:cNvSpPr>
          <p:nvPr/>
        </p:nvSpPr>
        <p:spPr bwMode="auto">
          <a:xfrm>
            <a:off x="4206360" y="5960019"/>
            <a:ext cx="309411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Podatkovni model Chinook podatkovne baze.</a:t>
            </a:r>
            <a:endParaRPr lang="en-GB" sz="1100" dirty="0"/>
          </a:p>
        </p:txBody>
      </p:sp>
    </p:spTree>
    <p:extLst>
      <p:ext uri="{BB962C8B-B14F-4D97-AF65-F5344CB8AC3E}">
        <p14:creationId xmlns:p14="http://schemas.microsoft.com/office/powerpoint/2010/main" val="3628622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SQL </a:t>
            </a:r>
            <a:r>
              <a:rPr lang="sl-SI" dirty="0"/>
              <a:t>in kako je vezan na PA in</a:t>
            </a:r>
            <a:r>
              <a:rPr lang="en-GB" dirty="0"/>
              <a:t>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Integracija</a:t>
            </a:r>
            <a:r>
              <a:rPr lang="en-GB" sz="1800" dirty="0"/>
              <a:t> </a:t>
            </a:r>
            <a:r>
              <a:rPr lang="en-GB" sz="1800" dirty="0" err="1"/>
              <a:t>poslovne</a:t>
            </a:r>
            <a:r>
              <a:rPr lang="en-GB" sz="1800" dirty="0"/>
              <a:t> </a:t>
            </a:r>
            <a:r>
              <a:rPr lang="en-GB" sz="1800" dirty="0" err="1"/>
              <a:t>analitike</a:t>
            </a:r>
            <a:r>
              <a:rPr lang="en-GB" sz="1800" dirty="0"/>
              <a:t> (BA), SQL in R je </a:t>
            </a:r>
            <a:r>
              <a:rPr lang="en-GB" sz="1800" dirty="0" err="1"/>
              <a:t>ključnega</a:t>
            </a:r>
            <a:r>
              <a:rPr lang="en-GB" sz="1800" dirty="0"/>
              <a:t> </a:t>
            </a:r>
            <a:r>
              <a:rPr lang="en-GB" sz="1800" dirty="0" err="1"/>
              <a:t>pomena</a:t>
            </a:r>
            <a:r>
              <a:rPr lang="en-GB" sz="1800" dirty="0"/>
              <a:t> za </a:t>
            </a:r>
            <a:r>
              <a:rPr lang="en-GB" sz="1800" dirty="0" err="1"/>
              <a:t>učinkovito</a:t>
            </a:r>
            <a:r>
              <a:rPr lang="en-GB" sz="1800" dirty="0"/>
              <a:t> </a:t>
            </a:r>
            <a:r>
              <a:rPr lang="en-GB" sz="1800" dirty="0" err="1"/>
              <a:t>upravljanje</a:t>
            </a:r>
            <a:r>
              <a:rPr lang="en-GB" sz="1800" dirty="0"/>
              <a:t> in </a:t>
            </a:r>
            <a:r>
              <a:rPr lang="en-GB" sz="1800" dirty="0" err="1"/>
              <a:t>analizo</a:t>
            </a:r>
            <a:r>
              <a:rPr lang="en-GB" sz="1800" dirty="0"/>
              <a:t> </a:t>
            </a:r>
            <a:r>
              <a:rPr lang="en-GB" sz="1800" dirty="0" err="1"/>
              <a:t>podatkov</a:t>
            </a:r>
            <a:r>
              <a:rPr lang="en-GB" sz="1800" dirty="0"/>
              <a:t>, </a:t>
            </a:r>
            <a:r>
              <a:rPr lang="en-GB" sz="1800" dirty="0" err="1"/>
              <a:t>zlasti</a:t>
            </a:r>
            <a:r>
              <a:rPr lang="en-GB" sz="1800" dirty="0"/>
              <a:t> v </a:t>
            </a:r>
            <a:r>
              <a:rPr lang="en-GB" sz="1800" dirty="0" err="1"/>
              <a:t>velikih</a:t>
            </a:r>
            <a:r>
              <a:rPr lang="en-GB" sz="1800" dirty="0"/>
              <a:t> </a:t>
            </a:r>
            <a:r>
              <a:rPr lang="en-GB" sz="1800" dirty="0" err="1"/>
              <a:t>organizacijah</a:t>
            </a:r>
            <a:r>
              <a:rPr lang="en-GB" sz="1800" dirty="0"/>
              <a:t>, </a:t>
            </a:r>
            <a:r>
              <a:rPr lang="en-GB" sz="1800" dirty="0" err="1"/>
              <a:t>kjer</a:t>
            </a:r>
            <a:r>
              <a:rPr lang="en-GB" sz="1800" dirty="0"/>
              <a:t> so </a:t>
            </a:r>
            <a:r>
              <a:rPr lang="en-GB" sz="1800" dirty="0" err="1"/>
              <a:t>podatki</a:t>
            </a:r>
            <a:r>
              <a:rPr lang="en-GB" sz="1800" dirty="0"/>
              <a:t> </a:t>
            </a:r>
            <a:r>
              <a:rPr lang="en-GB" sz="1800" dirty="0" err="1"/>
              <a:t>strukturirani</a:t>
            </a:r>
            <a:r>
              <a:rPr lang="en-GB" sz="1800" dirty="0"/>
              <a:t> </a:t>
            </a:r>
            <a:r>
              <a:rPr lang="en-GB" sz="1800" dirty="0" err="1"/>
              <a:t>znotraj</a:t>
            </a:r>
            <a:r>
              <a:rPr lang="en-GB" sz="1800" dirty="0"/>
              <a:t> SQL </a:t>
            </a:r>
            <a:r>
              <a:rPr lang="en-GB" sz="1800" dirty="0" err="1"/>
              <a:t>baz</a:t>
            </a:r>
            <a:r>
              <a:rPr lang="en-GB" sz="1800" dirty="0"/>
              <a:t> </a:t>
            </a:r>
            <a:r>
              <a:rPr lang="en-GB" sz="1800" dirty="0" err="1"/>
              <a:t>podatkov</a:t>
            </a:r>
            <a:r>
              <a:rPr lang="en-GB" sz="1800" dirty="0"/>
              <a:t>. </a:t>
            </a:r>
            <a:r>
              <a:rPr lang="en-GB" sz="1800" dirty="0" err="1"/>
              <a:t>Medtem</a:t>
            </a:r>
            <a:r>
              <a:rPr lang="en-GB" sz="1800" dirty="0"/>
              <a:t> ko se mala in </a:t>
            </a:r>
            <a:r>
              <a:rPr lang="en-GB" sz="1800" dirty="0" err="1"/>
              <a:t>srednja</a:t>
            </a:r>
            <a:r>
              <a:rPr lang="en-GB" sz="1800" dirty="0"/>
              <a:t> </a:t>
            </a:r>
            <a:r>
              <a:rPr lang="en-GB" sz="1800" dirty="0" err="1"/>
              <a:t>podjetja</a:t>
            </a:r>
            <a:r>
              <a:rPr lang="en-GB" sz="1800" dirty="0"/>
              <a:t> (MSP) </a:t>
            </a:r>
            <a:r>
              <a:rPr lang="en-GB" sz="1800" dirty="0" err="1"/>
              <a:t>še</a:t>
            </a:r>
            <a:r>
              <a:rPr lang="en-GB" sz="1800" dirty="0"/>
              <a:t> </a:t>
            </a:r>
            <a:r>
              <a:rPr lang="en-GB" sz="1800" dirty="0" err="1"/>
              <a:t>vedno</a:t>
            </a:r>
            <a:r>
              <a:rPr lang="en-GB" sz="1800" dirty="0"/>
              <a:t> </a:t>
            </a:r>
            <a:r>
              <a:rPr lang="en-GB" sz="1800" dirty="0" err="1"/>
              <a:t>soočajo</a:t>
            </a:r>
            <a:r>
              <a:rPr lang="en-GB" sz="1800" dirty="0"/>
              <a:t> z </a:t>
            </a:r>
            <a:r>
              <a:rPr lang="en-GB" sz="1800" dirty="0" err="1"/>
              <a:t>izzivi</a:t>
            </a:r>
            <a:r>
              <a:rPr lang="en-GB" sz="1800" dirty="0"/>
              <a:t> </a:t>
            </a:r>
            <a:r>
              <a:rPr lang="en-GB" sz="1800" dirty="0" err="1"/>
              <a:t>pri</a:t>
            </a:r>
            <a:r>
              <a:rPr lang="en-GB" sz="1800" dirty="0"/>
              <a:t> </a:t>
            </a:r>
            <a:r>
              <a:rPr lang="en-GB" sz="1800" dirty="0" err="1"/>
              <a:t>ustreznem</a:t>
            </a:r>
            <a:r>
              <a:rPr lang="en-GB" sz="1800" dirty="0"/>
              <a:t> </a:t>
            </a:r>
            <a:r>
              <a:rPr lang="en-GB" sz="1800" dirty="0" err="1"/>
              <a:t>upravljanju</a:t>
            </a:r>
            <a:r>
              <a:rPr lang="en-GB" sz="1800" dirty="0"/>
              <a:t> </a:t>
            </a:r>
            <a:r>
              <a:rPr lang="en-GB" sz="1800" dirty="0" err="1"/>
              <a:t>podatkov</a:t>
            </a:r>
            <a:r>
              <a:rPr lang="en-GB" sz="1800" dirty="0"/>
              <a:t>, so </a:t>
            </a:r>
            <a:r>
              <a:rPr lang="en-GB" sz="1800" dirty="0" err="1"/>
              <a:t>večja</a:t>
            </a:r>
            <a:r>
              <a:rPr lang="en-GB" sz="1800" dirty="0"/>
              <a:t> </a:t>
            </a:r>
            <a:r>
              <a:rPr lang="en-GB" sz="1800" dirty="0" err="1"/>
              <a:t>podjetja</a:t>
            </a:r>
            <a:r>
              <a:rPr lang="en-GB" sz="1800" dirty="0"/>
              <a:t> </a:t>
            </a:r>
            <a:r>
              <a:rPr lang="en-GB" sz="1800" dirty="0" err="1"/>
              <a:t>prepoznala</a:t>
            </a:r>
            <a:r>
              <a:rPr lang="en-GB" sz="1800" dirty="0"/>
              <a:t> </a:t>
            </a:r>
            <a:r>
              <a:rPr lang="en-GB" sz="1800" dirty="0" err="1"/>
              <a:t>pomen</a:t>
            </a:r>
            <a:r>
              <a:rPr lang="en-GB" sz="1800" dirty="0"/>
              <a:t> </a:t>
            </a:r>
            <a:r>
              <a:rPr lang="en-GB" sz="1800" dirty="0" err="1"/>
              <a:t>organiziranja</a:t>
            </a:r>
            <a:r>
              <a:rPr lang="en-GB" sz="1800" dirty="0"/>
              <a:t> </a:t>
            </a:r>
            <a:r>
              <a:rPr lang="en-GB" sz="1800" dirty="0" err="1"/>
              <a:t>poslovnih</a:t>
            </a:r>
            <a:r>
              <a:rPr lang="en-GB" sz="1800" dirty="0"/>
              <a:t> </a:t>
            </a:r>
            <a:r>
              <a:rPr lang="en-GB" sz="1800" dirty="0" err="1"/>
              <a:t>podatkov</a:t>
            </a:r>
            <a:r>
              <a:rPr lang="en-GB" sz="1800" dirty="0"/>
              <a:t>, </a:t>
            </a:r>
            <a:r>
              <a:rPr lang="en-GB" sz="1800" dirty="0" err="1"/>
              <a:t>pri</a:t>
            </a:r>
            <a:r>
              <a:rPr lang="en-GB" sz="1800" dirty="0"/>
              <a:t> </a:t>
            </a:r>
            <a:r>
              <a:rPr lang="en-GB" sz="1800" dirty="0" err="1"/>
              <a:t>čemer</a:t>
            </a:r>
            <a:r>
              <a:rPr lang="en-GB" sz="1800" dirty="0"/>
              <a:t> </a:t>
            </a:r>
            <a:r>
              <a:rPr lang="en-GB" sz="1800" dirty="0" err="1"/>
              <a:t>običajno</a:t>
            </a:r>
            <a:r>
              <a:rPr lang="en-GB" sz="1800" dirty="0"/>
              <a:t> </a:t>
            </a:r>
            <a:r>
              <a:rPr lang="en-GB" sz="1800" dirty="0" err="1"/>
              <a:t>uporabljajo</a:t>
            </a:r>
            <a:r>
              <a:rPr lang="en-GB" sz="1800" dirty="0"/>
              <a:t> SQL </a:t>
            </a:r>
            <a:r>
              <a:rPr lang="en-GB" sz="1800" dirty="0" err="1"/>
              <a:t>baze</a:t>
            </a:r>
            <a:r>
              <a:rPr lang="en-GB" sz="1800" dirty="0"/>
              <a:t> </a:t>
            </a:r>
            <a:r>
              <a:rPr lang="en-GB" sz="1800" dirty="0" err="1"/>
              <a:t>podatkov</a:t>
            </a:r>
            <a:r>
              <a:rPr lang="en-GB" sz="1800" dirty="0"/>
              <a:t>. SQL je </a:t>
            </a:r>
            <a:r>
              <a:rPr lang="en-GB" sz="1800" dirty="0" err="1"/>
              <a:t>idealen</a:t>
            </a:r>
            <a:r>
              <a:rPr lang="en-GB" sz="1800" dirty="0"/>
              <a:t> za </a:t>
            </a:r>
            <a:r>
              <a:rPr lang="en-GB" sz="1800" dirty="0" err="1"/>
              <a:t>shranjevanje</a:t>
            </a:r>
            <a:r>
              <a:rPr lang="en-GB" sz="1800" dirty="0"/>
              <a:t> in </a:t>
            </a:r>
            <a:r>
              <a:rPr lang="en-GB" sz="1800" dirty="0" err="1"/>
              <a:t>posodabljanje</a:t>
            </a:r>
            <a:r>
              <a:rPr lang="en-GB" sz="1800" dirty="0"/>
              <a:t> </a:t>
            </a:r>
            <a:r>
              <a:rPr lang="en-GB" sz="1800" dirty="0" err="1"/>
              <a:t>nenehno</a:t>
            </a:r>
            <a:r>
              <a:rPr lang="en-GB" sz="1800" dirty="0"/>
              <a:t> </a:t>
            </a:r>
            <a:r>
              <a:rPr lang="en-GB" sz="1800" dirty="0" err="1"/>
              <a:t>spreminjajočih</a:t>
            </a:r>
            <a:r>
              <a:rPr lang="en-GB" sz="1800" dirty="0"/>
              <a:t> se </a:t>
            </a:r>
            <a:r>
              <a:rPr lang="en-GB" sz="1800" dirty="0" err="1"/>
              <a:t>podatkov</a:t>
            </a:r>
            <a:r>
              <a:rPr lang="en-GB" sz="1800" dirty="0"/>
              <a:t>, ki </a:t>
            </a:r>
            <a:r>
              <a:rPr lang="en-GB" sz="1800" dirty="0" err="1"/>
              <a:t>jih</a:t>
            </a:r>
            <a:r>
              <a:rPr lang="en-GB" sz="1800" dirty="0"/>
              <a:t> </a:t>
            </a:r>
            <a:r>
              <a:rPr lang="en-GB" sz="1800" dirty="0" err="1"/>
              <a:t>poganjajo</a:t>
            </a:r>
            <a:r>
              <a:rPr lang="en-GB" sz="1800" dirty="0"/>
              <a:t> </a:t>
            </a:r>
            <a:r>
              <a:rPr lang="en-GB" sz="1800" dirty="0" err="1"/>
              <a:t>tržne</a:t>
            </a:r>
            <a:r>
              <a:rPr lang="en-GB" sz="1800" dirty="0"/>
              <a:t> </a:t>
            </a:r>
            <a:r>
              <a:rPr lang="en-GB" sz="1800" dirty="0" err="1"/>
              <a:t>razmere</a:t>
            </a:r>
            <a:r>
              <a:rPr lang="en-GB" sz="1800" dirty="0"/>
              <a:t> in </a:t>
            </a:r>
            <a:r>
              <a:rPr lang="en-GB" sz="1800" dirty="0" err="1"/>
              <a:t>dejavnosti</a:t>
            </a:r>
            <a:r>
              <a:rPr lang="en-GB" sz="1800" dirty="0"/>
              <a:t> </a:t>
            </a:r>
            <a:r>
              <a:rPr lang="en-GB" sz="1800" dirty="0" err="1"/>
              <a:t>podjetja</a:t>
            </a:r>
            <a:r>
              <a:rPr lang="en-GB" sz="1800" dirty="0"/>
              <a:t>, </a:t>
            </a:r>
            <a:r>
              <a:rPr lang="en-GB" sz="1800" dirty="0" err="1"/>
              <a:t>kot</a:t>
            </a:r>
            <a:r>
              <a:rPr lang="en-GB" sz="1800" dirty="0"/>
              <a:t> </a:t>
            </a:r>
            <a:r>
              <a:rPr lang="en-GB" sz="1800" dirty="0" err="1"/>
              <a:t>sta</a:t>
            </a:r>
            <a:r>
              <a:rPr lang="en-GB" sz="1800" dirty="0"/>
              <a:t> </a:t>
            </a:r>
            <a:r>
              <a:rPr lang="en-GB" sz="1800" dirty="0" err="1"/>
              <a:t>prodaja</a:t>
            </a:r>
            <a:r>
              <a:rPr lang="en-GB" sz="1800" dirty="0"/>
              <a:t> in </a:t>
            </a:r>
            <a:r>
              <a:rPr lang="en-GB" sz="1800" dirty="0" err="1"/>
              <a:t>prihodki</a:t>
            </a:r>
            <a:r>
              <a:rPr lang="en-GB" sz="1800" dirty="0"/>
              <a:t>.</a:t>
            </a:r>
            <a:endParaRPr lang="sl-SI" sz="1800" dirty="0"/>
          </a:p>
          <a:p>
            <a:r>
              <a:rPr lang="en-GB" sz="1800" dirty="0"/>
              <a:t>R </a:t>
            </a:r>
            <a:r>
              <a:rPr lang="en-GB" sz="1800" dirty="0" err="1"/>
              <a:t>dopolnjuje</a:t>
            </a:r>
            <a:r>
              <a:rPr lang="en-GB" sz="1800" dirty="0"/>
              <a:t> SQL z </a:t>
            </a:r>
            <a:r>
              <a:rPr lang="en-GB" sz="1800" dirty="0" err="1"/>
              <a:t>nudenjem</a:t>
            </a:r>
            <a:r>
              <a:rPr lang="en-GB" sz="1800" dirty="0"/>
              <a:t> </a:t>
            </a:r>
            <a:r>
              <a:rPr lang="en-GB" sz="1800" dirty="0" err="1"/>
              <a:t>zmogljivih</a:t>
            </a:r>
            <a:r>
              <a:rPr lang="en-GB" sz="1800" dirty="0"/>
              <a:t> </a:t>
            </a:r>
            <a:r>
              <a:rPr lang="en-GB" sz="1800" dirty="0" err="1"/>
              <a:t>statističnih</a:t>
            </a:r>
            <a:r>
              <a:rPr lang="en-GB" sz="1800" dirty="0"/>
              <a:t> </a:t>
            </a:r>
            <a:r>
              <a:rPr lang="en-GB" sz="1800" dirty="0" err="1"/>
              <a:t>orodij</a:t>
            </a:r>
            <a:r>
              <a:rPr lang="en-GB" sz="1800" dirty="0"/>
              <a:t>, </a:t>
            </a:r>
            <a:r>
              <a:rPr lang="en-GB" sz="1800" dirty="0" err="1"/>
              <a:t>prilagojenih</a:t>
            </a:r>
            <a:r>
              <a:rPr lang="en-GB" sz="1800" dirty="0"/>
              <a:t> za </a:t>
            </a:r>
            <a:r>
              <a:rPr lang="en-GB" sz="1800" dirty="0" err="1"/>
              <a:t>analizo</a:t>
            </a:r>
            <a:r>
              <a:rPr lang="en-GB" sz="1800" dirty="0"/>
              <a:t> </a:t>
            </a:r>
            <a:r>
              <a:rPr lang="en-GB" sz="1800" dirty="0" err="1"/>
              <a:t>podatkov</a:t>
            </a:r>
            <a:r>
              <a:rPr lang="en-GB" sz="1800" dirty="0"/>
              <a:t>, </a:t>
            </a:r>
            <a:r>
              <a:rPr lang="en-GB" sz="1800" dirty="0" err="1"/>
              <a:t>kar</a:t>
            </a:r>
            <a:r>
              <a:rPr lang="en-GB" sz="1800" dirty="0"/>
              <a:t> ga </a:t>
            </a:r>
            <a:r>
              <a:rPr lang="en-GB" sz="1800" dirty="0" err="1"/>
              <a:t>naredi</a:t>
            </a:r>
            <a:r>
              <a:rPr lang="en-GB" sz="1800" dirty="0"/>
              <a:t> </a:t>
            </a:r>
            <a:r>
              <a:rPr lang="en-GB" sz="1800" dirty="0" err="1"/>
              <a:t>odlično</a:t>
            </a:r>
            <a:r>
              <a:rPr lang="en-GB" sz="1800" dirty="0"/>
              <a:t> </a:t>
            </a:r>
            <a:r>
              <a:rPr lang="en-GB" sz="1800" dirty="0" err="1"/>
              <a:t>izbiro</a:t>
            </a:r>
            <a:r>
              <a:rPr lang="en-GB" sz="1800" dirty="0"/>
              <a:t> za </a:t>
            </a:r>
            <a:r>
              <a:rPr lang="en-GB" sz="1800" dirty="0" err="1"/>
              <a:t>avtomatizacijo</a:t>
            </a:r>
            <a:r>
              <a:rPr lang="en-GB" sz="1800" dirty="0"/>
              <a:t> </a:t>
            </a:r>
            <a:r>
              <a:rPr lang="en-GB" sz="1800" dirty="0" err="1"/>
              <a:t>nalog</a:t>
            </a:r>
            <a:r>
              <a:rPr lang="en-GB" sz="1800" dirty="0"/>
              <a:t> in </a:t>
            </a:r>
            <a:r>
              <a:rPr lang="en-GB" sz="1800" dirty="0" err="1"/>
              <a:t>razvoj</a:t>
            </a:r>
            <a:r>
              <a:rPr lang="en-GB" sz="1800" dirty="0"/>
              <a:t> </a:t>
            </a:r>
            <a:r>
              <a:rPr lang="en-GB" sz="1800" dirty="0" err="1"/>
              <a:t>prilagojenih</a:t>
            </a:r>
            <a:r>
              <a:rPr lang="en-GB" sz="1800" dirty="0"/>
              <a:t> </a:t>
            </a:r>
            <a:r>
              <a:rPr lang="en-GB" sz="1800" dirty="0" err="1"/>
              <a:t>analitičnih</a:t>
            </a:r>
            <a:r>
              <a:rPr lang="en-GB" sz="1800" dirty="0"/>
              <a:t> </a:t>
            </a:r>
            <a:r>
              <a:rPr lang="en-GB" sz="1800" dirty="0" err="1"/>
              <a:t>paketov</a:t>
            </a:r>
            <a:r>
              <a:rPr lang="en-GB" sz="1800" dirty="0"/>
              <a:t>. Za </a:t>
            </a:r>
            <a:r>
              <a:rPr lang="en-GB" sz="1800" dirty="0" err="1"/>
              <a:t>razliko</a:t>
            </a:r>
            <a:r>
              <a:rPr lang="en-GB" sz="1800" dirty="0"/>
              <a:t> od </a:t>
            </a:r>
            <a:r>
              <a:rPr lang="en-GB" sz="1800" dirty="0" err="1"/>
              <a:t>splošnih</a:t>
            </a:r>
            <a:r>
              <a:rPr lang="en-GB" sz="1800" dirty="0"/>
              <a:t> </a:t>
            </a:r>
            <a:r>
              <a:rPr lang="en-GB" sz="1800" dirty="0" err="1"/>
              <a:t>programskih</a:t>
            </a:r>
            <a:r>
              <a:rPr lang="en-GB" sz="1800" dirty="0"/>
              <a:t> </a:t>
            </a:r>
            <a:r>
              <a:rPr lang="en-GB" sz="1800" dirty="0" err="1"/>
              <a:t>jezikov</a:t>
            </a:r>
            <a:r>
              <a:rPr lang="en-GB" sz="1800" dirty="0"/>
              <a:t>, </a:t>
            </a:r>
            <a:r>
              <a:rPr lang="en-GB" sz="1800" dirty="0" err="1"/>
              <a:t>kot</a:t>
            </a:r>
            <a:r>
              <a:rPr lang="en-GB" sz="1800" dirty="0"/>
              <a:t> je Python, je R </a:t>
            </a:r>
            <a:r>
              <a:rPr lang="en-GB" sz="1800" dirty="0" err="1"/>
              <a:t>posebej</a:t>
            </a:r>
            <a:r>
              <a:rPr lang="en-GB" sz="1800" dirty="0"/>
              <a:t> </a:t>
            </a:r>
            <a:r>
              <a:rPr lang="en-GB" sz="1800" dirty="0" err="1"/>
              <a:t>zasnovan</a:t>
            </a:r>
            <a:r>
              <a:rPr lang="en-GB" sz="1800" dirty="0"/>
              <a:t> za </a:t>
            </a:r>
            <a:r>
              <a:rPr lang="en-GB" sz="1800" dirty="0" err="1"/>
              <a:t>analizo</a:t>
            </a:r>
            <a:r>
              <a:rPr lang="en-GB" sz="1800" dirty="0"/>
              <a:t> </a:t>
            </a:r>
            <a:r>
              <a:rPr lang="en-GB" sz="1800" dirty="0" err="1"/>
              <a:t>podatkov</a:t>
            </a:r>
            <a:r>
              <a:rPr lang="en-GB" sz="1800" dirty="0"/>
              <a:t>, </a:t>
            </a:r>
            <a:r>
              <a:rPr lang="en-GB" sz="1800" dirty="0" err="1"/>
              <a:t>kar</a:t>
            </a:r>
            <a:r>
              <a:rPr lang="en-GB" sz="1800" dirty="0"/>
              <a:t> ga </a:t>
            </a:r>
            <a:r>
              <a:rPr lang="en-GB" sz="1800" dirty="0" err="1"/>
              <a:t>uvršča</a:t>
            </a:r>
            <a:r>
              <a:rPr lang="en-GB" sz="1800" dirty="0"/>
              <a:t> med </a:t>
            </a:r>
            <a:r>
              <a:rPr lang="en-GB" sz="1800" dirty="0" err="1"/>
              <a:t>ključna</a:t>
            </a:r>
            <a:r>
              <a:rPr lang="en-GB" sz="1800" dirty="0"/>
              <a:t> </a:t>
            </a:r>
            <a:r>
              <a:rPr lang="en-GB" sz="1800" dirty="0" err="1"/>
              <a:t>orodja</a:t>
            </a:r>
            <a:r>
              <a:rPr lang="en-GB" sz="1800" dirty="0"/>
              <a:t> v </a:t>
            </a:r>
            <a:r>
              <a:rPr lang="en-GB" sz="1800" dirty="0" err="1"/>
              <a:t>poslovni</a:t>
            </a:r>
            <a:r>
              <a:rPr lang="en-GB" sz="1800" dirty="0"/>
              <a:t> </a:t>
            </a:r>
            <a:r>
              <a:rPr lang="en-GB" sz="1800" dirty="0" err="1"/>
              <a:t>analitiki</a:t>
            </a:r>
            <a:r>
              <a:rPr lang="en-GB" sz="1800" dirty="0"/>
              <a:t>. </a:t>
            </a:r>
            <a:r>
              <a:rPr lang="en-GB" sz="1800" dirty="0" err="1"/>
              <a:t>Skupaj</a:t>
            </a:r>
            <a:r>
              <a:rPr lang="en-GB" sz="1800" dirty="0"/>
              <a:t> SQL in R </a:t>
            </a:r>
            <a:r>
              <a:rPr lang="en-GB" sz="1800" dirty="0" err="1"/>
              <a:t>ponujata</a:t>
            </a:r>
            <a:r>
              <a:rPr lang="en-GB" sz="1800" dirty="0"/>
              <a:t> </a:t>
            </a:r>
            <a:r>
              <a:rPr lang="en-GB" sz="1800" dirty="0" err="1"/>
              <a:t>robusten</a:t>
            </a:r>
            <a:r>
              <a:rPr lang="en-GB" sz="1800" dirty="0"/>
              <a:t> </a:t>
            </a:r>
            <a:r>
              <a:rPr lang="en-GB" sz="1800" dirty="0" err="1"/>
              <a:t>okvir</a:t>
            </a:r>
            <a:r>
              <a:rPr lang="en-GB" sz="1800" dirty="0"/>
              <a:t> za </a:t>
            </a:r>
            <a:r>
              <a:rPr lang="en-GB" sz="1800" dirty="0" err="1"/>
              <a:t>analizo</a:t>
            </a:r>
            <a:r>
              <a:rPr lang="en-GB" sz="1800" dirty="0"/>
              <a:t> </a:t>
            </a:r>
            <a:r>
              <a:rPr lang="en-GB" sz="1800" dirty="0" err="1"/>
              <a:t>poslovnih</a:t>
            </a:r>
            <a:r>
              <a:rPr lang="en-GB" sz="1800" dirty="0"/>
              <a:t> </a:t>
            </a:r>
            <a:r>
              <a:rPr lang="en-GB" sz="1800" dirty="0" err="1"/>
              <a:t>podatkov</a:t>
            </a:r>
            <a:r>
              <a:rPr lang="en-GB" sz="1800" dirty="0"/>
              <a:t>, </a:t>
            </a:r>
            <a:r>
              <a:rPr lang="en-GB" sz="1800" dirty="0" err="1"/>
              <a:t>kar</a:t>
            </a:r>
            <a:r>
              <a:rPr lang="en-GB" sz="1800" dirty="0"/>
              <a:t> </a:t>
            </a:r>
            <a:r>
              <a:rPr lang="en-GB" sz="1800" dirty="0" err="1"/>
              <a:t>podjetjem</a:t>
            </a:r>
            <a:r>
              <a:rPr lang="en-GB" sz="1800" dirty="0"/>
              <a:t> </a:t>
            </a:r>
            <a:r>
              <a:rPr lang="en-GB" sz="1800" dirty="0" err="1"/>
              <a:t>omogoča</a:t>
            </a:r>
            <a:r>
              <a:rPr lang="en-GB" sz="1800" dirty="0"/>
              <a:t> </a:t>
            </a:r>
            <a:r>
              <a:rPr lang="en-GB" sz="1800" dirty="0" err="1"/>
              <a:t>sprejemanje</a:t>
            </a:r>
            <a:r>
              <a:rPr lang="en-GB" sz="1800" dirty="0"/>
              <a:t> </a:t>
            </a:r>
            <a:r>
              <a:rPr lang="en-GB" sz="1800" dirty="0" err="1"/>
              <a:t>premišljenih</a:t>
            </a:r>
            <a:r>
              <a:rPr lang="en-GB" sz="1800" dirty="0"/>
              <a:t> </a:t>
            </a:r>
            <a:r>
              <a:rPr lang="en-GB" sz="1800" dirty="0" err="1"/>
              <a:t>odločitev</a:t>
            </a:r>
            <a:r>
              <a:rPr lang="en-GB" sz="1800" dirty="0"/>
              <a:t>, ki </a:t>
            </a:r>
            <a:r>
              <a:rPr lang="en-GB" sz="1800" dirty="0" err="1"/>
              <a:t>temeljijo</a:t>
            </a:r>
            <a:r>
              <a:rPr lang="en-GB" sz="1800" dirty="0"/>
              <a:t> </a:t>
            </a:r>
            <a:r>
              <a:rPr lang="en-GB" sz="1800" dirty="0" err="1"/>
              <a:t>na</a:t>
            </a:r>
            <a:r>
              <a:rPr lang="en-GB" sz="1800" dirty="0"/>
              <a:t> </a:t>
            </a:r>
            <a:r>
              <a:rPr lang="en-GB" sz="1800" dirty="0" err="1"/>
              <a:t>natančnih</a:t>
            </a:r>
            <a:r>
              <a:rPr lang="en-GB" sz="1800" dirty="0"/>
              <a:t> in </a:t>
            </a:r>
            <a:r>
              <a:rPr lang="en-GB" sz="1800" dirty="0" err="1"/>
              <a:t>ažurnih</a:t>
            </a:r>
            <a:r>
              <a:rPr lang="en-GB" sz="1800" dirty="0"/>
              <a:t> </a:t>
            </a:r>
            <a:r>
              <a:rPr lang="en-GB" sz="1800" dirty="0" err="1"/>
              <a:t>informacijah</a:t>
            </a:r>
            <a:r>
              <a:rPr lang="en-GB" sz="1800" dirty="0"/>
              <a:t>.</a:t>
            </a:r>
          </a:p>
        </p:txBody>
      </p:sp>
      <p:pic>
        <p:nvPicPr>
          <p:cNvPr id="2" name="Slika 1">
            <a:extLst>
              <a:ext uri="{FF2B5EF4-FFF2-40B4-BE49-F238E27FC236}">
                <a16:creationId xmlns:a16="http://schemas.microsoft.com/office/drawing/2014/main" id="{F2CD7BD6-0861-FE25-FC3D-5B69E91B4642}"/>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DE950FC-DC84-F633-5F92-95250908068E}"/>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38375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6" name="Picture 5"/>
          <p:cNvPicPr/>
          <p:nvPr/>
        </p:nvPicPr>
        <p:blipFill>
          <a:blip r:embed="rId2"/>
          <a:stretch>
            <a:fillRect/>
          </a:stretch>
        </p:blipFill>
        <p:spPr>
          <a:xfrm>
            <a:off x="3046306" y="1481668"/>
            <a:ext cx="5760720" cy="3923665"/>
          </a:xfrm>
          <a:prstGeom prst="rect">
            <a:avLst/>
          </a:prstGeom>
        </p:spPr>
      </p:pic>
      <p:sp>
        <p:nvSpPr>
          <p:cNvPr id="2" name="Rectangle 3">
            <a:extLst>
              <a:ext uri="{FF2B5EF4-FFF2-40B4-BE49-F238E27FC236}">
                <a16:creationId xmlns:a16="http://schemas.microsoft.com/office/drawing/2014/main" id="{1BF4227C-2891-A979-AA77-DEB263FB3BEF}"/>
              </a:ext>
            </a:extLst>
          </p:cNvPr>
          <p:cNvSpPr>
            <a:spLocks noChangeArrowheads="1"/>
          </p:cNvSpPr>
          <p:nvPr/>
        </p:nvSpPr>
        <p:spPr bwMode="auto">
          <a:xfrm>
            <a:off x="3950480" y="5405333"/>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pic>
        <p:nvPicPr>
          <p:cNvPr id="3" name="Slika 2">
            <a:extLst>
              <a:ext uri="{FF2B5EF4-FFF2-40B4-BE49-F238E27FC236}">
                <a16:creationId xmlns:a16="http://schemas.microsoft.com/office/drawing/2014/main" id="{7C7282C9-4CDF-91DB-BAB9-94653D579223}"/>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68DCD8EB-B620-1F03-153F-F882402D0BAA}"/>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131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F02F28D8-DD37-2224-A57E-0479CE4E3263}"/>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FF532C83-B320-F838-44F7-1557F88E27A8}"/>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5" name="Picture 4"/>
          <p:cNvPicPr/>
          <p:nvPr/>
        </p:nvPicPr>
        <p:blipFill>
          <a:blip r:embed="rId3"/>
          <a:stretch>
            <a:fillRect/>
          </a:stretch>
        </p:blipFill>
        <p:spPr>
          <a:xfrm>
            <a:off x="2851572" y="1117600"/>
            <a:ext cx="5090161" cy="5591280"/>
          </a:xfrm>
          <a:prstGeom prst="rect">
            <a:avLst/>
          </a:prstGeom>
        </p:spPr>
      </p:pic>
      <p:sp>
        <p:nvSpPr>
          <p:cNvPr id="2" name="Rectangle 3">
            <a:extLst>
              <a:ext uri="{FF2B5EF4-FFF2-40B4-BE49-F238E27FC236}">
                <a16:creationId xmlns:a16="http://schemas.microsoft.com/office/drawing/2014/main" id="{6BE0C52D-3117-3D34-4E3F-28F86AECEB75}"/>
              </a:ext>
            </a:extLst>
          </p:cNvPr>
          <p:cNvSpPr>
            <a:spLocks noChangeArrowheads="1"/>
          </p:cNvSpPr>
          <p:nvPr/>
        </p:nvSpPr>
        <p:spPr bwMode="auto">
          <a:xfrm>
            <a:off x="7941733" y="2103337"/>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spTree>
    <p:extLst>
      <p:ext uri="{BB962C8B-B14F-4D97-AF65-F5344CB8AC3E}">
        <p14:creationId xmlns:p14="http://schemas.microsoft.com/office/powerpoint/2010/main" val="1807208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3" name="Picture 2">
            <a:extLst>
              <a:ext uri="{FF2B5EF4-FFF2-40B4-BE49-F238E27FC236}">
                <a16:creationId xmlns:a16="http://schemas.microsoft.com/office/drawing/2014/main" id="{C4A4B956-0E8E-A6C3-DA2A-A841920F84AF}"/>
              </a:ext>
            </a:extLst>
          </p:cNvPr>
          <p:cNvPicPr>
            <a:picLocks noChangeAspect="1"/>
          </p:cNvPicPr>
          <p:nvPr/>
        </p:nvPicPr>
        <p:blipFill>
          <a:blip r:embed="rId2"/>
          <a:stretch>
            <a:fillRect/>
          </a:stretch>
        </p:blipFill>
        <p:spPr>
          <a:xfrm>
            <a:off x="1515310" y="1365583"/>
            <a:ext cx="10093158" cy="4541921"/>
          </a:xfrm>
          <a:prstGeom prst="rect">
            <a:avLst/>
          </a:prstGeom>
        </p:spPr>
      </p:pic>
      <p:sp>
        <p:nvSpPr>
          <p:cNvPr id="2" name="Rectangle 3">
            <a:extLst>
              <a:ext uri="{FF2B5EF4-FFF2-40B4-BE49-F238E27FC236}">
                <a16:creationId xmlns:a16="http://schemas.microsoft.com/office/drawing/2014/main" id="{E26A6288-BDEE-703F-A5D9-EA7E1F3E1397}"/>
              </a:ext>
            </a:extLst>
          </p:cNvPr>
          <p:cNvSpPr>
            <a:spLocks noChangeArrowheads="1"/>
          </p:cNvSpPr>
          <p:nvPr/>
        </p:nvSpPr>
        <p:spPr bwMode="auto">
          <a:xfrm>
            <a:off x="1608666" y="5995164"/>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pic>
        <p:nvPicPr>
          <p:cNvPr id="5" name="Slika 4">
            <a:extLst>
              <a:ext uri="{FF2B5EF4-FFF2-40B4-BE49-F238E27FC236}">
                <a16:creationId xmlns:a16="http://schemas.microsoft.com/office/drawing/2014/main" id="{DF21C8F0-703C-FFF6-8114-3253C1F0A296}"/>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CF94A780-9D95-CE75-76D2-8B3C4CD947EB}"/>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0184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Poizvedovanje v SQL bazi podatkov z uporabo </a:t>
            </a:r>
            <a:r>
              <a:rPr lang="en-GB" dirty="0"/>
              <a:t>R</a:t>
            </a:r>
            <a:endParaRPr lang="pl-PL" dirty="0"/>
          </a:p>
        </p:txBody>
      </p:sp>
      <p:pic>
        <p:nvPicPr>
          <p:cNvPr id="5" name="Picture 4">
            <a:extLst>
              <a:ext uri="{FF2B5EF4-FFF2-40B4-BE49-F238E27FC236}">
                <a16:creationId xmlns:a16="http://schemas.microsoft.com/office/drawing/2014/main" id="{D100BE13-466C-4DE0-1DEC-975F2ACCF37D}"/>
              </a:ext>
            </a:extLst>
          </p:cNvPr>
          <p:cNvPicPr>
            <a:picLocks noChangeAspect="1"/>
          </p:cNvPicPr>
          <p:nvPr/>
        </p:nvPicPr>
        <p:blipFill>
          <a:blip r:embed="rId2"/>
          <a:stretch>
            <a:fillRect/>
          </a:stretch>
        </p:blipFill>
        <p:spPr>
          <a:xfrm>
            <a:off x="1094873" y="1540904"/>
            <a:ext cx="9581147" cy="4115650"/>
          </a:xfrm>
          <a:prstGeom prst="rect">
            <a:avLst/>
          </a:prstGeom>
        </p:spPr>
      </p:pic>
      <p:sp>
        <p:nvSpPr>
          <p:cNvPr id="2" name="Rectangle 3">
            <a:extLst>
              <a:ext uri="{FF2B5EF4-FFF2-40B4-BE49-F238E27FC236}">
                <a16:creationId xmlns:a16="http://schemas.microsoft.com/office/drawing/2014/main" id="{A9E7799B-7C04-865B-0D29-470BA75FD32C}"/>
              </a:ext>
            </a:extLst>
          </p:cNvPr>
          <p:cNvSpPr>
            <a:spLocks noChangeArrowheads="1"/>
          </p:cNvSpPr>
          <p:nvPr/>
        </p:nvSpPr>
        <p:spPr bwMode="auto">
          <a:xfrm>
            <a:off x="1094873" y="5715790"/>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pic>
        <p:nvPicPr>
          <p:cNvPr id="3" name="Slika 2">
            <a:extLst>
              <a:ext uri="{FF2B5EF4-FFF2-40B4-BE49-F238E27FC236}">
                <a16:creationId xmlns:a16="http://schemas.microsoft.com/office/drawing/2014/main" id="{E18EB547-57D5-8CB0-AA76-8198A9B404B4}"/>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6008F366-C53B-BAB1-BE93-FAF687DAC001}"/>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443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3" name="Picture 2">
            <a:extLst>
              <a:ext uri="{FF2B5EF4-FFF2-40B4-BE49-F238E27FC236}">
                <a16:creationId xmlns:a16="http://schemas.microsoft.com/office/drawing/2014/main" id="{86B35ADF-668C-23D2-A5F6-4E7C2E6BD280}"/>
              </a:ext>
            </a:extLst>
          </p:cNvPr>
          <p:cNvPicPr>
            <a:picLocks noChangeAspect="1"/>
          </p:cNvPicPr>
          <p:nvPr/>
        </p:nvPicPr>
        <p:blipFill>
          <a:blip r:embed="rId2"/>
          <a:stretch>
            <a:fillRect/>
          </a:stretch>
        </p:blipFill>
        <p:spPr>
          <a:xfrm>
            <a:off x="2231858" y="1416874"/>
            <a:ext cx="5419994" cy="5076000"/>
          </a:xfrm>
          <a:prstGeom prst="rect">
            <a:avLst/>
          </a:prstGeom>
        </p:spPr>
      </p:pic>
      <p:sp>
        <p:nvSpPr>
          <p:cNvPr id="2" name="Rectangle 3">
            <a:extLst>
              <a:ext uri="{FF2B5EF4-FFF2-40B4-BE49-F238E27FC236}">
                <a16:creationId xmlns:a16="http://schemas.microsoft.com/office/drawing/2014/main" id="{45D8CFF0-A952-CCF3-F2F2-7C4843958E8E}"/>
              </a:ext>
            </a:extLst>
          </p:cNvPr>
          <p:cNvSpPr>
            <a:spLocks noChangeArrowheads="1"/>
          </p:cNvSpPr>
          <p:nvPr/>
        </p:nvSpPr>
        <p:spPr bwMode="auto">
          <a:xfrm>
            <a:off x="2231858" y="6492874"/>
            <a:ext cx="296587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Primer poizvedovanja v SQL bazi podatkov.</a:t>
            </a:r>
            <a:endParaRPr lang="en-GB" sz="1100" dirty="0"/>
          </a:p>
        </p:txBody>
      </p:sp>
      <p:sp>
        <p:nvSpPr>
          <p:cNvPr id="5" name="PoljeZBesedilom 4">
            <a:extLst>
              <a:ext uri="{FF2B5EF4-FFF2-40B4-BE49-F238E27FC236}">
                <a16:creationId xmlns:a16="http://schemas.microsoft.com/office/drawing/2014/main" id="{875C334D-6E1E-9C79-6151-487A23613F1C}"/>
              </a:ext>
            </a:extLst>
          </p:cNvPr>
          <p:cNvSpPr txBox="1"/>
          <p:nvPr/>
        </p:nvSpPr>
        <p:spPr>
          <a:xfrm>
            <a:off x="2231858" y="1416874"/>
            <a:ext cx="4469406" cy="646331"/>
          </a:xfrm>
          <a:prstGeom prst="rect">
            <a:avLst/>
          </a:prstGeom>
          <a:solidFill>
            <a:schemeClr val="bg1"/>
          </a:solidFill>
        </p:spPr>
        <p:txBody>
          <a:bodyPr wrap="square" rtlCol="0">
            <a:spAutoFit/>
          </a:bodyPr>
          <a:lstStyle/>
          <a:p>
            <a:r>
              <a:rPr lang="sl-SI" b="1" dirty="0"/>
              <a:t>Osnove poslovne analitike vključujoč R in SQL</a:t>
            </a:r>
            <a:endParaRPr lang="en-GB" b="1" dirty="0"/>
          </a:p>
        </p:txBody>
      </p:sp>
      <p:sp>
        <p:nvSpPr>
          <p:cNvPr id="6" name="PoljeZBesedilom 5">
            <a:extLst>
              <a:ext uri="{FF2B5EF4-FFF2-40B4-BE49-F238E27FC236}">
                <a16:creationId xmlns:a16="http://schemas.microsoft.com/office/drawing/2014/main" id="{EF6EB0DB-A58C-DD02-4232-59F500A22639}"/>
              </a:ext>
            </a:extLst>
          </p:cNvPr>
          <p:cNvSpPr txBox="1"/>
          <p:nvPr/>
        </p:nvSpPr>
        <p:spPr>
          <a:xfrm>
            <a:off x="2231858" y="2745621"/>
            <a:ext cx="4469406" cy="338554"/>
          </a:xfrm>
          <a:prstGeom prst="rect">
            <a:avLst/>
          </a:prstGeom>
          <a:solidFill>
            <a:schemeClr val="bg1"/>
          </a:solidFill>
        </p:spPr>
        <p:txBody>
          <a:bodyPr wrap="square" rtlCol="0">
            <a:spAutoFit/>
          </a:bodyPr>
          <a:lstStyle/>
          <a:p>
            <a:r>
              <a:rPr lang="sl-SI" sz="1600" b="1" dirty="0"/>
              <a:t>Naloži knjižnice</a:t>
            </a:r>
            <a:endParaRPr lang="en-GB" sz="1600" b="1" dirty="0"/>
          </a:p>
        </p:txBody>
      </p:sp>
      <p:sp>
        <p:nvSpPr>
          <p:cNvPr id="7" name="PoljeZBesedilom 6">
            <a:extLst>
              <a:ext uri="{FF2B5EF4-FFF2-40B4-BE49-F238E27FC236}">
                <a16:creationId xmlns:a16="http://schemas.microsoft.com/office/drawing/2014/main" id="{72481916-D0EC-60A0-296A-0C90D8BC51E0}"/>
              </a:ext>
            </a:extLst>
          </p:cNvPr>
          <p:cNvSpPr txBox="1"/>
          <p:nvPr/>
        </p:nvSpPr>
        <p:spPr>
          <a:xfrm>
            <a:off x="2231858" y="3953568"/>
            <a:ext cx="4469406" cy="338554"/>
          </a:xfrm>
          <a:prstGeom prst="rect">
            <a:avLst/>
          </a:prstGeom>
          <a:solidFill>
            <a:schemeClr val="bg1"/>
          </a:solidFill>
        </p:spPr>
        <p:txBody>
          <a:bodyPr wrap="square" rtlCol="0">
            <a:spAutoFit/>
          </a:bodyPr>
          <a:lstStyle/>
          <a:p>
            <a:r>
              <a:rPr lang="sl-SI" sz="1600" b="1" dirty="0"/>
              <a:t>Poveži se do </a:t>
            </a:r>
            <a:r>
              <a:rPr lang="sl-SI" sz="1600" b="1" dirty="0" err="1"/>
              <a:t>Chinook</a:t>
            </a:r>
            <a:r>
              <a:rPr lang="sl-SI" sz="1600" b="1" dirty="0"/>
              <a:t> </a:t>
            </a:r>
            <a:r>
              <a:rPr lang="sl-SI" sz="1600" b="1" dirty="0" err="1"/>
              <a:t>SQLite</a:t>
            </a:r>
            <a:r>
              <a:rPr lang="sl-SI" sz="1600" b="1" dirty="0"/>
              <a:t> baze podatkov</a:t>
            </a:r>
            <a:endParaRPr lang="en-GB" sz="1600" b="1" dirty="0"/>
          </a:p>
        </p:txBody>
      </p:sp>
      <p:sp>
        <p:nvSpPr>
          <p:cNvPr id="8" name="PoljeZBesedilom 7">
            <a:extLst>
              <a:ext uri="{FF2B5EF4-FFF2-40B4-BE49-F238E27FC236}">
                <a16:creationId xmlns:a16="http://schemas.microsoft.com/office/drawing/2014/main" id="{AA2E27F8-C82C-296F-670C-D99AED0CC9EF}"/>
              </a:ext>
            </a:extLst>
          </p:cNvPr>
          <p:cNvSpPr txBox="1"/>
          <p:nvPr/>
        </p:nvSpPr>
        <p:spPr>
          <a:xfrm>
            <a:off x="2231858" y="4822961"/>
            <a:ext cx="4469406" cy="338554"/>
          </a:xfrm>
          <a:prstGeom prst="rect">
            <a:avLst/>
          </a:prstGeom>
          <a:solidFill>
            <a:schemeClr val="bg1"/>
          </a:solidFill>
        </p:spPr>
        <p:txBody>
          <a:bodyPr wrap="square" rtlCol="0">
            <a:spAutoFit/>
          </a:bodyPr>
          <a:lstStyle/>
          <a:p>
            <a:r>
              <a:rPr lang="sl-SI" sz="1600" b="1" dirty="0"/>
              <a:t>Navedi vse tabele v bazi podatkov</a:t>
            </a:r>
            <a:endParaRPr lang="en-GB" sz="1600" b="1" dirty="0"/>
          </a:p>
        </p:txBody>
      </p:sp>
      <p:pic>
        <p:nvPicPr>
          <p:cNvPr id="9" name="Slika 8">
            <a:extLst>
              <a:ext uri="{FF2B5EF4-FFF2-40B4-BE49-F238E27FC236}">
                <a16:creationId xmlns:a16="http://schemas.microsoft.com/office/drawing/2014/main" id="{2719C0F5-7A59-52C0-BD73-9FCB9834BF07}"/>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10" name="PoljeZBesedilom 9">
            <a:extLst>
              <a:ext uri="{FF2B5EF4-FFF2-40B4-BE49-F238E27FC236}">
                <a16:creationId xmlns:a16="http://schemas.microsoft.com/office/drawing/2014/main" id="{F1766556-2CF2-4F5D-61D4-A306DDF2AF46}"/>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71562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5" name="Picture 4">
            <a:extLst>
              <a:ext uri="{FF2B5EF4-FFF2-40B4-BE49-F238E27FC236}">
                <a16:creationId xmlns:a16="http://schemas.microsoft.com/office/drawing/2014/main" id="{C5F4D943-9E43-4665-996E-A22B0AA52E2B}"/>
              </a:ext>
            </a:extLst>
          </p:cNvPr>
          <p:cNvPicPr>
            <a:picLocks noChangeAspect="1"/>
          </p:cNvPicPr>
          <p:nvPr/>
        </p:nvPicPr>
        <p:blipFill>
          <a:blip r:embed="rId2"/>
          <a:stretch>
            <a:fillRect/>
          </a:stretch>
        </p:blipFill>
        <p:spPr>
          <a:xfrm>
            <a:off x="114300" y="1575404"/>
            <a:ext cx="6309130" cy="3605945"/>
          </a:xfrm>
          <a:prstGeom prst="rect">
            <a:avLst/>
          </a:prstGeom>
        </p:spPr>
      </p:pic>
      <p:pic>
        <p:nvPicPr>
          <p:cNvPr id="7" name="Picture 6">
            <a:extLst>
              <a:ext uri="{FF2B5EF4-FFF2-40B4-BE49-F238E27FC236}">
                <a16:creationId xmlns:a16="http://schemas.microsoft.com/office/drawing/2014/main" id="{AC5E8151-4536-524D-E930-126C51100447}"/>
              </a:ext>
            </a:extLst>
          </p:cNvPr>
          <p:cNvPicPr>
            <a:picLocks noChangeAspect="1"/>
          </p:cNvPicPr>
          <p:nvPr/>
        </p:nvPicPr>
        <p:blipFill>
          <a:blip r:embed="rId3"/>
          <a:stretch>
            <a:fillRect/>
          </a:stretch>
        </p:blipFill>
        <p:spPr>
          <a:xfrm>
            <a:off x="6475216" y="1642312"/>
            <a:ext cx="5428209" cy="3447046"/>
          </a:xfrm>
          <a:prstGeom prst="rect">
            <a:avLst/>
          </a:prstGeom>
        </p:spPr>
      </p:pic>
      <p:sp>
        <p:nvSpPr>
          <p:cNvPr id="2" name="PoljeZBesedilom 1">
            <a:extLst>
              <a:ext uri="{FF2B5EF4-FFF2-40B4-BE49-F238E27FC236}">
                <a16:creationId xmlns:a16="http://schemas.microsoft.com/office/drawing/2014/main" id="{738BB98B-6149-D046-7BF8-08A5904D34D4}"/>
              </a:ext>
            </a:extLst>
          </p:cNvPr>
          <p:cNvSpPr txBox="1"/>
          <p:nvPr/>
        </p:nvSpPr>
        <p:spPr>
          <a:xfrm>
            <a:off x="288575" y="1642312"/>
            <a:ext cx="4469406" cy="338554"/>
          </a:xfrm>
          <a:prstGeom prst="rect">
            <a:avLst/>
          </a:prstGeom>
          <a:solidFill>
            <a:schemeClr val="bg1"/>
          </a:solidFill>
        </p:spPr>
        <p:txBody>
          <a:bodyPr wrap="square" rtlCol="0">
            <a:spAutoFit/>
          </a:bodyPr>
          <a:lstStyle/>
          <a:p>
            <a:r>
              <a:rPr lang="sl-SI" sz="1600" b="1" dirty="0"/>
              <a:t>Izberi tabelo z albumom iz baze podatkov</a:t>
            </a:r>
            <a:endParaRPr lang="en-GB" sz="1600" b="1" dirty="0"/>
          </a:p>
        </p:txBody>
      </p:sp>
      <p:sp>
        <p:nvSpPr>
          <p:cNvPr id="3" name="PoljeZBesedilom 2">
            <a:extLst>
              <a:ext uri="{FF2B5EF4-FFF2-40B4-BE49-F238E27FC236}">
                <a16:creationId xmlns:a16="http://schemas.microsoft.com/office/drawing/2014/main" id="{C50E676D-E5C5-9DA2-948E-C6AED2517C3D}"/>
              </a:ext>
            </a:extLst>
          </p:cNvPr>
          <p:cNvSpPr txBox="1"/>
          <p:nvPr/>
        </p:nvSpPr>
        <p:spPr>
          <a:xfrm>
            <a:off x="6259572" y="1676651"/>
            <a:ext cx="5932428" cy="338554"/>
          </a:xfrm>
          <a:prstGeom prst="rect">
            <a:avLst/>
          </a:prstGeom>
          <a:solidFill>
            <a:schemeClr val="bg1"/>
          </a:solidFill>
        </p:spPr>
        <p:txBody>
          <a:bodyPr wrap="square" rtlCol="0">
            <a:spAutoFit/>
          </a:bodyPr>
          <a:lstStyle/>
          <a:p>
            <a:r>
              <a:rPr lang="sl-SI" sz="1600" b="1" dirty="0"/>
              <a:t>Izvedi sklic, da pridobiš informacije o albumu in ime izvajalca</a:t>
            </a:r>
            <a:endParaRPr lang="en-GB" sz="1600" b="1" dirty="0"/>
          </a:p>
        </p:txBody>
      </p:sp>
      <p:pic>
        <p:nvPicPr>
          <p:cNvPr id="6" name="Slika 5">
            <a:extLst>
              <a:ext uri="{FF2B5EF4-FFF2-40B4-BE49-F238E27FC236}">
                <a16:creationId xmlns:a16="http://schemas.microsoft.com/office/drawing/2014/main" id="{F08F0C49-31B7-6490-2132-F740DA6D4AEF}"/>
              </a:ext>
            </a:extLst>
          </p:cNvPr>
          <p:cNvPicPr>
            <a:picLocks noChangeAspect="1"/>
          </p:cNvPicPr>
          <p:nvPr/>
        </p:nvPicPr>
        <p:blipFill>
          <a:blip r:embed="rId4"/>
          <a:stretch>
            <a:fillRect/>
          </a:stretch>
        </p:blipFill>
        <p:spPr>
          <a:xfrm>
            <a:off x="11449974" y="6143117"/>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5A12524D-17A6-DFC8-16BC-9CFD78B801BC}"/>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23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en-GB" sz="2000" dirty="0"/>
              <a:t>Kaj je </a:t>
            </a:r>
            <a:r>
              <a:rPr lang="en-GB" sz="2000" dirty="0" err="1"/>
              <a:t>poslovna</a:t>
            </a:r>
            <a:r>
              <a:rPr lang="en-GB" sz="2000" dirty="0"/>
              <a:t> </a:t>
            </a:r>
            <a:r>
              <a:rPr lang="en-GB" sz="2000" dirty="0" err="1"/>
              <a:t>analitika</a:t>
            </a:r>
            <a:r>
              <a:rPr lang="en-GB" sz="2000" dirty="0"/>
              <a:t> (</a:t>
            </a:r>
            <a:r>
              <a:rPr lang="sl-SI" sz="2000" dirty="0"/>
              <a:t>P</a:t>
            </a:r>
            <a:r>
              <a:rPr lang="en-GB" sz="2000" dirty="0"/>
              <a:t>A)? </a:t>
            </a:r>
            <a:endParaRPr lang="sl-SI" sz="2000" dirty="0"/>
          </a:p>
          <a:p>
            <a:r>
              <a:rPr lang="en-GB" sz="2000" dirty="0" err="1"/>
              <a:t>Katere</a:t>
            </a:r>
            <a:r>
              <a:rPr lang="en-GB" sz="2000" dirty="0"/>
              <a:t> </a:t>
            </a:r>
            <a:r>
              <a:rPr lang="en-GB" sz="2000" dirty="0" err="1"/>
              <a:t>probleme</a:t>
            </a:r>
            <a:r>
              <a:rPr lang="en-GB" sz="2000" dirty="0"/>
              <a:t> </a:t>
            </a:r>
            <a:r>
              <a:rPr lang="en-GB" sz="2000" dirty="0" err="1"/>
              <a:t>rešuje</a:t>
            </a:r>
            <a:r>
              <a:rPr lang="en-GB" sz="2000" dirty="0"/>
              <a:t> in </a:t>
            </a:r>
            <a:r>
              <a:rPr lang="en-GB" sz="2000" dirty="0" err="1"/>
              <a:t>katera</a:t>
            </a:r>
            <a:r>
              <a:rPr lang="en-GB" sz="2000" dirty="0"/>
              <a:t> </a:t>
            </a:r>
            <a:r>
              <a:rPr lang="en-GB" sz="2000" dirty="0" err="1"/>
              <a:t>orodja</a:t>
            </a:r>
            <a:r>
              <a:rPr lang="en-GB" sz="2000" dirty="0"/>
              <a:t> </a:t>
            </a:r>
            <a:r>
              <a:rPr lang="en-GB" sz="2000" dirty="0" err="1"/>
              <a:t>uporablja</a:t>
            </a:r>
            <a:r>
              <a:rPr lang="en-GB" sz="2000" dirty="0"/>
              <a:t>? </a:t>
            </a:r>
            <a:endParaRPr lang="sl-SI" sz="2000" dirty="0"/>
          </a:p>
          <a:p>
            <a:r>
              <a:rPr lang="en-GB" sz="2000" dirty="0"/>
              <a:t>Kaj </a:t>
            </a:r>
            <a:r>
              <a:rPr lang="en-GB" sz="2000" dirty="0" err="1"/>
              <a:t>sta</a:t>
            </a:r>
            <a:r>
              <a:rPr lang="en-GB" sz="2000" dirty="0"/>
              <a:t> R in SQL? </a:t>
            </a:r>
            <a:r>
              <a:rPr lang="en-GB" sz="2000" dirty="0" err="1"/>
              <a:t>Kako</a:t>
            </a:r>
            <a:r>
              <a:rPr lang="en-GB" sz="2000" dirty="0"/>
              <a:t> je </a:t>
            </a:r>
            <a:r>
              <a:rPr lang="sl-SI" sz="2000" dirty="0"/>
              <a:t>PA</a:t>
            </a:r>
            <a:r>
              <a:rPr lang="en-GB" sz="2000" dirty="0"/>
              <a:t> </a:t>
            </a:r>
            <a:r>
              <a:rPr lang="en-GB" sz="2000" dirty="0" err="1"/>
              <a:t>povezana</a:t>
            </a:r>
            <a:r>
              <a:rPr lang="en-GB" sz="2000" dirty="0"/>
              <a:t> z R in SQL? </a:t>
            </a:r>
            <a:endParaRPr lang="sl-SI" sz="2000" dirty="0"/>
          </a:p>
          <a:p>
            <a:r>
              <a:rPr lang="en-GB" sz="2000" dirty="0"/>
              <a:t>Ali </a:t>
            </a:r>
            <a:r>
              <a:rPr lang="en-GB" sz="2000" dirty="0" err="1"/>
              <a:t>obstajajo</a:t>
            </a:r>
            <a:r>
              <a:rPr lang="en-GB" sz="2000" dirty="0"/>
              <a:t> </a:t>
            </a:r>
            <a:r>
              <a:rPr lang="en-GB" sz="2000" dirty="0" err="1"/>
              <a:t>primeri</a:t>
            </a:r>
            <a:r>
              <a:rPr lang="en-GB" sz="2000" dirty="0"/>
              <a:t> </a:t>
            </a:r>
            <a:r>
              <a:rPr lang="en-GB" sz="2000" dirty="0" err="1"/>
              <a:t>dobrih</a:t>
            </a:r>
            <a:r>
              <a:rPr lang="en-GB" sz="2000" dirty="0"/>
              <a:t> </a:t>
            </a:r>
            <a:r>
              <a:rPr lang="en-GB" sz="2000" dirty="0" err="1"/>
              <a:t>praks</a:t>
            </a:r>
            <a:r>
              <a:rPr lang="en-GB" sz="2000" dirty="0"/>
              <a:t>, </a:t>
            </a:r>
            <a:r>
              <a:rPr lang="en-GB" sz="2000" dirty="0" err="1"/>
              <a:t>kjer</a:t>
            </a:r>
            <a:r>
              <a:rPr lang="en-GB" sz="2000" dirty="0"/>
              <a:t> se ta </a:t>
            </a:r>
            <a:r>
              <a:rPr lang="en-GB" sz="2000" dirty="0" err="1"/>
              <a:t>programska</a:t>
            </a:r>
            <a:r>
              <a:rPr lang="en-GB" sz="2000" dirty="0"/>
              <a:t> </a:t>
            </a:r>
            <a:r>
              <a:rPr lang="en-GB" sz="2000" dirty="0" err="1"/>
              <a:t>oprema</a:t>
            </a:r>
            <a:r>
              <a:rPr lang="en-GB" sz="2000" dirty="0"/>
              <a:t> </a:t>
            </a:r>
            <a:r>
              <a:rPr lang="en-GB" sz="2000" dirty="0" err="1"/>
              <a:t>uporablja</a:t>
            </a:r>
            <a:r>
              <a:rPr lang="en-GB" sz="2000" dirty="0"/>
              <a:t> za </a:t>
            </a:r>
            <a:r>
              <a:rPr lang="en-GB" sz="2000" dirty="0" err="1"/>
              <a:t>reševanje</a:t>
            </a:r>
            <a:r>
              <a:rPr lang="en-GB" sz="2000" dirty="0"/>
              <a:t> </a:t>
            </a:r>
            <a:r>
              <a:rPr lang="en-GB" sz="2000" dirty="0" err="1"/>
              <a:t>poslovnih</a:t>
            </a:r>
            <a:r>
              <a:rPr lang="en-GB" sz="2000" dirty="0"/>
              <a:t> </a:t>
            </a:r>
            <a:r>
              <a:rPr lang="en-GB" sz="2000" dirty="0" err="1"/>
              <a:t>problemov</a:t>
            </a:r>
            <a:r>
              <a:rPr lang="en-GB" sz="2000" dirty="0"/>
              <a:t> v </a:t>
            </a:r>
            <a:r>
              <a:rPr lang="en-GB" sz="2000" dirty="0" err="1"/>
              <a:t>logistiki</a:t>
            </a:r>
            <a:r>
              <a:rPr lang="en-GB" sz="2000" dirty="0"/>
              <a:t>?</a:t>
            </a:r>
            <a:endParaRPr lang="sr-Latn-RS" sz="2000" dirty="0"/>
          </a:p>
        </p:txBody>
      </p:sp>
      <p:pic>
        <p:nvPicPr>
          <p:cNvPr id="2" name="Slika 1">
            <a:extLst>
              <a:ext uri="{FF2B5EF4-FFF2-40B4-BE49-F238E27FC236}">
                <a16:creationId xmlns:a16="http://schemas.microsoft.com/office/drawing/2014/main" id="{A41C058B-7BE2-D237-A994-31D8784F40F7}"/>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233F38D-63CD-40EC-A04D-6FDED8182F75}"/>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3" name="Picture 2">
            <a:extLst>
              <a:ext uri="{FF2B5EF4-FFF2-40B4-BE49-F238E27FC236}">
                <a16:creationId xmlns:a16="http://schemas.microsoft.com/office/drawing/2014/main" id="{ACA5F5F9-D16B-CCC7-C5D9-DD0495EE438D}"/>
              </a:ext>
            </a:extLst>
          </p:cNvPr>
          <p:cNvPicPr>
            <a:picLocks noChangeAspect="1"/>
          </p:cNvPicPr>
          <p:nvPr/>
        </p:nvPicPr>
        <p:blipFill>
          <a:blip r:embed="rId2"/>
          <a:stretch>
            <a:fillRect/>
          </a:stretch>
        </p:blipFill>
        <p:spPr>
          <a:xfrm>
            <a:off x="161745" y="1677687"/>
            <a:ext cx="5934255" cy="4392244"/>
          </a:xfrm>
          <a:prstGeom prst="rect">
            <a:avLst/>
          </a:prstGeom>
        </p:spPr>
      </p:pic>
      <p:pic>
        <p:nvPicPr>
          <p:cNvPr id="8" name="Picture 7">
            <a:extLst>
              <a:ext uri="{FF2B5EF4-FFF2-40B4-BE49-F238E27FC236}">
                <a16:creationId xmlns:a16="http://schemas.microsoft.com/office/drawing/2014/main" id="{9959DEBF-4F9A-826F-5A3C-00CE2C811D16}"/>
              </a:ext>
            </a:extLst>
          </p:cNvPr>
          <p:cNvPicPr>
            <a:picLocks noChangeAspect="1"/>
          </p:cNvPicPr>
          <p:nvPr/>
        </p:nvPicPr>
        <p:blipFill>
          <a:blip r:embed="rId3"/>
          <a:stretch>
            <a:fillRect/>
          </a:stretch>
        </p:blipFill>
        <p:spPr>
          <a:xfrm>
            <a:off x="5727032" y="2160042"/>
            <a:ext cx="6063406" cy="3120950"/>
          </a:xfrm>
          <a:prstGeom prst="rect">
            <a:avLst/>
          </a:prstGeom>
        </p:spPr>
      </p:pic>
      <p:sp>
        <p:nvSpPr>
          <p:cNvPr id="2" name="PoljeZBesedilom 1">
            <a:extLst>
              <a:ext uri="{FF2B5EF4-FFF2-40B4-BE49-F238E27FC236}">
                <a16:creationId xmlns:a16="http://schemas.microsoft.com/office/drawing/2014/main" id="{8A43B6CA-C950-BBCC-B77B-EBCACEBC641E}"/>
              </a:ext>
            </a:extLst>
          </p:cNvPr>
          <p:cNvSpPr txBox="1"/>
          <p:nvPr/>
        </p:nvSpPr>
        <p:spPr>
          <a:xfrm>
            <a:off x="307236" y="1677687"/>
            <a:ext cx="5419796" cy="584775"/>
          </a:xfrm>
          <a:prstGeom prst="rect">
            <a:avLst/>
          </a:prstGeom>
          <a:solidFill>
            <a:schemeClr val="bg1"/>
          </a:solidFill>
        </p:spPr>
        <p:txBody>
          <a:bodyPr wrap="square" rtlCol="0">
            <a:spAutoFit/>
          </a:bodyPr>
          <a:lstStyle/>
          <a:p>
            <a:r>
              <a:rPr lang="sl-SI" sz="1600" b="1" dirty="0"/>
              <a:t>Izvedi sklic, da dobiš najbolj prodajane albume skupaj z njihovimi izvajalci</a:t>
            </a:r>
            <a:endParaRPr lang="en-GB" sz="1600" b="1" dirty="0"/>
          </a:p>
        </p:txBody>
      </p:sp>
      <p:pic>
        <p:nvPicPr>
          <p:cNvPr id="5" name="Slika 4">
            <a:extLst>
              <a:ext uri="{FF2B5EF4-FFF2-40B4-BE49-F238E27FC236}">
                <a16:creationId xmlns:a16="http://schemas.microsoft.com/office/drawing/2014/main" id="{BE17978B-F158-60DA-AB30-F1F3DD449C57}"/>
              </a:ext>
            </a:extLst>
          </p:cNvPr>
          <p:cNvPicPr>
            <a:picLocks noChangeAspect="1"/>
          </p:cNvPicPr>
          <p:nvPr/>
        </p:nvPicPr>
        <p:blipFill>
          <a:blip r:embed="rId4"/>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1F280718-C6A6-C050-55D0-47705CF1DE1F}"/>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855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Prikaz SQL baze podatkov in izdelava poročila</a:t>
            </a:r>
            <a:endParaRPr lang="pl-PL" dirty="0"/>
          </a:p>
        </p:txBody>
      </p:sp>
      <p:pic>
        <p:nvPicPr>
          <p:cNvPr id="5" name="Picture 4">
            <a:extLst>
              <a:ext uri="{FF2B5EF4-FFF2-40B4-BE49-F238E27FC236}">
                <a16:creationId xmlns:a16="http://schemas.microsoft.com/office/drawing/2014/main" id="{EF1D5760-8145-3A8E-8276-C465BA1D8F8A}"/>
              </a:ext>
            </a:extLst>
          </p:cNvPr>
          <p:cNvPicPr>
            <a:picLocks noChangeAspect="1"/>
          </p:cNvPicPr>
          <p:nvPr/>
        </p:nvPicPr>
        <p:blipFill>
          <a:blip r:embed="rId2"/>
          <a:stretch>
            <a:fillRect/>
          </a:stretch>
        </p:blipFill>
        <p:spPr>
          <a:xfrm>
            <a:off x="222651" y="1636295"/>
            <a:ext cx="5175964" cy="4584032"/>
          </a:xfrm>
          <a:prstGeom prst="rect">
            <a:avLst/>
          </a:prstGeom>
        </p:spPr>
      </p:pic>
      <p:pic>
        <p:nvPicPr>
          <p:cNvPr id="7" name="Picture 6">
            <a:extLst>
              <a:ext uri="{FF2B5EF4-FFF2-40B4-BE49-F238E27FC236}">
                <a16:creationId xmlns:a16="http://schemas.microsoft.com/office/drawing/2014/main" id="{749558B8-3F11-F72B-8260-709708A5D786}"/>
              </a:ext>
            </a:extLst>
          </p:cNvPr>
          <p:cNvPicPr>
            <a:picLocks noChangeAspect="1"/>
          </p:cNvPicPr>
          <p:nvPr/>
        </p:nvPicPr>
        <p:blipFill>
          <a:blip r:embed="rId3"/>
          <a:stretch>
            <a:fillRect/>
          </a:stretch>
        </p:blipFill>
        <p:spPr>
          <a:xfrm>
            <a:off x="5639775" y="2273967"/>
            <a:ext cx="5890124" cy="3814011"/>
          </a:xfrm>
          <a:prstGeom prst="rect">
            <a:avLst/>
          </a:prstGeom>
        </p:spPr>
      </p:pic>
      <p:sp>
        <p:nvSpPr>
          <p:cNvPr id="2" name="PoljeZBesedilom 1">
            <a:extLst>
              <a:ext uri="{FF2B5EF4-FFF2-40B4-BE49-F238E27FC236}">
                <a16:creationId xmlns:a16="http://schemas.microsoft.com/office/drawing/2014/main" id="{EFEE148C-52F0-F092-A6EE-7BFC2AD494AC}"/>
              </a:ext>
            </a:extLst>
          </p:cNvPr>
          <p:cNvSpPr txBox="1"/>
          <p:nvPr/>
        </p:nvSpPr>
        <p:spPr>
          <a:xfrm>
            <a:off x="326067" y="1636295"/>
            <a:ext cx="4969131" cy="936000"/>
          </a:xfrm>
          <a:prstGeom prst="rect">
            <a:avLst/>
          </a:prstGeom>
          <a:solidFill>
            <a:schemeClr val="bg1"/>
          </a:solidFill>
        </p:spPr>
        <p:txBody>
          <a:bodyPr wrap="square" rtlCol="0">
            <a:spAutoFit/>
          </a:bodyPr>
          <a:lstStyle/>
          <a:p>
            <a:r>
              <a:rPr lang="sl-SI" sz="1600" b="1" dirty="0"/>
              <a:t>Izberi sklic da dobiš najbolj prodajane albume, vključujoč s številom prodanih enot, izvajalci in končnim zaslužkom od prodaje</a:t>
            </a:r>
            <a:endParaRPr lang="en-GB" sz="1600" b="1" dirty="0"/>
          </a:p>
        </p:txBody>
      </p:sp>
      <p:pic>
        <p:nvPicPr>
          <p:cNvPr id="3" name="Slika 2">
            <a:extLst>
              <a:ext uri="{FF2B5EF4-FFF2-40B4-BE49-F238E27FC236}">
                <a16:creationId xmlns:a16="http://schemas.microsoft.com/office/drawing/2014/main" id="{BBB24238-F540-CE19-0D13-2FEA698EA570}"/>
              </a:ext>
            </a:extLst>
          </p:cNvPr>
          <p:cNvPicPr>
            <a:picLocks noChangeAspect="1"/>
          </p:cNvPicPr>
          <p:nvPr/>
        </p:nvPicPr>
        <p:blipFill>
          <a:blip r:embed="rId4"/>
          <a:stretch>
            <a:fillRect/>
          </a:stretch>
        </p:blipFill>
        <p:spPr>
          <a:xfrm>
            <a:off x="11449974" y="614311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F3CADD8F-166C-DC62-FCEA-9DE90720CB99}"/>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74030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9DD5B501-7944-B03B-72AE-5A2C6AE4E2DD}"/>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Povzetek</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4346574"/>
          </a:xfrm>
          <a:solidFill>
            <a:schemeClr val="bg1">
              <a:lumMod val="95000"/>
            </a:schemeClr>
          </a:solidFill>
        </p:spPr>
        <p:txBody>
          <a:bodyPr>
            <a:normAutofit fontScale="92500" lnSpcReduction="10000"/>
          </a:bodyPr>
          <a:lstStyle/>
          <a:p>
            <a:pPr algn="just"/>
            <a:r>
              <a:rPr lang="en-GB" sz="1800" dirty="0" err="1">
                <a:ea typeface="Calibri" panose="020F0502020204030204" pitchFamily="34" charset="0"/>
                <a:cs typeface="Times New Roman" panose="02020603050405020304" pitchFamily="18" charset="0"/>
              </a:rPr>
              <a:t>Poslovna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sl-SI" sz="1800" dirty="0">
                <a:ea typeface="Calibri" panose="020F0502020204030204" pitchFamily="34" charset="0"/>
                <a:cs typeface="Times New Roman" panose="02020603050405020304" pitchFamily="18" charset="0"/>
              </a:rPr>
              <a:t>P</a:t>
            </a:r>
            <a:r>
              <a:rPr lang="en-GB" sz="1800" dirty="0">
                <a:ea typeface="Calibri" panose="020F0502020204030204" pitchFamily="34" charset="0"/>
                <a:cs typeface="Times New Roman" panose="02020603050405020304" pitchFamily="18" charset="0"/>
              </a:rPr>
              <a:t>A) je </a:t>
            </a:r>
            <a:r>
              <a:rPr lang="en-GB" sz="1800" dirty="0" err="1">
                <a:ea typeface="Calibri" panose="020F0502020204030204" pitchFamily="34" charset="0"/>
                <a:cs typeface="Times New Roman" panose="02020603050405020304" pitchFamily="18" charset="0"/>
              </a:rPr>
              <a:t>podatkovno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usmerjen</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pristop</a:t>
            </a:r>
            <a:r>
              <a:rPr lang="en-GB" sz="1800" dirty="0">
                <a:ea typeface="Calibri" panose="020F0502020204030204" pitchFamily="34" charset="0"/>
                <a:cs typeface="Times New Roman" panose="02020603050405020304" pitchFamily="18" charset="0"/>
              </a:rPr>
              <a:t>, ki </a:t>
            </a:r>
            <a:r>
              <a:rPr lang="en-GB" sz="1800" dirty="0" err="1">
                <a:ea typeface="Calibri" panose="020F0502020204030204" pitchFamily="34" charset="0"/>
                <a:cs typeface="Times New Roman" panose="02020603050405020304" pitchFamily="18" charset="0"/>
              </a:rPr>
              <a:t>izboljšuje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odločanje</a:t>
            </a:r>
            <a:r>
              <a:rPr lang="en-GB" sz="1800" dirty="0">
                <a:ea typeface="Calibri" panose="020F0502020204030204" pitchFamily="34" charset="0"/>
                <a:cs typeface="Times New Roman" panose="02020603050405020304" pitchFamily="18" charset="0"/>
              </a:rPr>
              <a:t> z </a:t>
            </a:r>
            <a:r>
              <a:rPr lang="en-GB" sz="1800" dirty="0" err="1">
                <a:ea typeface="Calibri" panose="020F0502020204030204" pitchFamily="34" charset="0"/>
                <a:cs typeface="Times New Roman" panose="02020603050405020304" pitchFamily="18" charset="0"/>
              </a:rPr>
              <a:t>vezavo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surovih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izvedljive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vpoglede</a:t>
            </a:r>
            <a:r>
              <a:rPr lang="en-GB" sz="1800" dirty="0">
                <a:ea typeface="Calibri" panose="020F0502020204030204" pitchFamily="34" charset="0"/>
                <a:cs typeface="Times New Roman" panose="02020603050405020304" pitchFamily="18" charset="0"/>
              </a:rPr>
              <a:t> in s </a:t>
            </a:r>
            <a:r>
              <a:rPr lang="en-GB" sz="1800" dirty="0" err="1">
                <a:ea typeface="Calibri" panose="020F0502020204030204" pitchFamily="34" charset="0"/>
                <a:cs typeface="Times New Roman" panose="02020603050405020304" pitchFamily="18" charset="0"/>
              </a:rPr>
              <a:t>tem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povečuje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uspešnost</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podjetja</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sl-SI" sz="1800" dirty="0">
                <a:ea typeface="Calibri" panose="020F0502020204030204" pitchFamily="34" charset="0"/>
                <a:cs typeface="Times New Roman" panose="02020603050405020304" pitchFamily="18" charset="0"/>
              </a:rPr>
              <a:t>P</a:t>
            </a:r>
            <a:r>
              <a:rPr lang="en-GB" sz="1800" dirty="0">
                <a:ea typeface="Calibri" panose="020F0502020204030204" pitchFamily="34" charset="0"/>
                <a:cs typeface="Times New Roman" panose="02020603050405020304" pitchFamily="18" charset="0"/>
              </a:rPr>
              <a:t>A </a:t>
            </a:r>
            <a:r>
              <a:rPr lang="en-GB" sz="1800" dirty="0" err="1">
                <a:ea typeface="Calibri" panose="020F0502020204030204" pitchFamily="34" charset="0"/>
                <a:cs typeface="Times New Roman" panose="02020603050405020304" pitchFamily="18" charset="0"/>
              </a:rPr>
              <a:t>zajema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različna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področja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uporabe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kot</a:t>
            </a:r>
            <a:r>
              <a:rPr lang="en-GB" sz="1800" dirty="0">
                <a:ea typeface="Calibri" panose="020F0502020204030204" pitchFamily="34" charset="0"/>
                <a:cs typeface="Times New Roman" panose="02020603050405020304" pitchFamily="18" charset="0"/>
              </a:rPr>
              <a:t> so </a:t>
            </a:r>
            <a:r>
              <a:rPr lang="en-GB" sz="1800" dirty="0" err="1">
                <a:ea typeface="Calibri" panose="020F0502020204030204" pitchFamily="34" charset="0"/>
                <a:cs typeface="Times New Roman" panose="02020603050405020304" pitchFamily="18" charset="0"/>
              </a:rPr>
              <a:t>finančna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oskrbovalne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verige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marketinška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druga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čemer</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vsako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prispeva</a:t>
            </a:r>
            <a:r>
              <a:rPr lang="en-GB" sz="1800" dirty="0">
                <a:ea typeface="Calibri" panose="020F0502020204030204" pitchFamily="34" charset="0"/>
                <a:cs typeface="Times New Roman" panose="02020603050405020304" pitchFamily="18" charset="0"/>
              </a:rPr>
              <a:t> k </a:t>
            </a:r>
            <a:r>
              <a:rPr lang="en-GB" sz="1800" dirty="0" err="1">
                <a:ea typeface="Calibri" panose="020F0502020204030204" pitchFamily="34" charset="0"/>
                <a:cs typeface="Times New Roman" panose="02020603050405020304" pitchFamily="18" charset="0"/>
              </a:rPr>
              <a:t>različnim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vidikom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strategije</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Obstajajo</a:t>
            </a:r>
            <a:r>
              <a:rPr lang="en-GB" sz="1800" dirty="0">
                <a:ea typeface="Calibri" panose="020F0502020204030204" pitchFamily="34" charset="0"/>
                <a:cs typeface="Times New Roman" panose="02020603050405020304" pitchFamily="18" charset="0"/>
              </a:rPr>
              <a:t> tri </a:t>
            </a:r>
            <a:r>
              <a:rPr lang="en-GB" sz="1800" dirty="0" err="1">
                <a:ea typeface="Calibri" panose="020F0502020204030204" pitchFamily="34" charset="0"/>
                <a:cs typeface="Times New Roman" panose="02020603050405020304" pitchFamily="18" charset="0"/>
              </a:rPr>
              <a:t>glavne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vrste</a:t>
            </a:r>
            <a:r>
              <a:rPr lang="en-GB" sz="1800" dirty="0">
                <a:ea typeface="Calibri" panose="020F0502020204030204" pitchFamily="34" charset="0"/>
                <a:cs typeface="Times New Roman" panose="02020603050405020304" pitchFamily="18" charset="0"/>
              </a:rPr>
              <a:t> platform za </a:t>
            </a:r>
            <a:r>
              <a:rPr lang="en-GB" sz="1800" dirty="0" err="1">
                <a:ea typeface="Calibri" panose="020F0502020204030204" pitchFamily="34" charset="0"/>
                <a:cs typeface="Times New Roman" panose="02020603050405020304" pitchFamily="18" charset="0"/>
              </a:rPr>
              <a:t>poslovno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opisna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napovedna</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predpisovalna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ki </a:t>
            </a:r>
            <a:r>
              <a:rPr lang="en-GB" sz="1800" dirty="0" err="1">
                <a:ea typeface="Calibri" panose="020F0502020204030204" pitchFamily="34" charset="0"/>
                <a:cs typeface="Times New Roman" panose="02020603050405020304" pitchFamily="18" charset="0"/>
              </a:rPr>
              <a:t>vsaka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ponuja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različne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stopnje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analize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podpore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odločanju.Sodobna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izkorišča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napredne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sisteme</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tehnologije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vključno</a:t>
            </a:r>
            <a:r>
              <a:rPr lang="en-GB" sz="1800" dirty="0">
                <a:ea typeface="Calibri" panose="020F0502020204030204" pitchFamily="34" charset="0"/>
                <a:cs typeface="Times New Roman" panose="02020603050405020304" pitchFamily="18" charset="0"/>
              </a:rPr>
              <a:t> z </a:t>
            </a:r>
            <a:r>
              <a:rPr lang="en-GB" sz="1800" dirty="0" err="1">
                <a:ea typeface="Calibri" panose="020F0502020204030204" pitchFamily="34" charset="0"/>
                <a:cs typeface="Times New Roman" panose="02020603050405020304" pitchFamily="18" charset="0"/>
              </a:rPr>
              <a:t>mehanizmi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strojnega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učenja</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umetne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inteligence</a:t>
            </a:r>
            <a:r>
              <a:rPr lang="en-GB" sz="1800" dirty="0">
                <a:ea typeface="Calibri" panose="020F0502020204030204" pitchFamily="34" charset="0"/>
                <a:cs typeface="Times New Roman" panose="02020603050405020304" pitchFamily="18" charset="0"/>
              </a:rPr>
              <a:t>, za </a:t>
            </a:r>
            <a:r>
              <a:rPr lang="en-GB" sz="1800" dirty="0" err="1">
                <a:ea typeface="Calibri" panose="020F0502020204030204" pitchFamily="34" charset="0"/>
                <a:cs typeface="Times New Roman" panose="02020603050405020304" pitchFamily="18" charset="0"/>
              </a:rPr>
              <a:t>podporo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odločanju</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optimizacijo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procesov</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Primarni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cilji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vključujejo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doseganje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konkurenčne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prednosti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izboljšanje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organizacijske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uspešnosti</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optimizacijo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procesov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odločanja</a:t>
            </a:r>
            <a:r>
              <a:rPr lang="en-GB" sz="1800" dirty="0">
                <a:ea typeface="Calibri" panose="020F0502020204030204" pitchFamily="34" charset="0"/>
                <a:cs typeface="Times New Roman" panose="02020603050405020304" pitchFamily="18" charset="0"/>
              </a:rPr>
              <a:t> z </a:t>
            </a:r>
            <a:r>
              <a:rPr lang="en-GB" sz="1800" dirty="0" err="1">
                <a:ea typeface="Calibri" panose="020F0502020204030204" pitchFamily="34" charset="0"/>
                <a:cs typeface="Times New Roman" panose="02020603050405020304" pitchFamily="18" charset="0"/>
              </a:rPr>
              <a:t>izluščenjem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vrednosti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iz</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a:ea typeface="Calibri" panose="020F0502020204030204" pitchFamily="34" charset="0"/>
                <a:cs typeface="Times New Roman" panose="02020603050405020304" pitchFamily="18" charset="0"/>
              </a:rPr>
              <a:t>Ne glede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vrsto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platforme</a:t>
            </a:r>
            <a:r>
              <a:rPr lang="en-GB" sz="1800" dirty="0">
                <a:ea typeface="Calibri" panose="020F0502020204030204" pitchFamily="34" charset="0"/>
                <a:cs typeface="Times New Roman" panose="02020603050405020304" pitchFamily="18" charset="0"/>
              </a:rPr>
              <a:t> BA </a:t>
            </a:r>
            <a:r>
              <a:rPr lang="en-GB" sz="1800" dirty="0" err="1">
                <a:ea typeface="Calibri" panose="020F0502020204030204" pitchFamily="34" charset="0"/>
                <a:cs typeface="Times New Roman" panose="02020603050405020304" pitchFamily="18" charset="0"/>
              </a:rPr>
              <a:t>uspešna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implementacija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temelji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matematičnih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orodjih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programerski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podpori</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strokovnem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znanju</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specifičnega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področja</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Povezava</a:t>
            </a:r>
            <a:r>
              <a:rPr lang="en-GB" sz="1800" dirty="0">
                <a:ea typeface="Calibri" panose="020F0502020204030204" pitchFamily="34" charset="0"/>
                <a:cs typeface="Times New Roman" panose="02020603050405020304" pitchFamily="18" charset="0"/>
              </a:rPr>
              <a:t> med </a:t>
            </a:r>
            <a:r>
              <a:rPr lang="en-GB" sz="1800" dirty="0" err="1">
                <a:ea typeface="Calibri" panose="020F0502020204030204" pitchFamily="34" charset="0"/>
                <a:cs typeface="Times New Roman" panose="02020603050405020304" pitchFamily="18" charset="0"/>
              </a:rPr>
              <a:t>poslovno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analitiko</a:t>
            </a:r>
            <a:r>
              <a:rPr lang="en-GB" sz="1800" dirty="0">
                <a:ea typeface="Calibri" panose="020F0502020204030204" pitchFamily="34" charset="0"/>
                <a:cs typeface="Times New Roman" panose="02020603050405020304" pitchFamily="18" charset="0"/>
              </a:rPr>
              <a:t>, SQL in R je </a:t>
            </a:r>
            <a:r>
              <a:rPr lang="en-GB" sz="1800" dirty="0" err="1">
                <a:ea typeface="Calibri" panose="020F0502020204030204" pitchFamily="34" charset="0"/>
                <a:cs typeface="Times New Roman" panose="02020603050405020304" pitchFamily="18" charset="0"/>
              </a:rPr>
              <a:t>ključna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saj</a:t>
            </a:r>
            <a:r>
              <a:rPr lang="en-GB" sz="1800" dirty="0">
                <a:ea typeface="Calibri" panose="020F0502020204030204" pitchFamily="34" charset="0"/>
                <a:cs typeface="Times New Roman" panose="02020603050405020304" pitchFamily="18" charset="0"/>
              </a:rPr>
              <a:t> SQL </a:t>
            </a:r>
            <a:r>
              <a:rPr lang="en-GB" sz="1800" dirty="0" err="1">
                <a:ea typeface="Calibri" panose="020F0502020204030204" pitchFamily="34" charset="0"/>
                <a:cs typeface="Times New Roman" panose="02020603050405020304" pitchFamily="18" charset="0"/>
              </a:rPr>
              <a:t>upravlja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shranjevanje</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posodabljanje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medtem</a:t>
            </a:r>
            <a:r>
              <a:rPr lang="en-GB" sz="1800" dirty="0">
                <a:ea typeface="Calibri" panose="020F0502020204030204" pitchFamily="34" charset="0"/>
                <a:cs typeface="Times New Roman" panose="02020603050405020304" pitchFamily="18" charset="0"/>
              </a:rPr>
              <a:t> ko R </a:t>
            </a:r>
            <a:r>
              <a:rPr lang="en-GB" sz="1800" dirty="0" err="1">
                <a:ea typeface="Calibri" panose="020F0502020204030204" pitchFamily="34" charset="0"/>
                <a:cs typeface="Times New Roman" panose="02020603050405020304" pitchFamily="18" charset="0"/>
              </a:rPr>
              <a:t>zagotavlja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zmogljivosti</a:t>
            </a:r>
            <a:r>
              <a:rPr lang="en-GB" sz="1800" dirty="0">
                <a:ea typeface="Calibri" panose="020F0502020204030204" pitchFamily="34" charset="0"/>
                <a:cs typeface="Times New Roman" panose="02020603050405020304" pitchFamily="18" charset="0"/>
              </a:rPr>
              <a:t> za </a:t>
            </a:r>
            <a:r>
              <a:rPr lang="en-GB" sz="1800" dirty="0" err="1">
                <a:ea typeface="Calibri" panose="020F0502020204030204" pitchFamily="34" charset="0"/>
                <a:cs typeface="Times New Roman" panose="02020603050405020304" pitchFamily="18" charset="0"/>
              </a:rPr>
              <a:t>statistično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analizo</a:t>
            </a:r>
            <a:r>
              <a:rPr lang="en-GB" sz="1800" dirty="0">
                <a:ea typeface="Calibri" panose="020F0502020204030204" pitchFamily="34" charset="0"/>
                <a:cs typeface="Times New Roman" panose="02020603050405020304" pitchFamily="18" charset="0"/>
              </a:rPr>
              <a:t>.</a:t>
            </a:r>
            <a:endParaRPr lang="sl-SI" sz="1800" dirty="0">
              <a:ea typeface="Calibri" panose="020F0502020204030204" pitchFamily="34" charset="0"/>
              <a:cs typeface="Times New Roman" panose="02020603050405020304" pitchFamily="18" charset="0"/>
            </a:endParaRPr>
          </a:p>
          <a:p>
            <a:pPr algn="just"/>
            <a:r>
              <a:rPr lang="en-GB" sz="1800" dirty="0" err="1">
                <a:ea typeface="Calibri" panose="020F0502020204030204" pitchFamily="34" charset="0"/>
                <a:cs typeface="Times New Roman" panose="02020603050405020304" pitchFamily="18" charset="0"/>
              </a:rPr>
              <a:t>Skupaj</a:t>
            </a:r>
            <a:r>
              <a:rPr lang="en-GB" sz="1800" dirty="0">
                <a:ea typeface="Calibri" panose="020F0502020204030204" pitchFamily="34" charset="0"/>
                <a:cs typeface="Times New Roman" panose="02020603050405020304" pitchFamily="18" charset="0"/>
              </a:rPr>
              <a:t> SQL in R </a:t>
            </a:r>
            <a:r>
              <a:rPr lang="en-GB" sz="1800" dirty="0" err="1">
                <a:ea typeface="Calibri" panose="020F0502020204030204" pitchFamily="34" charset="0"/>
                <a:cs typeface="Times New Roman" panose="02020603050405020304" pitchFamily="18" charset="0"/>
              </a:rPr>
              <a:t>predstavljata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močno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kombinacijo</a:t>
            </a:r>
            <a:r>
              <a:rPr lang="en-GB" sz="1800" dirty="0">
                <a:ea typeface="Calibri" panose="020F0502020204030204" pitchFamily="34" charset="0"/>
                <a:cs typeface="Times New Roman" panose="02020603050405020304" pitchFamily="18" charset="0"/>
              </a:rPr>
              <a:t> za </a:t>
            </a:r>
            <a:r>
              <a:rPr lang="en-GB" sz="1800" dirty="0" err="1">
                <a:ea typeface="Calibri" panose="020F0502020204030204" pitchFamily="34" charset="0"/>
                <a:cs typeface="Times New Roman" panose="02020603050405020304" pitchFamily="18" charset="0"/>
              </a:rPr>
              <a:t>analizo</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poslovnih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podatkov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kar</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podjetjem</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omogoča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sprejemanje</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informiranih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odločitev</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podlagi</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natančnih</a:t>
            </a:r>
            <a:r>
              <a:rPr lang="en-GB" sz="1800" dirty="0">
                <a:ea typeface="Calibri" panose="020F0502020204030204" pitchFamily="34" charset="0"/>
                <a:cs typeface="Times New Roman" panose="02020603050405020304" pitchFamily="18" charset="0"/>
              </a:rPr>
              <a:t> in </a:t>
            </a:r>
            <a:r>
              <a:rPr lang="en-GB" sz="1800" dirty="0" err="1">
                <a:ea typeface="Calibri" panose="020F0502020204030204" pitchFamily="34" charset="0"/>
                <a:cs typeface="Times New Roman" panose="02020603050405020304" pitchFamily="18" charset="0"/>
              </a:rPr>
              <a:t>sprotnih</a:t>
            </a:r>
            <a:r>
              <a:rPr lang="en-GB" sz="1800" dirty="0">
                <a:ea typeface="Calibri" panose="020F0502020204030204" pitchFamily="34" charset="0"/>
                <a:cs typeface="Times New Roman" panose="02020603050405020304" pitchFamily="18" charset="0"/>
              </a:rPr>
              <a:t> </a:t>
            </a:r>
            <a:r>
              <a:rPr lang="en-GB" sz="1800" dirty="0" err="1">
                <a:ea typeface="Calibri" panose="020F0502020204030204" pitchFamily="34" charset="0"/>
                <a:cs typeface="Times New Roman" panose="02020603050405020304" pitchFamily="18" charset="0"/>
              </a:rPr>
              <a:t>informacij</a:t>
            </a:r>
            <a:r>
              <a:rPr lang="en-GB" sz="1800" dirty="0">
                <a:ea typeface="Calibri" panose="020F0502020204030204" pitchFamily="34" charset="0"/>
                <a:cs typeface="Times New Roman" panose="02020603050405020304" pitchFamily="18" charset="0"/>
              </a:rPr>
              <a:t>.</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E99353B1-67F9-28C6-B663-AFA5D18EF6A3}"/>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Tree>
    <p:extLst>
      <p:ext uri="{BB962C8B-B14F-4D97-AF65-F5344CB8AC3E}">
        <p14:creationId xmlns:p14="http://schemas.microsoft.com/office/powerpoint/2010/main" val="3298298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a:t>Hvala za </a:t>
            </a:r>
            <a:r>
              <a:rPr lang="pl-PL" dirty="0"/>
              <a:t>vašo pozornost</a:t>
            </a:r>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FE1B867F-8E47-534E-0B05-B90CD7AAD1A0}"/>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D1FEFA4-87DF-69AD-B145-7AC4852ACC36}"/>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0019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Poslovna</a:t>
            </a:r>
            <a:r>
              <a:rPr lang="en-GB" sz="1800" dirty="0"/>
              <a:t> </a:t>
            </a:r>
            <a:r>
              <a:rPr lang="en-GB" sz="1800" dirty="0" err="1"/>
              <a:t>analitika</a:t>
            </a:r>
            <a:r>
              <a:rPr lang="en-GB" sz="1800" dirty="0"/>
              <a:t> (</a:t>
            </a:r>
            <a:r>
              <a:rPr lang="sl-SI" sz="1800" dirty="0"/>
              <a:t>P</a:t>
            </a:r>
            <a:r>
              <a:rPr lang="en-GB" sz="1800" dirty="0"/>
              <a:t>A) </a:t>
            </a:r>
            <a:r>
              <a:rPr lang="en-GB" sz="1800" dirty="0" err="1"/>
              <a:t>ponuja</a:t>
            </a:r>
            <a:r>
              <a:rPr lang="en-GB" sz="1800" dirty="0"/>
              <a:t> </a:t>
            </a:r>
            <a:r>
              <a:rPr lang="en-GB" sz="1800" dirty="0" err="1"/>
              <a:t>celovit</a:t>
            </a:r>
            <a:r>
              <a:rPr lang="en-GB" sz="1800" dirty="0"/>
              <a:t> </a:t>
            </a:r>
            <a:r>
              <a:rPr lang="en-GB" sz="1800" dirty="0" err="1"/>
              <a:t>pristop</a:t>
            </a:r>
            <a:r>
              <a:rPr lang="en-GB" sz="1800" dirty="0"/>
              <a:t> k </a:t>
            </a:r>
            <a:r>
              <a:rPr lang="en-GB" sz="1800" dirty="0" err="1"/>
              <a:t>analizi</a:t>
            </a:r>
            <a:r>
              <a:rPr lang="en-GB" sz="1800" dirty="0"/>
              <a:t> </a:t>
            </a:r>
            <a:r>
              <a:rPr lang="en-GB" sz="1800" dirty="0" err="1"/>
              <a:t>podatkov</a:t>
            </a:r>
            <a:r>
              <a:rPr lang="en-GB" sz="1800" dirty="0"/>
              <a:t> in </a:t>
            </a:r>
            <a:r>
              <a:rPr lang="en-GB" sz="1800" dirty="0" err="1"/>
              <a:t>odločanju</a:t>
            </a:r>
            <a:r>
              <a:rPr lang="en-GB" sz="1800" dirty="0"/>
              <a:t> v </a:t>
            </a:r>
            <a:r>
              <a:rPr lang="en-GB" sz="1800" dirty="0" err="1"/>
              <a:t>podjetjih</a:t>
            </a:r>
            <a:r>
              <a:rPr lang="en-GB" sz="1800" dirty="0"/>
              <a:t>. S </a:t>
            </a:r>
            <a:r>
              <a:rPr lang="en-GB" sz="1800" dirty="0" err="1"/>
              <a:t>spodbujanjem</a:t>
            </a:r>
            <a:r>
              <a:rPr lang="en-GB" sz="1800" dirty="0"/>
              <a:t> </a:t>
            </a:r>
            <a:r>
              <a:rPr lang="en-GB" sz="1800" dirty="0" err="1"/>
              <a:t>okolja</a:t>
            </a:r>
            <a:r>
              <a:rPr lang="en-GB" sz="1800" dirty="0"/>
              <a:t>, ki </a:t>
            </a:r>
            <a:r>
              <a:rPr lang="en-GB" sz="1800" dirty="0" err="1"/>
              <a:t>temelji</a:t>
            </a:r>
            <a:r>
              <a:rPr lang="en-GB" sz="1800" dirty="0"/>
              <a:t> </a:t>
            </a:r>
            <a:r>
              <a:rPr lang="en-GB" sz="1800" dirty="0" err="1"/>
              <a:t>na</a:t>
            </a:r>
            <a:r>
              <a:rPr lang="en-GB" sz="1800" dirty="0"/>
              <a:t> </a:t>
            </a:r>
            <a:r>
              <a:rPr lang="en-GB" sz="1800" dirty="0" err="1"/>
              <a:t>podatkih</a:t>
            </a:r>
            <a:r>
              <a:rPr lang="en-GB" sz="1800" dirty="0"/>
              <a:t>, je </a:t>
            </a:r>
            <a:r>
              <a:rPr lang="en-GB" sz="1800" dirty="0" err="1"/>
              <a:t>cilj</a:t>
            </a:r>
            <a:r>
              <a:rPr lang="en-GB" sz="1800" dirty="0"/>
              <a:t> </a:t>
            </a:r>
            <a:r>
              <a:rPr lang="sl-SI" sz="1800" dirty="0"/>
              <a:t>P</a:t>
            </a:r>
            <a:r>
              <a:rPr lang="en-GB" sz="1800" dirty="0"/>
              <a:t>A </a:t>
            </a:r>
            <a:r>
              <a:rPr lang="en-GB" sz="1800" dirty="0" err="1"/>
              <a:t>izboljšati</a:t>
            </a:r>
            <a:r>
              <a:rPr lang="en-GB" sz="1800" dirty="0"/>
              <a:t> </a:t>
            </a:r>
            <a:r>
              <a:rPr lang="en-GB" sz="1800" dirty="0" err="1"/>
              <a:t>poslovno</a:t>
            </a:r>
            <a:r>
              <a:rPr lang="en-GB" sz="1800" dirty="0"/>
              <a:t> </a:t>
            </a:r>
            <a:r>
              <a:rPr lang="en-GB" sz="1800" dirty="0" err="1"/>
              <a:t>uspešnost</a:t>
            </a:r>
            <a:r>
              <a:rPr lang="en-GB" sz="1800" dirty="0"/>
              <a:t> z </a:t>
            </a:r>
            <a:r>
              <a:rPr lang="en-GB" sz="1800" dirty="0" err="1"/>
              <a:t>omogočanjem</a:t>
            </a:r>
            <a:r>
              <a:rPr lang="en-GB" sz="1800" dirty="0"/>
              <a:t> </a:t>
            </a:r>
            <a:r>
              <a:rPr lang="en-GB" sz="1800" dirty="0" err="1"/>
              <a:t>bolj</a:t>
            </a:r>
            <a:r>
              <a:rPr lang="en-GB" sz="1800" dirty="0"/>
              <a:t> </a:t>
            </a:r>
            <a:r>
              <a:rPr lang="en-GB" sz="1800" dirty="0" err="1"/>
              <a:t>informiranih</a:t>
            </a:r>
            <a:r>
              <a:rPr lang="en-GB" sz="1800" dirty="0"/>
              <a:t> </a:t>
            </a:r>
            <a:r>
              <a:rPr lang="en-GB" sz="1800" dirty="0" err="1"/>
              <a:t>odločitev</a:t>
            </a:r>
            <a:r>
              <a:rPr lang="en-GB" sz="1800" dirty="0"/>
              <a:t>. </a:t>
            </a:r>
            <a:r>
              <a:rPr lang="en-GB" sz="1800" dirty="0" err="1"/>
              <a:t>Osnovni</a:t>
            </a:r>
            <a:r>
              <a:rPr lang="en-GB" sz="1800" dirty="0"/>
              <a:t> </a:t>
            </a:r>
            <a:r>
              <a:rPr lang="en-GB" sz="1800" dirty="0" err="1"/>
              <a:t>cilj</a:t>
            </a:r>
            <a:r>
              <a:rPr lang="en-GB" sz="1800" dirty="0"/>
              <a:t> </a:t>
            </a:r>
            <a:r>
              <a:rPr lang="sl-SI" sz="1800" dirty="0"/>
              <a:t>P</a:t>
            </a:r>
            <a:r>
              <a:rPr lang="en-GB" sz="1800" dirty="0"/>
              <a:t>A je </a:t>
            </a:r>
            <a:r>
              <a:rPr lang="en-GB" sz="1800" dirty="0" err="1"/>
              <a:t>vzpostaviti</a:t>
            </a:r>
            <a:r>
              <a:rPr lang="en-GB" sz="1800" dirty="0"/>
              <a:t> </a:t>
            </a:r>
            <a:r>
              <a:rPr lang="en-GB" sz="1800" dirty="0" err="1"/>
              <a:t>prenos</a:t>
            </a:r>
            <a:r>
              <a:rPr lang="en-GB" sz="1800" dirty="0"/>
              <a:t> </a:t>
            </a:r>
            <a:r>
              <a:rPr lang="en-GB" sz="1800" dirty="0" err="1"/>
              <a:t>znanja</a:t>
            </a:r>
            <a:r>
              <a:rPr lang="en-GB" sz="1800" dirty="0"/>
              <a:t>, ki </a:t>
            </a:r>
            <a:r>
              <a:rPr lang="en-GB" sz="1800" dirty="0" err="1"/>
              <a:t>učinkovito</a:t>
            </a:r>
            <a:r>
              <a:rPr lang="en-GB" sz="1800" dirty="0"/>
              <a:t> </a:t>
            </a:r>
            <a:r>
              <a:rPr lang="en-GB" sz="1800" dirty="0" err="1"/>
              <a:t>povezuje</a:t>
            </a:r>
            <a:r>
              <a:rPr lang="en-GB" sz="1800" dirty="0"/>
              <a:t> </a:t>
            </a:r>
            <a:r>
              <a:rPr lang="en-GB" sz="1800" dirty="0" err="1"/>
              <a:t>neobdelane</a:t>
            </a:r>
            <a:r>
              <a:rPr lang="en-GB" sz="1800" dirty="0"/>
              <a:t> </a:t>
            </a:r>
            <a:r>
              <a:rPr lang="en-GB" sz="1800" dirty="0" err="1"/>
              <a:t>podatke</a:t>
            </a:r>
            <a:r>
              <a:rPr lang="en-GB" sz="1800" dirty="0"/>
              <a:t> s </a:t>
            </a:r>
            <a:r>
              <a:rPr lang="en-GB" sz="1800" dirty="0" err="1"/>
              <a:t>poslovnimi</a:t>
            </a:r>
            <a:r>
              <a:rPr lang="en-GB" sz="1800" dirty="0"/>
              <a:t> </a:t>
            </a:r>
            <a:r>
              <a:rPr lang="en-GB" sz="1800" dirty="0" err="1"/>
              <a:t>odločitvami</a:t>
            </a:r>
            <a:r>
              <a:rPr lang="en-GB" sz="1800" dirty="0"/>
              <a:t>, s </a:t>
            </a:r>
            <a:r>
              <a:rPr lang="en-GB" sz="1800" dirty="0" err="1"/>
              <a:t>čimer</a:t>
            </a:r>
            <a:r>
              <a:rPr lang="en-GB" sz="1800" dirty="0"/>
              <a:t> se z </a:t>
            </a:r>
            <a:r>
              <a:rPr lang="en-GB" sz="1800" dirty="0" err="1"/>
              <a:t>boljšim</a:t>
            </a:r>
            <a:r>
              <a:rPr lang="en-GB" sz="1800" dirty="0"/>
              <a:t> </a:t>
            </a:r>
            <a:r>
              <a:rPr lang="en-GB" sz="1800" dirty="0" err="1"/>
              <a:t>povezovanjem</a:t>
            </a:r>
            <a:r>
              <a:rPr lang="en-GB" sz="1800" dirty="0"/>
              <a:t> z </a:t>
            </a:r>
            <a:r>
              <a:rPr lang="en-GB" sz="1800" dirty="0" err="1"/>
              <a:t>operativnimi</a:t>
            </a:r>
            <a:r>
              <a:rPr lang="en-GB" sz="1800" dirty="0"/>
              <a:t> </a:t>
            </a:r>
            <a:r>
              <a:rPr lang="en-GB" sz="1800" dirty="0" err="1"/>
              <a:t>sistemi</a:t>
            </a:r>
            <a:r>
              <a:rPr lang="en-GB" sz="1800" dirty="0"/>
              <a:t> </a:t>
            </a:r>
            <a:r>
              <a:rPr lang="en-GB" sz="1800" dirty="0" err="1"/>
              <a:t>izboljša</a:t>
            </a:r>
            <a:r>
              <a:rPr lang="en-GB" sz="1800" dirty="0"/>
              <a:t> </a:t>
            </a:r>
            <a:r>
              <a:rPr lang="en-GB" sz="1800" dirty="0" err="1"/>
              <a:t>učinkovitost</a:t>
            </a:r>
            <a:r>
              <a:rPr lang="en-GB" sz="1800" dirty="0"/>
              <a:t> </a:t>
            </a:r>
            <a:r>
              <a:rPr lang="en-GB" sz="1800" dirty="0" err="1"/>
              <a:t>poslovanja</a:t>
            </a:r>
            <a:r>
              <a:rPr lang="en-GB" sz="1800" dirty="0"/>
              <a:t>.</a:t>
            </a:r>
            <a:endParaRPr lang="sl-SI" sz="1800" dirty="0"/>
          </a:p>
          <a:p>
            <a:r>
              <a:rPr lang="en-GB" sz="1800" dirty="0"/>
              <a:t>PA je </a:t>
            </a:r>
            <a:r>
              <a:rPr lang="en-GB" sz="1800" dirty="0" err="1"/>
              <a:t>vsestranska</a:t>
            </a:r>
            <a:r>
              <a:rPr lang="en-GB" sz="1800" dirty="0"/>
              <a:t>, </a:t>
            </a:r>
            <a:r>
              <a:rPr lang="en-GB" sz="1800" dirty="0" err="1"/>
              <a:t>saj</a:t>
            </a:r>
            <a:r>
              <a:rPr lang="en-GB" sz="1800" dirty="0"/>
              <a:t> se </a:t>
            </a:r>
            <a:r>
              <a:rPr lang="en-GB" sz="1800" dirty="0" err="1"/>
              <a:t>uporablja</a:t>
            </a:r>
            <a:r>
              <a:rPr lang="en-GB" sz="1800" dirty="0"/>
              <a:t> </a:t>
            </a:r>
            <a:r>
              <a:rPr lang="en-GB" sz="1800" dirty="0" err="1"/>
              <a:t>na</a:t>
            </a:r>
            <a:r>
              <a:rPr lang="en-GB" sz="1800" dirty="0"/>
              <a:t> </a:t>
            </a:r>
            <a:r>
              <a:rPr lang="en-GB" sz="1800" dirty="0" err="1"/>
              <a:t>več</a:t>
            </a:r>
            <a:r>
              <a:rPr lang="en-GB" sz="1800" dirty="0"/>
              <a:t> </a:t>
            </a:r>
            <a:r>
              <a:rPr lang="en-GB" sz="1800" dirty="0" err="1"/>
              <a:t>področjih</a:t>
            </a:r>
            <a:r>
              <a:rPr lang="en-GB" sz="1800" dirty="0"/>
              <a:t>, </a:t>
            </a:r>
            <a:r>
              <a:rPr lang="en-GB" sz="1800" dirty="0" err="1"/>
              <a:t>kot</a:t>
            </a:r>
            <a:r>
              <a:rPr lang="en-GB" sz="1800" dirty="0"/>
              <a:t> so </a:t>
            </a:r>
            <a:r>
              <a:rPr lang="en-GB" sz="1800" dirty="0" err="1"/>
              <a:t>finančna</a:t>
            </a:r>
            <a:r>
              <a:rPr lang="en-GB" sz="1800" dirty="0"/>
              <a:t> </a:t>
            </a:r>
            <a:r>
              <a:rPr lang="en-GB" sz="1800" dirty="0" err="1"/>
              <a:t>analitika</a:t>
            </a:r>
            <a:r>
              <a:rPr lang="en-GB" sz="1800" dirty="0"/>
              <a:t>, </a:t>
            </a:r>
            <a:r>
              <a:rPr lang="en-GB" sz="1800" dirty="0" err="1"/>
              <a:t>analitika</a:t>
            </a:r>
            <a:r>
              <a:rPr lang="en-GB" sz="1800" dirty="0"/>
              <a:t> </a:t>
            </a:r>
            <a:r>
              <a:rPr lang="en-GB" sz="1800" dirty="0" err="1"/>
              <a:t>dobavne</a:t>
            </a:r>
            <a:r>
              <a:rPr lang="en-GB" sz="1800" dirty="0"/>
              <a:t> </a:t>
            </a:r>
            <a:r>
              <a:rPr lang="en-GB" sz="1800" dirty="0" err="1"/>
              <a:t>verige</a:t>
            </a:r>
            <a:r>
              <a:rPr lang="en-GB" sz="1800" dirty="0"/>
              <a:t>, </a:t>
            </a:r>
            <a:r>
              <a:rPr lang="en-GB" sz="1800" dirty="0" err="1"/>
              <a:t>analiza</a:t>
            </a:r>
            <a:r>
              <a:rPr lang="en-GB" sz="1800" dirty="0"/>
              <a:t> </a:t>
            </a:r>
            <a:r>
              <a:rPr lang="en-GB" sz="1800" dirty="0" err="1"/>
              <a:t>kriznih</a:t>
            </a:r>
            <a:r>
              <a:rPr lang="en-GB" sz="1800" dirty="0"/>
              <a:t> </a:t>
            </a:r>
            <a:r>
              <a:rPr lang="en-GB" sz="1800" dirty="0" err="1"/>
              <a:t>razmer</a:t>
            </a:r>
            <a:r>
              <a:rPr lang="en-GB" sz="1800" dirty="0"/>
              <a:t>, </a:t>
            </a:r>
            <a:r>
              <a:rPr lang="en-GB" sz="1800" dirty="0" err="1"/>
              <a:t>analiza</a:t>
            </a:r>
            <a:r>
              <a:rPr lang="en-GB" sz="1800" dirty="0"/>
              <a:t> </a:t>
            </a:r>
            <a:r>
              <a:rPr lang="en-GB" sz="1800" dirty="0" err="1"/>
              <a:t>znanja</a:t>
            </a:r>
            <a:r>
              <a:rPr lang="en-GB" sz="1800" dirty="0"/>
              <a:t>, </a:t>
            </a:r>
            <a:r>
              <a:rPr lang="en-GB" sz="1800" dirty="0" err="1"/>
              <a:t>analiza</a:t>
            </a:r>
            <a:r>
              <a:rPr lang="en-GB" sz="1800" dirty="0"/>
              <a:t> </a:t>
            </a:r>
            <a:r>
              <a:rPr lang="en-GB" sz="1800" dirty="0" err="1"/>
              <a:t>trženja</a:t>
            </a:r>
            <a:r>
              <a:rPr lang="en-GB" sz="1800" dirty="0"/>
              <a:t>, </a:t>
            </a:r>
            <a:r>
              <a:rPr lang="en-GB" sz="1800" dirty="0" err="1"/>
              <a:t>analiza</a:t>
            </a:r>
            <a:r>
              <a:rPr lang="en-GB" sz="1800" dirty="0"/>
              <a:t> </a:t>
            </a:r>
            <a:r>
              <a:rPr lang="en-GB" sz="1800" dirty="0" err="1"/>
              <a:t>strank</a:t>
            </a:r>
            <a:r>
              <a:rPr lang="en-GB" sz="1800" dirty="0"/>
              <a:t>, </a:t>
            </a:r>
            <a:r>
              <a:rPr lang="en-GB" sz="1800" dirty="0" err="1"/>
              <a:t>analiza</a:t>
            </a:r>
            <a:r>
              <a:rPr lang="en-GB" sz="1800" dirty="0"/>
              <a:t> </a:t>
            </a:r>
            <a:r>
              <a:rPr lang="en-GB" sz="1800" dirty="0" err="1"/>
              <a:t>storitev</a:t>
            </a:r>
            <a:r>
              <a:rPr lang="en-GB" sz="1800" dirty="0"/>
              <a:t>, </a:t>
            </a:r>
            <a:r>
              <a:rPr lang="en-GB" sz="1800" dirty="0" err="1"/>
              <a:t>analiza</a:t>
            </a:r>
            <a:r>
              <a:rPr lang="en-GB" sz="1800" dirty="0"/>
              <a:t> </a:t>
            </a:r>
            <a:r>
              <a:rPr lang="en-GB" sz="1800" dirty="0" err="1"/>
              <a:t>človeških</a:t>
            </a:r>
            <a:r>
              <a:rPr lang="en-GB" sz="1800" dirty="0"/>
              <a:t> </a:t>
            </a:r>
            <a:r>
              <a:rPr lang="en-GB" sz="1800" dirty="0" err="1"/>
              <a:t>virov</a:t>
            </a:r>
            <a:r>
              <a:rPr lang="en-GB" sz="1800" dirty="0"/>
              <a:t>, </a:t>
            </a:r>
            <a:r>
              <a:rPr lang="en-GB" sz="1800" dirty="0" err="1"/>
              <a:t>analiza</a:t>
            </a:r>
            <a:r>
              <a:rPr lang="en-GB" sz="1800" dirty="0"/>
              <a:t> </a:t>
            </a:r>
            <a:r>
              <a:rPr lang="en-GB" sz="1800" dirty="0" err="1"/>
              <a:t>talentov</a:t>
            </a:r>
            <a:r>
              <a:rPr lang="en-GB" sz="1800" dirty="0"/>
              <a:t>, </a:t>
            </a:r>
            <a:r>
              <a:rPr lang="en-GB" sz="1800" dirty="0" err="1"/>
              <a:t>analiza</a:t>
            </a:r>
            <a:r>
              <a:rPr lang="en-GB" sz="1800" dirty="0"/>
              <a:t> </a:t>
            </a:r>
            <a:r>
              <a:rPr lang="en-GB" sz="1800" dirty="0" err="1"/>
              <a:t>procesov</a:t>
            </a:r>
            <a:r>
              <a:rPr lang="en-GB" sz="1800" dirty="0"/>
              <a:t> in </a:t>
            </a:r>
            <a:r>
              <a:rPr lang="en-GB" sz="1800" dirty="0" err="1"/>
              <a:t>analiza</a:t>
            </a:r>
            <a:r>
              <a:rPr lang="en-GB" sz="1800" dirty="0"/>
              <a:t> </a:t>
            </a:r>
            <a:r>
              <a:rPr lang="en-GB" sz="1800" dirty="0" err="1"/>
              <a:t>tveganja</a:t>
            </a:r>
            <a:r>
              <a:rPr lang="en-GB" sz="1800" dirty="0"/>
              <a:t>. </a:t>
            </a:r>
            <a:r>
              <a:rPr lang="en-GB" sz="1800" dirty="0" err="1"/>
              <a:t>Te</a:t>
            </a:r>
            <a:r>
              <a:rPr lang="en-GB" sz="1800" dirty="0"/>
              <a:t> </a:t>
            </a:r>
            <a:r>
              <a:rPr lang="en-GB" sz="1800" dirty="0" err="1"/>
              <a:t>različne</a:t>
            </a:r>
            <a:r>
              <a:rPr lang="en-GB" sz="1800" dirty="0"/>
              <a:t> </a:t>
            </a:r>
            <a:r>
              <a:rPr lang="en-GB" sz="1800" dirty="0" err="1"/>
              <a:t>panoge</a:t>
            </a:r>
            <a:r>
              <a:rPr lang="en-GB" sz="1800" dirty="0"/>
              <a:t> </a:t>
            </a:r>
            <a:r>
              <a:rPr lang="en-GB" sz="1800" dirty="0" err="1"/>
              <a:t>dokazujejo</a:t>
            </a:r>
            <a:r>
              <a:rPr lang="en-GB" sz="1800" dirty="0"/>
              <a:t> </a:t>
            </a:r>
            <a:r>
              <a:rPr lang="en-GB" sz="1800" dirty="0" err="1"/>
              <a:t>široko</a:t>
            </a:r>
            <a:r>
              <a:rPr lang="en-GB" sz="1800" dirty="0"/>
              <a:t> </a:t>
            </a:r>
            <a:r>
              <a:rPr lang="en-GB" sz="1800" dirty="0" err="1"/>
              <a:t>uporabnost</a:t>
            </a:r>
            <a:r>
              <a:rPr lang="en-GB" sz="1800" dirty="0"/>
              <a:t> BA v </a:t>
            </a:r>
            <a:r>
              <a:rPr lang="en-GB" sz="1800" dirty="0" err="1"/>
              <a:t>različnih</a:t>
            </a:r>
            <a:r>
              <a:rPr lang="en-GB" sz="1800" dirty="0"/>
              <a:t> </a:t>
            </a:r>
            <a:r>
              <a:rPr lang="en-GB" sz="1800" dirty="0" err="1"/>
              <a:t>poslovnih</a:t>
            </a:r>
            <a:r>
              <a:rPr lang="en-GB" sz="1800" dirty="0"/>
              <a:t> </a:t>
            </a:r>
            <a:r>
              <a:rPr lang="en-GB" sz="1800" dirty="0" err="1"/>
              <a:t>funkcijah</a:t>
            </a:r>
            <a:r>
              <a:rPr lang="en-GB" sz="1800" dirty="0"/>
              <a:t>.</a:t>
            </a:r>
            <a:endParaRPr lang="pl-PL" sz="1800" dirty="0"/>
          </a:p>
        </p:txBody>
      </p:sp>
      <p:pic>
        <p:nvPicPr>
          <p:cNvPr id="2" name="Slika 1">
            <a:extLst>
              <a:ext uri="{FF2B5EF4-FFF2-40B4-BE49-F238E27FC236}">
                <a16:creationId xmlns:a16="http://schemas.microsoft.com/office/drawing/2014/main" id="{8ABFADDC-A993-FCF1-4616-DDE9076A7B08}"/>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9C8ADAF-1D12-8BAD-CA01-EAA96926B4F4}"/>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277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sl-SI" sz="1800" dirty="0"/>
              <a:t>Obstajajo trije tipi platforme poslovne politike</a:t>
            </a:r>
            <a:r>
              <a:rPr lang="en-GB" sz="1800" dirty="0"/>
              <a:t>:</a:t>
            </a:r>
          </a:p>
          <a:p>
            <a:pPr marL="719138" indent="-269875"/>
            <a:r>
              <a:rPr lang="sl-SI" sz="1800" dirty="0"/>
              <a:t>Deskriptivna</a:t>
            </a:r>
            <a:r>
              <a:rPr lang="en-GB" sz="1800" dirty="0"/>
              <a:t> – </a:t>
            </a:r>
            <a:r>
              <a:rPr lang="en-GB" sz="1800" dirty="0" err="1"/>
              <a:t>pregledajo</a:t>
            </a:r>
            <a:r>
              <a:rPr lang="en-GB" sz="1800" dirty="0"/>
              <a:t> </a:t>
            </a:r>
            <a:r>
              <a:rPr lang="en-GB" sz="1800" dirty="0" err="1"/>
              <a:t>obstoječe</a:t>
            </a:r>
            <a:r>
              <a:rPr lang="en-GB" sz="1800" dirty="0"/>
              <a:t> </a:t>
            </a:r>
            <a:r>
              <a:rPr lang="en-GB" sz="1800" dirty="0" err="1"/>
              <a:t>podatke</a:t>
            </a:r>
            <a:r>
              <a:rPr lang="en-GB" sz="1800" dirty="0"/>
              <a:t> </a:t>
            </a:r>
            <a:r>
              <a:rPr lang="en-GB" sz="1800" dirty="0" err="1"/>
              <a:t>ter</a:t>
            </a:r>
            <a:r>
              <a:rPr lang="en-GB" sz="1800" dirty="0"/>
              <a:t> </a:t>
            </a:r>
            <a:r>
              <a:rPr lang="en-GB" sz="1800" dirty="0" err="1"/>
              <a:t>zagotovijo</a:t>
            </a:r>
            <a:r>
              <a:rPr lang="en-GB" sz="1800" dirty="0"/>
              <a:t> </a:t>
            </a:r>
            <a:r>
              <a:rPr lang="en-GB" sz="1800" dirty="0" err="1"/>
              <a:t>zbirne</a:t>
            </a:r>
            <a:r>
              <a:rPr lang="en-GB" sz="1800" dirty="0"/>
              <a:t> </a:t>
            </a:r>
            <a:r>
              <a:rPr lang="en-GB" sz="1800" dirty="0" err="1"/>
              <a:t>statistične</a:t>
            </a:r>
            <a:r>
              <a:rPr lang="en-GB" sz="1800" dirty="0"/>
              <a:t> </a:t>
            </a:r>
            <a:r>
              <a:rPr lang="en-GB" sz="1800" dirty="0" err="1"/>
              <a:t>podatke</a:t>
            </a:r>
            <a:r>
              <a:rPr lang="en-GB" sz="1800" dirty="0"/>
              <a:t> in </a:t>
            </a:r>
            <a:r>
              <a:rPr lang="en-GB" sz="1800" dirty="0" err="1"/>
              <a:t>osnovno</a:t>
            </a:r>
            <a:r>
              <a:rPr lang="en-GB" sz="1800" dirty="0"/>
              <a:t> </a:t>
            </a:r>
            <a:r>
              <a:rPr lang="en-GB" sz="1800" dirty="0" err="1"/>
              <a:t>vizualizacijo</a:t>
            </a:r>
            <a:r>
              <a:rPr lang="en-GB" sz="1800" dirty="0"/>
              <a:t>.</a:t>
            </a:r>
            <a:endParaRPr lang="sl-SI" sz="1800" dirty="0"/>
          </a:p>
          <a:p>
            <a:pPr marL="719138" indent="-269875"/>
            <a:r>
              <a:rPr lang="sl-SI" sz="1800" dirty="0" err="1"/>
              <a:t>Prediktivna</a:t>
            </a:r>
            <a:r>
              <a:rPr lang="en-GB" sz="1800" dirty="0"/>
              <a:t> – </a:t>
            </a:r>
            <a:r>
              <a:rPr lang="sl-SI" sz="1800" dirty="0"/>
              <a:t>up</a:t>
            </a:r>
            <a:r>
              <a:rPr lang="en-GB" sz="1800" dirty="0" err="1"/>
              <a:t>orabljajo</a:t>
            </a:r>
            <a:r>
              <a:rPr lang="en-GB" sz="1800" dirty="0"/>
              <a:t> </a:t>
            </a:r>
            <a:r>
              <a:rPr lang="en-GB" sz="1800" dirty="0" err="1"/>
              <a:t>obstoječe</a:t>
            </a:r>
            <a:r>
              <a:rPr lang="en-GB" sz="1800" dirty="0"/>
              <a:t> </a:t>
            </a:r>
            <a:r>
              <a:rPr lang="en-GB" sz="1800" dirty="0" err="1"/>
              <a:t>podatke</a:t>
            </a:r>
            <a:r>
              <a:rPr lang="en-GB" sz="1800" dirty="0"/>
              <a:t> za </a:t>
            </a:r>
            <a:r>
              <a:rPr lang="en-GB" sz="1800" dirty="0" err="1"/>
              <a:t>oceno</a:t>
            </a:r>
            <a:r>
              <a:rPr lang="en-GB" sz="1800" dirty="0"/>
              <a:t> </a:t>
            </a:r>
            <a:r>
              <a:rPr lang="en-GB" sz="1800" dirty="0" err="1"/>
              <a:t>najverjetnejših</a:t>
            </a:r>
            <a:r>
              <a:rPr lang="en-GB" sz="1800" dirty="0"/>
              <a:t> </a:t>
            </a:r>
            <a:r>
              <a:rPr lang="en-GB" sz="1800" dirty="0" err="1"/>
              <a:t>scenarijev</a:t>
            </a:r>
            <a:r>
              <a:rPr lang="en-GB" sz="1800" dirty="0"/>
              <a:t> v </a:t>
            </a:r>
            <a:r>
              <a:rPr lang="en-GB" sz="1800" dirty="0" err="1"/>
              <a:t>prihodnosti</a:t>
            </a:r>
            <a:r>
              <a:rPr lang="en-GB" sz="1800" dirty="0"/>
              <a:t>.</a:t>
            </a:r>
            <a:endParaRPr lang="sr-Latn-RS" sz="1800" dirty="0"/>
          </a:p>
          <a:p>
            <a:pPr marL="719138" indent="-269875"/>
            <a:r>
              <a:rPr lang="sl-SI" sz="1800" dirty="0" err="1"/>
              <a:t>Preskriptivna</a:t>
            </a:r>
            <a:r>
              <a:rPr lang="en-GB" sz="1800" dirty="0"/>
              <a:t> – </a:t>
            </a:r>
            <a:r>
              <a:rPr lang="en-GB" sz="1800" dirty="0" err="1"/>
              <a:t>samodejno</a:t>
            </a:r>
            <a:r>
              <a:rPr lang="en-GB" sz="1800" dirty="0"/>
              <a:t> </a:t>
            </a:r>
            <a:r>
              <a:rPr lang="en-GB" sz="1800" dirty="0" err="1"/>
              <a:t>obdelujejo</a:t>
            </a:r>
            <a:r>
              <a:rPr lang="en-GB" sz="1800" dirty="0"/>
              <a:t> </a:t>
            </a:r>
            <a:r>
              <a:rPr lang="en-GB" sz="1800" dirty="0" err="1"/>
              <a:t>velike</a:t>
            </a:r>
            <a:r>
              <a:rPr lang="en-GB" sz="1800" dirty="0"/>
              <a:t> </a:t>
            </a:r>
            <a:r>
              <a:rPr lang="en-GB" sz="1800" dirty="0" err="1"/>
              <a:t>količine</a:t>
            </a:r>
            <a:r>
              <a:rPr lang="en-GB" sz="1800" dirty="0"/>
              <a:t> </a:t>
            </a:r>
            <a:r>
              <a:rPr lang="en-GB" sz="1800" dirty="0" err="1"/>
              <a:t>podatkov</a:t>
            </a:r>
            <a:r>
              <a:rPr lang="en-GB" sz="1800" dirty="0"/>
              <a:t>, </a:t>
            </a:r>
            <a:r>
              <a:rPr lang="en-GB" sz="1800" dirty="0" err="1"/>
              <a:t>poslovna</a:t>
            </a:r>
            <a:r>
              <a:rPr lang="en-GB" sz="1800" dirty="0"/>
              <a:t> </a:t>
            </a:r>
            <a:r>
              <a:rPr lang="en-GB" sz="1800" dirty="0" err="1"/>
              <a:t>pravila</a:t>
            </a:r>
            <a:r>
              <a:rPr lang="en-GB" sz="1800" dirty="0"/>
              <a:t>, </a:t>
            </a:r>
            <a:r>
              <a:rPr lang="en-GB" sz="1800" dirty="0" err="1"/>
              <a:t>tržne</a:t>
            </a:r>
            <a:r>
              <a:rPr lang="en-GB" sz="1800" dirty="0"/>
              <a:t> </a:t>
            </a:r>
            <a:r>
              <a:rPr lang="en-GB" sz="1800" dirty="0" err="1"/>
              <a:t>razmere</a:t>
            </a:r>
            <a:r>
              <a:rPr lang="en-GB" sz="1800" dirty="0"/>
              <a:t> </a:t>
            </a:r>
            <a:r>
              <a:rPr lang="en-GB" sz="1800" dirty="0" err="1"/>
              <a:t>itd</a:t>
            </a:r>
            <a:r>
              <a:rPr lang="en-GB" sz="1800" dirty="0"/>
              <a:t>. </a:t>
            </a:r>
            <a:r>
              <a:rPr lang="en-GB" sz="1800" dirty="0" err="1"/>
              <a:t>Te</a:t>
            </a:r>
            <a:r>
              <a:rPr lang="en-GB" sz="1800" dirty="0"/>
              <a:t> </a:t>
            </a:r>
            <a:r>
              <a:rPr lang="en-GB" sz="1800" dirty="0" err="1"/>
              <a:t>platforme</a:t>
            </a:r>
            <a:r>
              <a:rPr lang="en-GB" sz="1800" dirty="0"/>
              <a:t> </a:t>
            </a:r>
            <a:r>
              <a:rPr lang="en-GB" sz="1800" dirty="0" err="1"/>
              <a:t>uporabljajo</a:t>
            </a:r>
            <a:r>
              <a:rPr lang="en-GB" sz="1800" dirty="0"/>
              <a:t> </a:t>
            </a:r>
            <a:r>
              <a:rPr lang="en-GB" sz="1800" dirty="0" err="1"/>
              <a:t>metode</a:t>
            </a:r>
            <a:r>
              <a:rPr lang="en-GB" sz="1800" dirty="0"/>
              <a:t> </a:t>
            </a:r>
            <a:r>
              <a:rPr lang="en-GB" sz="1800" dirty="0" err="1"/>
              <a:t>strojnega</a:t>
            </a:r>
            <a:r>
              <a:rPr lang="en-GB" sz="1800" dirty="0"/>
              <a:t> </a:t>
            </a:r>
            <a:r>
              <a:rPr lang="en-GB" sz="1800" dirty="0" err="1"/>
              <a:t>učenja</a:t>
            </a:r>
            <a:r>
              <a:rPr lang="en-GB" sz="1800" dirty="0"/>
              <a:t> in </a:t>
            </a:r>
            <a:r>
              <a:rPr lang="en-GB" sz="1800" dirty="0" err="1"/>
              <a:t>umetne</a:t>
            </a:r>
            <a:r>
              <a:rPr lang="en-GB" sz="1800" dirty="0"/>
              <a:t> </a:t>
            </a:r>
            <a:r>
              <a:rPr lang="en-GB" sz="1800" dirty="0" err="1"/>
              <a:t>inteligence</a:t>
            </a:r>
            <a:r>
              <a:rPr lang="en-GB" sz="1800" dirty="0"/>
              <a:t>. </a:t>
            </a:r>
            <a:r>
              <a:rPr lang="en-GB" sz="1800" dirty="0" err="1"/>
              <a:t>Cilj</a:t>
            </a:r>
            <a:r>
              <a:rPr lang="en-GB" sz="1800" dirty="0"/>
              <a:t> je </a:t>
            </a:r>
            <a:r>
              <a:rPr lang="en-GB" sz="1800" dirty="0" err="1"/>
              <a:t>popolnoma</a:t>
            </a:r>
            <a:r>
              <a:rPr lang="en-GB" sz="1800" dirty="0"/>
              <a:t> </a:t>
            </a:r>
            <a:r>
              <a:rPr lang="en-GB" sz="1800" dirty="0" err="1"/>
              <a:t>avtomatizirano</a:t>
            </a:r>
            <a:r>
              <a:rPr lang="en-GB" sz="1800" dirty="0"/>
              <a:t> </a:t>
            </a:r>
            <a:r>
              <a:rPr lang="en-GB" sz="1800" dirty="0" err="1"/>
              <a:t>odločanje</a:t>
            </a:r>
            <a:r>
              <a:rPr lang="en-GB" sz="1800" dirty="0"/>
              <a:t> o </a:t>
            </a:r>
            <a:r>
              <a:rPr lang="en-GB" sz="1800" dirty="0" err="1"/>
              <a:t>tem</a:t>
            </a:r>
            <a:r>
              <a:rPr lang="en-GB" sz="1800" dirty="0"/>
              <a:t>, </a:t>
            </a:r>
            <a:r>
              <a:rPr lang="en-GB" sz="1800" dirty="0" err="1"/>
              <a:t>katere</a:t>
            </a:r>
            <a:r>
              <a:rPr lang="en-GB" sz="1800" dirty="0"/>
              <a:t> </a:t>
            </a:r>
            <a:r>
              <a:rPr lang="en-GB" sz="1800" dirty="0" err="1"/>
              <a:t>ukrepe</a:t>
            </a:r>
            <a:r>
              <a:rPr lang="en-GB" sz="1800" dirty="0"/>
              <a:t> </a:t>
            </a:r>
            <a:r>
              <a:rPr lang="en-GB" sz="1800" dirty="0" err="1"/>
              <a:t>naj</a:t>
            </a:r>
            <a:r>
              <a:rPr lang="en-GB" sz="1800" dirty="0"/>
              <a:t> </a:t>
            </a:r>
            <a:r>
              <a:rPr lang="en-GB" sz="1800" dirty="0" err="1"/>
              <a:t>podjetje</a:t>
            </a:r>
            <a:r>
              <a:rPr lang="en-GB" sz="1800" dirty="0"/>
              <a:t> </a:t>
            </a:r>
            <a:r>
              <a:rPr lang="en-GB" sz="1800" dirty="0" err="1"/>
              <a:t>sprejme</a:t>
            </a:r>
            <a:r>
              <a:rPr lang="en-GB" sz="1800" dirty="0"/>
              <a:t> glede </a:t>
            </a:r>
            <a:r>
              <a:rPr lang="en-GB" sz="1800" dirty="0" err="1"/>
              <a:t>na</a:t>
            </a:r>
            <a:r>
              <a:rPr lang="en-GB" sz="1800" dirty="0"/>
              <a:t> </a:t>
            </a:r>
            <a:r>
              <a:rPr lang="en-GB" sz="1800" dirty="0" err="1"/>
              <a:t>trenutne</a:t>
            </a:r>
            <a:r>
              <a:rPr lang="en-GB" sz="1800" dirty="0"/>
              <a:t> </a:t>
            </a:r>
            <a:r>
              <a:rPr lang="en-GB" sz="1800" dirty="0" err="1"/>
              <a:t>razmere</a:t>
            </a:r>
            <a:r>
              <a:rPr lang="en-GB" sz="1800" dirty="0"/>
              <a:t>, da </a:t>
            </a:r>
            <a:r>
              <a:rPr lang="en-GB" sz="1800" dirty="0" err="1"/>
              <a:t>bo</a:t>
            </a:r>
            <a:r>
              <a:rPr lang="en-GB" sz="1800" dirty="0"/>
              <a:t> </a:t>
            </a:r>
            <a:r>
              <a:rPr lang="en-GB" sz="1800" dirty="0" err="1"/>
              <a:t>doseglo</a:t>
            </a:r>
            <a:r>
              <a:rPr lang="en-GB" sz="1800" dirty="0"/>
              <a:t> </a:t>
            </a:r>
            <a:r>
              <a:rPr lang="en-GB" sz="1800" dirty="0" err="1"/>
              <a:t>želene</a:t>
            </a:r>
            <a:r>
              <a:rPr lang="en-GB" sz="1800" dirty="0"/>
              <a:t> </a:t>
            </a:r>
            <a:r>
              <a:rPr lang="en-GB" sz="1800" dirty="0" err="1"/>
              <a:t>poslovne</a:t>
            </a:r>
            <a:r>
              <a:rPr lang="en-GB" sz="1800" dirty="0"/>
              <a:t> </a:t>
            </a:r>
            <a:r>
              <a:rPr lang="en-GB" sz="1800" dirty="0" err="1"/>
              <a:t>cilje</a:t>
            </a:r>
            <a:r>
              <a:rPr lang="en-GB" sz="1800" dirty="0"/>
              <a:t>.</a:t>
            </a:r>
          </a:p>
          <a:p>
            <a:r>
              <a:rPr lang="en-GB" sz="1800" dirty="0" err="1"/>
              <a:t>Sodobna</a:t>
            </a:r>
            <a:r>
              <a:rPr lang="en-GB" sz="1800" dirty="0"/>
              <a:t> PA je </a:t>
            </a:r>
            <a:r>
              <a:rPr lang="en-GB" sz="1800" dirty="0" err="1"/>
              <a:t>globoko</a:t>
            </a:r>
            <a:r>
              <a:rPr lang="en-GB" sz="1800" dirty="0"/>
              <a:t> </a:t>
            </a:r>
            <a:r>
              <a:rPr lang="en-GB" sz="1800" dirty="0" err="1"/>
              <a:t>zakoreninjena</a:t>
            </a:r>
            <a:r>
              <a:rPr lang="en-GB" sz="1800" dirty="0"/>
              <a:t> v </a:t>
            </a:r>
            <a:r>
              <a:rPr lang="en-GB" sz="1800" dirty="0" err="1"/>
              <a:t>napredku</a:t>
            </a:r>
            <a:r>
              <a:rPr lang="en-GB" sz="1800" dirty="0"/>
              <a:t>, ki </a:t>
            </a:r>
            <a:r>
              <a:rPr lang="en-GB" sz="1800" dirty="0" err="1"/>
              <a:t>podpira</a:t>
            </a:r>
            <a:r>
              <a:rPr lang="en-GB" sz="1800" dirty="0"/>
              <a:t> </a:t>
            </a:r>
            <a:r>
              <a:rPr lang="en-GB" sz="1800" dirty="0" err="1"/>
              <a:t>procese</a:t>
            </a:r>
            <a:r>
              <a:rPr lang="en-GB" sz="1800" dirty="0"/>
              <a:t> </a:t>
            </a:r>
            <a:r>
              <a:rPr lang="en-GB" sz="1800" dirty="0" err="1"/>
              <a:t>odločanja</a:t>
            </a:r>
            <a:r>
              <a:rPr lang="en-GB" sz="1800" dirty="0"/>
              <a:t>. Ti </a:t>
            </a:r>
            <a:r>
              <a:rPr lang="en-GB" sz="1800" dirty="0" err="1"/>
              <a:t>napredki</a:t>
            </a:r>
            <a:r>
              <a:rPr lang="en-GB" sz="1800" dirty="0"/>
              <a:t> </a:t>
            </a:r>
            <a:r>
              <a:rPr lang="en-GB" sz="1800" dirty="0" err="1"/>
              <a:t>vključujejo</a:t>
            </a:r>
            <a:r>
              <a:rPr lang="en-GB" sz="1800" dirty="0"/>
              <a:t> </a:t>
            </a:r>
            <a:r>
              <a:rPr lang="en-GB" sz="1800" dirty="0" err="1"/>
              <a:t>zmogljiva</a:t>
            </a:r>
            <a:r>
              <a:rPr lang="en-GB" sz="1800" dirty="0"/>
              <a:t> </a:t>
            </a:r>
            <a:r>
              <a:rPr lang="en-GB" sz="1800" dirty="0" err="1"/>
              <a:t>orodja</a:t>
            </a:r>
            <a:r>
              <a:rPr lang="en-GB" sz="1800" dirty="0"/>
              <a:t> za </a:t>
            </a:r>
            <a:r>
              <a:rPr lang="en-GB" sz="1800" dirty="0" err="1"/>
              <a:t>ustvarjanje</a:t>
            </a:r>
            <a:r>
              <a:rPr lang="en-GB" sz="1800" dirty="0"/>
              <a:t>, </a:t>
            </a:r>
            <a:r>
              <a:rPr lang="en-GB" sz="1800" dirty="0" err="1"/>
              <a:t>izbiranje</a:t>
            </a:r>
            <a:r>
              <a:rPr lang="en-GB" sz="1800" dirty="0"/>
              <a:t> in </a:t>
            </a:r>
            <a:r>
              <a:rPr lang="en-GB" sz="1800" dirty="0" err="1"/>
              <a:t>uporabo</a:t>
            </a:r>
            <a:r>
              <a:rPr lang="en-GB" sz="1800" dirty="0"/>
              <a:t> </a:t>
            </a:r>
            <a:r>
              <a:rPr lang="en-GB" sz="1800" dirty="0" err="1"/>
              <a:t>znanja</a:t>
            </a:r>
            <a:r>
              <a:rPr lang="en-GB" sz="1800" dirty="0"/>
              <a:t>, ki je </a:t>
            </a:r>
            <a:r>
              <a:rPr lang="en-GB" sz="1800" dirty="0" err="1"/>
              <a:t>ključno</a:t>
            </a:r>
            <a:r>
              <a:rPr lang="en-GB" sz="1800" dirty="0"/>
              <a:t> za </a:t>
            </a:r>
            <a:r>
              <a:rPr lang="en-GB" sz="1800" dirty="0" err="1"/>
              <a:t>odločanje</a:t>
            </a:r>
            <a:r>
              <a:rPr lang="en-GB" sz="1800" dirty="0"/>
              <a:t>. </a:t>
            </a:r>
            <a:r>
              <a:rPr lang="sl-SI" sz="1800" dirty="0"/>
              <a:t>PA</a:t>
            </a:r>
            <a:r>
              <a:rPr lang="en-GB" sz="1800" dirty="0"/>
              <a:t> </a:t>
            </a:r>
            <a:r>
              <a:rPr lang="en-GB" sz="1800" dirty="0" err="1"/>
              <a:t>deluje</a:t>
            </a:r>
            <a:r>
              <a:rPr lang="en-GB" sz="1800" dirty="0"/>
              <a:t> </a:t>
            </a:r>
            <a:r>
              <a:rPr lang="en-GB" sz="1800" dirty="0" err="1"/>
              <a:t>na</a:t>
            </a:r>
            <a:r>
              <a:rPr lang="en-GB" sz="1800" dirty="0"/>
              <a:t> </a:t>
            </a:r>
            <a:r>
              <a:rPr lang="en-GB" sz="1800" dirty="0" err="1"/>
              <a:t>podlagi</a:t>
            </a:r>
            <a:r>
              <a:rPr lang="en-GB" sz="1800" dirty="0"/>
              <a:t> </a:t>
            </a:r>
            <a:r>
              <a:rPr lang="en-GB" sz="1800" dirty="0" err="1"/>
              <a:t>kvalitativnega</a:t>
            </a:r>
            <a:r>
              <a:rPr lang="en-GB" sz="1800" dirty="0"/>
              <a:t> in </a:t>
            </a:r>
            <a:r>
              <a:rPr lang="en-GB" sz="1800" dirty="0" err="1"/>
              <a:t>kvantitativnega</a:t>
            </a:r>
            <a:r>
              <a:rPr lang="en-GB" sz="1800" dirty="0"/>
              <a:t> </a:t>
            </a:r>
            <a:r>
              <a:rPr lang="en-GB" sz="1800" dirty="0" err="1"/>
              <a:t>znanja</a:t>
            </a:r>
            <a:r>
              <a:rPr lang="en-GB" sz="1800" dirty="0"/>
              <a:t>, </a:t>
            </a:r>
            <a:r>
              <a:rPr lang="en-GB" sz="1800" dirty="0" err="1"/>
              <a:t>odvisno</a:t>
            </a:r>
            <a:r>
              <a:rPr lang="en-GB" sz="1800" dirty="0"/>
              <a:t> od </a:t>
            </a:r>
            <a:r>
              <a:rPr lang="en-GB" sz="1800" dirty="0" err="1"/>
              <a:t>tega</a:t>
            </a:r>
            <a:r>
              <a:rPr lang="en-GB" sz="1800" dirty="0"/>
              <a:t>, </a:t>
            </a:r>
            <a:r>
              <a:rPr lang="en-GB" sz="1800" dirty="0" err="1"/>
              <a:t>kaj</a:t>
            </a:r>
            <a:r>
              <a:rPr lang="en-GB" sz="1800" dirty="0"/>
              <a:t> je </a:t>
            </a:r>
            <a:r>
              <a:rPr lang="en-GB" sz="1800" dirty="0" err="1"/>
              <a:t>potrebno</a:t>
            </a:r>
            <a:r>
              <a:rPr lang="en-GB" sz="1800" dirty="0"/>
              <a:t> za </a:t>
            </a:r>
            <a:r>
              <a:rPr lang="en-GB" sz="1800" dirty="0" err="1"/>
              <a:t>določeno</a:t>
            </a:r>
            <a:r>
              <a:rPr lang="en-GB" sz="1800" dirty="0"/>
              <a:t> </a:t>
            </a:r>
            <a:r>
              <a:rPr lang="en-GB" sz="1800" dirty="0" err="1"/>
              <a:t>odločitev</a:t>
            </a:r>
            <a:r>
              <a:rPr lang="en-GB" sz="1800" dirty="0"/>
              <a:t>. Ta </a:t>
            </a:r>
            <a:r>
              <a:rPr lang="en-GB" sz="1800" dirty="0" err="1"/>
              <a:t>dvojna</a:t>
            </a:r>
            <a:r>
              <a:rPr lang="en-GB" sz="1800" dirty="0"/>
              <a:t> </a:t>
            </a:r>
            <a:r>
              <a:rPr lang="en-GB" sz="1800" dirty="0" err="1"/>
              <a:t>usmerjenost</a:t>
            </a:r>
            <a:r>
              <a:rPr lang="en-GB" sz="1800" dirty="0"/>
              <a:t> </a:t>
            </a:r>
            <a:r>
              <a:rPr lang="en-GB" sz="1800" dirty="0" err="1"/>
              <a:t>omogoča</a:t>
            </a:r>
            <a:r>
              <a:rPr lang="en-GB" sz="1800" dirty="0"/>
              <a:t>, da je </a:t>
            </a:r>
            <a:r>
              <a:rPr lang="sl-SI" sz="1800" dirty="0"/>
              <a:t>PA</a:t>
            </a:r>
            <a:r>
              <a:rPr lang="en-GB" sz="1800" dirty="0"/>
              <a:t> </a:t>
            </a:r>
            <a:r>
              <a:rPr lang="en-GB" sz="1800" dirty="0" err="1"/>
              <a:t>zelo</a:t>
            </a:r>
            <a:r>
              <a:rPr lang="en-GB" sz="1800" dirty="0"/>
              <a:t> </a:t>
            </a:r>
            <a:r>
              <a:rPr lang="en-GB" sz="1800" dirty="0" err="1"/>
              <a:t>prilagodljiv</a:t>
            </a:r>
            <a:r>
              <a:rPr lang="en-GB" sz="1800" dirty="0"/>
              <a:t> </a:t>
            </a:r>
            <a:r>
              <a:rPr lang="en-GB" sz="1800" dirty="0" err="1"/>
              <a:t>različnim</a:t>
            </a:r>
            <a:r>
              <a:rPr lang="en-GB" sz="1800" dirty="0"/>
              <a:t> </a:t>
            </a:r>
            <a:r>
              <a:rPr lang="en-GB" sz="1800" dirty="0" err="1"/>
              <a:t>poslovnim</a:t>
            </a:r>
            <a:r>
              <a:rPr lang="en-GB" sz="1800" dirty="0"/>
              <a:t> </a:t>
            </a:r>
            <a:r>
              <a:rPr lang="en-GB" sz="1800" dirty="0" err="1"/>
              <a:t>izzivom</a:t>
            </a:r>
            <a:r>
              <a:rPr lang="en-GB" sz="1800" dirty="0"/>
              <a:t>.</a:t>
            </a:r>
            <a:endParaRPr lang="pl-PL" sz="1800" dirty="0"/>
          </a:p>
        </p:txBody>
      </p:sp>
      <p:pic>
        <p:nvPicPr>
          <p:cNvPr id="2" name="Slika 1">
            <a:extLst>
              <a:ext uri="{FF2B5EF4-FFF2-40B4-BE49-F238E27FC236}">
                <a16:creationId xmlns:a16="http://schemas.microsoft.com/office/drawing/2014/main" id="{81858E7B-D179-0D94-697A-C92CB965119E}"/>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F2C9DFF-A315-8FFE-6F89-BE03F5DA88AD}"/>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3816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err="1"/>
              <a:t>Uporaba</a:t>
            </a:r>
            <a:r>
              <a:rPr lang="en-GB" sz="1800" dirty="0"/>
              <a:t> </a:t>
            </a:r>
            <a:r>
              <a:rPr lang="sl-SI" sz="1800" dirty="0"/>
              <a:t>P</a:t>
            </a:r>
            <a:r>
              <a:rPr lang="en-GB" sz="1800" dirty="0"/>
              <a:t>A </a:t>
            </a:r>
            <a:r>
              <a:rPr lang="en-GB" sz="1800" dirty="0" err="1"/>
              <a:t>temelji</a:t>
            </a:r>
            <a:r>
              <a:rPr lang="en-GB" sz="1800" dirty="0"/>
              <a:t> </a:t>
            </a:r>
            <a:r>
              <a:rPr lang="en-GB" sz="1800" dirty="0" err="1"/>
              <a:t>na</a:t>
            </a:r>
            <a:r>
              <a:rPr lang="en-GB" sz="1800" dirty="0"/>
              <a:t> </a:t>
            </a:r>
            <a:r>
              <a:rPr lang="en-GB" sz="1800" dirty="0" err="1"/>
              <a:t>njeni</a:t>
            </a:r>
            <a:r>
              <a:rPr lang="en-GB" sz="1800" dirty="0"/>
              <a:t> </a:t>
            </a:r>
            <a:r>
              <a:rPr lang="en-GB" sz="1800" dirty="0" err="1"/>
              <a:t>sposobnosti</a:t>
            </a:r>
            <a:r>
              <a:rPr lang="en-GB" sz="1800" dirty="0"/>
              <a:t> </a:t>
            </a:r>
            <a:r>
              <a:rPr lang="en-GB" sz="1800" dirty="0" err="1"/>
              <a:t>reševanja</a:t>
            </a:r>
            <a:r>
              <a:rPr lang="en-GB" sz="1800" dirty="0"/>
              <a:t> </a:t>
            </a:r>
            <a:r>
              <a:rPr lang="en-GB" sz="1800" dirty="0" err="1"/>
              <a:t>kritičnih</a:t>
            </a:r>
            <a:r>
              <a:rPr lang="en-GB" sz="1800" dirty="0"/>
              <a:t> </a:t>
            </a:r>
            <a:r>
              <a:rPr lang="en-GB" sz="1800" dirty="0" err="1"/>
              <a:t>problemov</a:t>
            </a:r>
            <a:r>
              <a:rPr lang="en-GB" sz="1800" dirty="0"/>
              <a:t> </a:t>
            </a:r>
            <a:r>
              <a:rPr lang="en-GB" sz="1800" dirty="0" err="1"/>
              <a:t>upravljanja</a:t>
            </a:r>
            <a:r>
              <a:rPr lang="en-GB" sz="1800" dirty="0"/>
              <a:t>. </a:t>
            </a:r>
            <a:r>
              <a:rPr lang="en-GB" sz="1800" dirty="0" err="1"/>
              <a:t>Zagotavlja</a:t>
            </a:r>
            <a:r>
              <a:rPr lang="en-GB" sz="1800" dirty="0"/>
              <a:t> </a:t>
            </a:r>
            <a:r>
              <a:rPr lang="en-GB" sz="1800" dirty="0" err="1"/>
              <a:t>več</a:t>
            </a:r>
            <a:r>
              <a:rPr lang="en-GB" sz="1800" dirty="0"/>
              <a:t> </a:t>
            </a:r>
            <a:r>
              <a:rPr lang="en-GB" sz="1800" dirty="0" err="1"/>
              <a:t>ključnih</a:t>
            </a:r>
            <a:r>
              <a:rPr lang="en-GB" sz="1800" dirty="0"/>
              <a:t> </a:t>
            </a:r>
            <a:r>
              <a:rPr lang="en-GB" sz="1800" dirty="0" err="1"/>
              <a:t>koristi</a:t>
            </a:r>
            <a:r>
              <a:rPr lang="en-GB" sz="1800" dirty="0"/>
              <a:t>, med </a:t>
            </a:r>
            <a:r>
              <a:rPr lang="en-GB" sz="1800" dirty="0" err="1"/>
              <a:t>drugim</a:t>
            </a:r>
            <a:r>
              <a:rPr lang="en-GB" sz="1800" dirty="0"/>
              <a:t> </a:t>
            </a:r>
            <a:r>
              <a:rPr lang="en-GB" sz="1800" dirty="0" err="1"/>
              <a:t>doseganje</a:t>
            </a:r>
            <a:r>
              <a:rPr lang="en-GB" sz="1800" dirty="0"/>
              <a:t> </a:t>
            </a:r>
            <a:r>
              <a:rPr lang="en-GB" sz="1800" dirty="0" err="1"/>
              <a:t>konkurenčne</a:t>
            </a:r>
            <a:r>
              <a:rPr lang="en-GB" sz="1800" dirty="0"/>
              <a:t> </a:t>
            </a:r>
            <a:r>
              <a:rPr lang="en-GB" sz="1800" dirty="0" err="1"/>
              <a:t>prednosti</a:t>
            </a:r>
            <a:r>
              <a:rPr lang="en-GB" sz="1800" dirty="0"/>
              <a:t>, </a:t>
            </a:r>
            <a:r>
              <a:rPr lang="en-GB" sz="1800" dirty="0" err="1"/>
              <a:t>podporo</a:t>
            </a:r>
            <a:r>
              <a:rPr lang="en-GB" sz="1800" dirty="0"/>
              <a:t> </a:t>
            </a:r>
            <a:r>
              <a:rPr lang="en-GB" sz="1800" dirty="0" err="1"/>
              <a:t>strateškim</a:t>
            </a:r>
            <a:r>
              <a:rPr lang="en-GB" sz="1800" dirty="0"/>
              <a:t> in </a:t>
            </a:r>
            <a:r>
              <a:rPr lang="en-GB" sz="1800" dirty="0" err="1"/>
              <a:t>taktičnim</a:t>
            </a:r>
            <a:r>
              <a:rPr lang="en-GB" sz="1800" dirty="0"/>
              <a:t> </a:t>
            </a:r>
            <a:r>
              <a:rPr lang="en-GB" sz="1800" dirty="0" err="1"/>
              <a:t>ciljem</a:t>
            </a:r>
            <a:r>
              <a:rPr lang="en-GB" sz="1800" dirty="0"/>
              <a:t>, </a:t>
            </a:r>
            <a:r>
              <a:rPr lang="en-GB" sz="1800" dirty="0" err="1"/>
              <a:t>izboljšanje</a:t>
            </a:r>
            <a:r>
              <a:rPr lang="en-GB" sz="1800" dirty="0"/>
              <a:t> </a:t>
            </a:r>
            <a:r>
              <a:rPr lang="en-GB" sz="1800" dirty="0" err="1"/>
              <a:t>uspešnosti</a:t>
            </a:r>
            <a:r>
              <a:rPr lang="en-GB" sz="1800" dirty="0"/>
              <a:t> </a:t>
            </a:r>
            <a:r>
              <a:rPr lang="en-GB" sz="1800" dirty="0" err="1"/>
              <a:t>organizacije</a:t>
            </a:r>
            <a:r>
              <a:rPr lang="en-GB" sz="1800" dirty="0"/>
              <a:t>, </a:t>
            </a:r>
            <a:r>
              <a:rPr lang="en-GB" sz="1800" dirty="0" err="1"/>
              <a:t>izboljšanje</a:t>
            </a:r>
            <a:r>
              <a:rPr lang="en-GB" sz="1800" dirty="0"/>
              <a:t> </a:t>
            </a:r>
            <a:r>
              <a:rPr lang="en-GB" sz="1800" dirty="0" err="1"/>
              <a:t>rezultatov</a:t>
            </a:r>
            <a:r>
              <a:rPr lang="en-GB" sz="1800" dirty="0"/>
              <a:t> </a:t>
            </a:r>
            <a:r>
              <a:rPr lang="en-GB" sz="1800" dirty="0" err="1"/>
              <a:t>odločanja</a:t>
            </a:r>
            <a:r>
              <a:rPr lang="en-GB" sz="1800" dirty="0"/>
              <a:t>, </a:t>
            </a:r>
            <a:r>
              <a:rPr lang="en-GB" sz="1800" dirty="0" err="1"/>
              <a:t>izpopolnjevanje</a:t>
            </a:r>
            <a:r>
              <a:rPr lang="en-GB" sz="1800" dirty="0"/>
              <a:t> </a:t>
            </a:r>
            <a:r>
              <a:rPr lang="en-GB" sz="1800" dirty="0" err="1"/>
              <a:t>procesov</a:t>
            </a:r>
            <a:r>
              <a:rPr lang="en-GB" sz="1800" dirty="0"/>
              <a:t> </a:t>
            </a:r>
            <a:r>
              <a:rPr lang="en-GB" sz="1800" dirty="0" err="1"/>
              <a:t>odločanja</a:t>
            </a:r>
            <a:r>
              <a:rPr lang="en-GB" sz="1800" dirty="0"/>
              <a:t>, </a:t>
            </a:r>
            <a:r>
              <a:rPr lang="en-GB" sz="1800" dirty="0" err="1"/>
              <a:t>ustvarjanje</a:t>
            </a:r>
            <a:r>
              <a:rPr lang="en-GB" sz="1800" dirty="0"/>
              <a:t> </a:t>
            </a:r>
            <a:r>
              <a:rPr lang="en-GB" sz="1800" dirty="0" err="1"/>
              <a:t>dragocenega</a:t>
            </a:r>
            <a:r>
              <a:rPr lang="en-GB" sz="1800" dirty="0"/>
              <a:t> </a:t>
            </a:r>
            <a:r>
              <a:rPr lang="en-GB" sz="1800" dirty="0" err="1"/>
              <a:t>znanja</a:t>
            </a:r>
            <a:r>
              <a:rPr lang="en-GB" sz="1800" dirty="0"/>
              <a:t> in </a:t>
            </a:r>
            <a:r>
              <a:rPr lang="en-GB" sz="1800" dirty="0" err="1"/>
              <a:t>pridobivanje</a:t>
            </a:r>
            <a:r>
              <a:rPr lang="en-GB" sz="1800" dirty="0"/>
              <a:t> </a:t>
            </a:r>
            <a:r>
              <a:rPr lang="en-GB" sz="1800" dirty="0" err="1"/>
              <a:t>vrednosti</a:t>
            </a:r>
            <a:r>
              <a:rPr lang="en-GB" sz="1800" dirty="0"/>
              <a:t> </a:t>
            </a:r>
            <a:r>
              <a:rPr lang="en-GB" sz="1800" dirty="0" err="1"/>
              <a:t>iz</a:t>
            </a:r>
            <a:r>
              <a:rPr lang="en-GB" sz="1800" dirty="0"/>
              <a:t> </a:t>
            </a:r>
            <a:r>
              <a:rPr lang="en-GB" sz="1800" dirty="0" err="1"/>
              <a:t>podatkov</a:t>
            </a:r>
            <a:r>
              <a:rPr lang="en-GB" sz="1800" dirty="0"/>
              <a:t>.</a:t>
            </a:r>
          </a:p>
          <a:p>
            <a:r>
              <a:rPr lang="en-GB" sz="1800" dirty="0"/>
              <a:t>Ne glede </a:t>
            </a:r>
            <a:r>
              <a:rPr lang="en-GB" sz="1800" dirty="0" err="1"/>
              <a:t>na</a:t>
            </a:r>
            <a:r>
              <a:rPr lang="en-GB" sz="1800" dirty="0"/>
              <a:t> </a:t>
            </a:r>
            <a:r>
              <a:rPr lang="en-GB" sz="1800" dirty="0" err="1"/>
              <a:t>uporabljeno</a:t>
            </a:r>
            <a:r>
              <a:rPr lang="en-GB" sz="1800" dirty="0"/>
              <a:t> </a:t>
            </a:r>
            <a:r>
              <a:rPr lang="en-GB" sz="1800" dirty="0" err="1"/>
              <a:t>platformo</a:t>
            </a:r>
            <a:r>
              <a:rPr lang="en-GB" sz="1800" dirty="0"/>
              <a:t> </a:t>
            </a:r>
            <a:r>
              <a:rPr lang="sl-SI" sz="1800" dirty="0"/>
              <a:t>P</a:t>
            </a:r>
            <a:r>
              <a:rPr lang="en-GB" sz="1800" dirty="0"/>
              <a:t>A </a:t>
            </a:r>
            <a:r>
              <a:rPr lang="en-GB" sz="1800" dirty="0" err="1"/>
              <a:t>obstajajo</a:t>
            </a:r>
            <a:r>
              <a:rPr lang="en-GB" sz="1800" dirty="0"/>
              <a:t> </a:t>
            </a:r>
            <a:r>
              <a:rPr lang="en-GB" sz="1800" dirty="0" err="1"/>
              <a:t>trije</a:t>
            </a:r>
            <a:r>
              <a:rPr lang="en-GB" sz="1800" dirty="0"/>
              <a:t> </a:t>
            </a:r>
            <a:r>
              <a:rPr lang="en-GB" sz="1800" dirty="0" err="1"/>
              <a:t>bistveni</a:t>
            </a:r>
            <a:r>
              <a:rPr lang="en-GB" sz="1800" dirty="0"/>
              <a:t> </a:t>
            </a:r>
            <a:r>
              <a:rPr lang="en-GB" sz="1800" dirty="0" err="1"/>
              <a:t>stebri</a:t>
            </a:r>
            <a:r>
              <a:rPr lang="en-GB" sz="1800" dirty="0"/>
              <a:t> za </a:t>
            </a:r>
            <a:r>
              <a:rPr lang="en-GB" sz="1800" dirty="0" err="1"/>
              <a:t>vsako</a:t>
            </a:r>
            <a:r>
              <a:rPr lang="en-GB" sz="1800" dirty="0"/>
              <a:t> </a:t>
            </a:r>
            <a:r>
              <a:rPr lang="en-GB" sz="1800" dirty="0" err="1"/>
              <a:t>rešitev</a:t>
            </a:r>
            <a:r>
              <a:rPr lang="en-GB" sz="1800" dirty="0"/>
              <a:t> </a:t>
            </a:r>
            <a:r>
              <a:rPr lang="sl-SI" sz="1800" dirty="0"/>
              <a:t>P</a:t>
            </a:r>
            <a:r>
              <a:rPr lang="en-GB" sz="1800" dirty="0"/>
              <a:t>A: </a:t>
            </a:r>
            <a:r>
              <a:rPr lang="en-GB" sz="1800" dirty="0" err="1"/>
              <a:t>matematična</a:t>
            </a:r>
            <a:r>
              <a:rPr lang="en-GB" sz="1800" dirty="0"/>
              <a:t> </a:t>
            </a:r>
            <a:r>
              <a:rPr lang="en-GB" sz="1800" dirty="0" err="1"/>
              <a:t>orodja</a:t>
            </a:r>
            <a:r>
              <a:rPr lang="en-GB" sz="1800" dirty="0"/>
              <a:t>, </a:t>
            </a:r>
            <a:r>
              <a:rPr lang="en-GB" sz="1800" dirty="0" err="1"/>
              <a:t>programska</a:t>
            </a:r>
            <a:r>
              <a:rPr lang="en-GB" sz="1800" dirty="0"/>
              <a:t> </a:t>
            </a:r>
            <a:r>
              <a:rPr lang="en-GB" sz="1800" dirty="0" err="1"/>
              <a:t>orodja</a:t>
            </a:r>
            <a:r>
              <a:rPr lang="en-GB" sz="1800" dirty="0"/>
              <a:t> in </a:t>
            </a:r>
            <a:r>
              <a:rPr lang="en-GB" sz="1800" dirty="0" err="1"/>
              <a:t>logistično</a:t>
            </a:r>
            <a:r>
              <a:rPr lang="en-GB" sz="1800" dirty="0"/>
              <a:t> </a:t>
            </a:r>
            <a:r>
              <a:rPr lang="en-GB" sz="1800" dirty="0" err="1"/>
              <a:t>strokovno</a:t>
            </a:r>
            <a:r>
              <a:rPr lang="en-GB" sz="1800" dirty="0"/>
              <a:t> </a:t>
            </a:r>
            <a:r>
              <a:rPr lang="en-GB" sz="1800" dirty="0" err="1"/>
              <a:t>znanje</a:t>
            </a:r>
            <a:r>
              <a:rPr lang="en-GB" sz="1800" dirty="0"/>
              <a:t>. </a:t>
            </a:r>
            <a:r>
              <a:rPr lang="en-GB" sz="1800" dirty="0" err="1"/>
              <a:t>Matematična</a:t>
            </a:r>
            <a:r>
              <a:rPr lang="en-GB" sz="1800" dirty="0"/>
              <a:t> </a:t>
            </a:r>
            <a:r>
              <a:rPr lang="en-GB" sz="1800" dirty="0" err="1"/>
              <a:t>orodja</a:t>
            </a:r>
            <a:r>
              <a:rPr lang="en-GB" sz="1800" dirty="0"/>
              <a:t> so </a:t>
            </a:r>
            <a:r>
              <a:rPr lang="en-GB" sz="1800" dirty="0" err="1"/>
              <a:t>bistvena</a:t>
            </a:r>
            <a:r>
              <a:rPr lang="en-GB" sz="1800" dirty="0"/>
              <a:t> za </a:t>
            </a:r>
            <a:r>
              <a:rPr lang="en-GB" sz="1800" dirty="0" err="1"/>
              <a:t>prepoznavanje</a:t>
            </a:r>
            <a:r>
              <a:rPr lang="en-GB" sz="1800" dirty="0"/>
              <a:t> in </a:t>
            </a:r>
            <a:r>
              <a:rPr lang="en-GB" sz="1800" dirty="0" err="1"/>
              <a:t>predstavitev</a:t>
            </a:r>
            <a:r>
              <a:rPr lang="en-GB" sz="1800" dirty="0"/>
              <a:t> </a:t>
            </a:r>
            <a:r>
              <a:rPr lang="en-GB" sz="1800" dirty="0" err="1"/>
              <a:t>spoznanj</a:t>
            </a:r>
            <a:r>
              <a:rPr lang="en-GB" sz="1800" dirty="0"/>
              <a:t> v </a:t>
            </a:r>
            <a:r>
              <a:rPr lang="en-GB" sz="1800" dirty="0" err="1"/>
              <a:t>različnih</a:t>
            </a:r>
            <a:r>
              <a:rPr lang="en-GB" sz="1800" dirty="0"/>
              <a:t> </a:t>
            </a:r>
            <a:r>
              <a:rPr lang="en-GB" sz="1800" dirty="0" err="1"/>
              <a:t>oblikah</a:t>
            </a:r>
            <a:r>
              <a:rPr lang="en-GB" sz="1800" dirty="0"/>
              <a:t>, </a:t>
            </a:r>
            <a:r>
              <a:rPr lang="en-GB" sz="1800" dirty="0" err="1"/>
              <a:t>kot</a:t>
            </a:r>
            <a:r>
              <a:rPr lang="en-GB" sz="1800" dirty="0"/>
              <a:t> so </a:t>
            </a:r>
            <a:r>
              <a:rPr lang="en-GB" sz="1800" dirty="0" err="1"/>
              <a:t>preglednice</a:t>
            </a:r>
            <a:r>
              <a:rPr lang="en-GB" sz="1800" dirty="0"/>
              <a:t> in </a:t>
            </a:r>
            <a:r>
              <a:rPr lang="en-GB" sz="1800" dirty="0" err="1"/>
              <a:t>grafi</a:t>
            </a:r>
            <a:r>
              <a:rPr lang="en-GB" sz="1800" dirty="0"/>
              <a:t>. </a:t>
            </a:r>
            <a:r>
              <a:rPr lang="en-GB" sz="1800" dirty="0" err="1"/>
              <a:t>Programska</a:t>
            </a:r>
            <a:r>
              <a:rPr lang="en-GB" sz="1800" dirty="0"/>
              <a:t> </a:t>
            </a:r>
            <a:r>
              <a:rPr lang="en-GB" sz="1800" dirty="0" err="1"/>
              <a:t>orodja</a:t>
            </a:r>
            <a:r>
              <a:rPr lang="en-GB" sz="1800" dirty="0"/>
              <a:t> </a:t>
            </a:r>
            <a:r>
              <a:rPr lang="en-GB" sz="1800" dirty="0" err="1"/>
              <a:t>podpirajo</a:t>
            </a:r>
            <a:r>
              <a:rPr lang="en-GB" sz="1800" dirty="0"/>
              <a:t> </a:t>
            </a:r>
            <a:r>
              <a:rPr lang="en-GB" sz="1800" dirty="0" err="1"/>
              <a:t>te</a:t>
            </a:r>
            <a:r>
              <a:rPr lang="en-GB" sz="1800" dirty="0"/>
              <a:t> </a:t>
            </a:r>
            <a:r>
              <a:rPr lang="en-GB" sz="1800" dirty="0" err="1"/>
              <a:t>dejavnosti</a:t>
            </a:r>
            <a:r>
              <a:rPr lang="en-GB" sz="1800" dirty="0"/>
              <a:t> z </a:t>
            </a:r>
            <a:r>
              <a:rPr lang="en-GB" sz="1800" dirty="0" err="1"/>
              <a:t>zagotavljanjem</a:t>
            </a:r>
            <a:r>
              <a:rPr lang="en-GB" sz="1800" dirty="0"/>
              <a:t> </a:t>
            </a:r>
            <a:r>
              <a:rPr lang="en-GB" sz="1800" dirty="0" err="1"/>
              <a:t>hitrih</a:t>
            </a:r>
            <a:r>
              <a:rPr lang="en-GB" sz="1800" dirty="0"/>
              <a:t> in </a:t>
            </a:r>
            <a:r>
              <a:rPr lang="en-GB" sz="1800" dirty="0" err="1"/>
              <a:t>natančnih</a:t>
            </a:r>
            <a:r>
              <a:rPr lang="en-GB" sz="1800" dirty="0"/>
              <a:t> </a:t>
            </a:r>
            <a:r>
              <a:rPr lang="en-GB" sz="1800" dirty="0" err="1"/>
              <a:t>izračunov</a:t>
            </a:r>
            <a:r>
              <a:rPr lang="en-GB" sz="1800" dirty="0"/>
              <a:t>. </a:t>
            </a:r>
            <a:r>
              <a:rPr lang="en-GB" sz="1800" dirty="0" err="1"/>
              <a:t>Logistično</a:t>
            </a:r>
            <a:r>
              <a:rPr lang="en-GB" sz="1800" dirty="0"/>
              <a:t> </a:t>
            </a:r>
            <a:r>
              <a:rPr lang="en-GB" sz="1800" dirty="0" err="1"/>
              <a:t>strokovno</a:t>
            </a:r>
            <a:r>
              <a:rPr lang="en-GB" sz="1800" dirty="0"/>
              <a:t> </a:t>
            </a:r>
            <a:r>
              <a:rPr lang="en-GB" sz="1800" dirty="0" err="1"/>
              <a:t>znanje</a:t>
            </a:r>
            <a:r>
              <a:rPr lang="en-GB" sz="1800" dirty="0"/>
              <a:t> je </a:t>
            </a:r>
            <a:r>
              <a:rPr lang="en-GB" sz="1800" dirty="0" err="1"/>
              <a:t>ključno</a:t>
            </a:r>
            <a:r>
              <a:rPr lang="en-GB" sz="1800" dirty="0"/>
              <a:t> za </a:t>
            </a:r>
            <a:r>
              <a:rPr lang="en-GB" sz="1800" dirty="0" err="1"/>
              <a:t>prepoznavanje</a:t>
            </a:r>
            <a:r>
              <a:rPr lang="en-GB" sz="1800" dirty="0"/>
              <a:t> </a:t>
            </a:r>
            <a:r>
              <a:rPr lang="en-GB" sz="1800" dirty="0" err="1"/>
              <a:t>ključnih</a:t>
            </a:r>
            <a:r>
              <a:rPr lang="en-GB" sz="1800" dirty="0"/>
              <a:t> </a:t>
            </a:r>
            <a:r>
              <a:rPr lang="en-GB" sz="1800" dirty="0" err="1"/>
              <a:t>dejavnikov</a:t>
            </a:r>
            <a:r>
              <a:rPr lang="en-GB" sz="1800" dirty="0"/>
              <a:t> in </a:t>
            </a:r>
            <a:r>
              <a:rPr lang="en-GB" sz="1800" dirty="0" err="1"/>
              <a:t>razumevanje</a:t>
            </a:r>
            <a:r>
              <a:rPr lang="en-GB" sz="1800" dirty="0"/>
              <a:t> </a:t>
            </a:r>
            <a:r>
              <a:rPr lang="en-GB" sz="1800" dirty="0" err="1"/>
              <a:t>ekosistema</a:t>
            </a:r>
            <a:r>
              <a:rPr lang="en-GB" sz="1800" dirty="0"/>
              <a:t>, </a:t>
            </a:r>
            <a:r>
              <a:rPr lang="en-GB" sz="1800" dirty="0" err="1"/>
              <a:t>povezanega</a:t>
            </a:r>
            <a:r>
              <a:rPr lang="en-GB" sz="1800" dirty="0"/>
              <a:t> s </a:t>
            </a:r>
            <a:r>
              <a:rPr lang="en-GB" sz="1800" dirty="0" err="1"/>
              <a:t>poslovnim</a:t>
            </a:r>
            <a:r>
              <a:rPr lang="en-GB" sz="1800" dirty="0"/>
              <a:t> </a:t>
            </a:r>
            <a:r>
              <a:rPr lang="en-GB" sz="1800" dirty="0" err="1"/>
              <a:t>problemom</a:t>
            </a:r>
            <a:r>
              <a:rPr lang="en-GB" sz="1800" dirty="0"/>
              <a:t>.</a:t>
            </a:r>
          </a:p>
        </p:txBody>
      </p:sp>
      <p:pic>
        <p:nvPicPr>
          <p:cNvPr id="2" name="Slika 1">
            <a:extLst>
              <a:ext uri="{FF2B5EF4-FFF2-40B4-BE49-F238E27FC236}">
                <a16:creationId xmlns:a16="http://schemas.microsoft.com/office/drawing/2014/main" id="{15E6102D-8791-065E-D38C-B29A7AD6587F}"/>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5482D05-38EC-69B9-43EB-C706FA37A784}"/>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8943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The application of BA is driven by its ability to solve critical management problems. It provides several key benefits, including achieving competitive advantage, supporting strategic and tactical goals, enhancing organizational performance, improving decision outcomes, refining decision processes, producing valuable knowledge, and deriving value from data.</a:t>
            </a:r>
          </a:p>
          <a:p>
            <a:r>
              <a:rPr lang="en-GB" sz="1800" dirty="0"/>
              <a:t>Regardless of the BA platform used, there are three essential pillars for any BA solution: mathematical tools, programming tools, and logistics expertise. Mathematical tools are vital for identifying and representing insights in various formats such as tables and graphs. Programming tools support these activities by ensuring fast and accurate computations. Finally, logistics expertise is crucial for identifying key factors and understanding the ecosystem related to the business problem.</a:t>
            </a:r>
          </a:p>
        </p:txBody>
      </p:sp>
      <p:pic>
        <p:nvPicPr>
          <p:cNvPr id="2" name="Slika 1">
            <a:extLst>
              <a:ext uri="{FF2B5EF4-FFF2-40B4-BE49-F238E27FC236}">
                <a16:creationId xmlns:a16="http://schemas.microsoft.com/office/drawing/2014/main" id="{0254B5DC-4392-64C8-3518-47495D00167C}"/>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E35D5BF-77CE-6754-BA89-9AE140641574}"/>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2262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 poslovna analitika?</a:t>
            </a:r>
            <a:endParaRPr lang="pl-PL" dirty="0"/>
          </a:p>
        </p:txBody>
      </p:sp>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a:off x="3681775" y="5576471"/>
            <a:ext cx="530626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sl-SI" sz="1100" dirty="0">
                <a:solidFill>
                  <a:srgbClr val="231F20"/>
                </a:solidFill>
                <a:latin typeface="Arial" panose="020B0604020202020204" pitchFamily="34" charset="0"/>
                <a:ea typeface="Tahoma" panose="020B0604030504040204" pitchFamily="34" charset="0"/>
              </a:rPr>
              <a:t>Slika</a:t>
            </a:r>
            <a:r>
              <a:rPr lang="sr-Latn-RS" sz="1100" dirty="0">
                <a:solidFill>
                  <a:srgbClr val="231F20"/>
                </a:solidFill>
                <a:latin typeface="Arial" panose="020B0604020202020204" pitchFamily="34" charset="0"/>
                <a:ea typeface="Tahoma" panose="020B0604030504040204" pitchFamily="34" charset="0"/>
              </a:rPr>
              <a:t>. Ključni stebri poslovne analitike v kontekstu oskrobvalnih verig in logistike.</a:t>
            </a:r>
            <a:endParaRPr kumimoji="0" lang="en-GB"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Diagram 4">
            <a:extLst>
              <a:ext uri="{FF2B5EF4-FFF2-40B4-BE49-F238E27FC236}">
                <a16:creationId xmlns:a16="http://schemas.microsoft.com/office/drawing/2014/main" id="{462E3794-3C5B-45CC-9100-F75B8A89D820}"/>
              </a:ext>
            </a:extLst>
          </p:cNvPr>
          <p:cNvGraphicFramePr/>
          <p:nvPr>
            <p:extLst>
              <p:ext uri="{D42A27DB-BD31-4B8C-83A1-F6EECF244321}">
                <p14:modId xmlns:p14="http://schemas.microsoft.com/office/powerpoint/2010/main" val="3664189818"/>
              </p:ext>
            </p:extLst>
          </p:nvPr>
        </p:nvGraphicFramePr>
        <p:xfrm>
          <a:off x="3562350" y="1760220"/>
          <a:ext cx="5067300" cy="3337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Slika 5">
            <a:extLst>
              <a:ext uri="{FF2B5EF4-FFF2-40B4-BE49-F238E27FC236}">
                <a16:creationId xmlns:a16="http://schemas.microsoft.com/office/drawing/2014/main" id="{22160F38-98A7-744D-5B19-BDBBD5D1D170}"/>
              </a:ext>
            </a:extLst>
          </p:cNvPr>
          <p:cNvPicPr>
            <a:picLocks noChangeAspect="1"/>
          </p:cNvPicPr>
          <p:nvPr/>
        </p:nvPicPr>
        <p:blipFill>
          <a:blip r:embed="rId7"/>
          <a:stretch>
            <a:fillRect/>
          </a:stretch>
        </p:blipFill>
        <p:spPr>
          <a:xfrm>
            <a:off x="11449974" y="6143117"/>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432C674-848B-9339-609F-DCD9D1D09C6C}"/>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21420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Kaj je</a:t>
            </a:r>
            <a:r>
              <a:rPr lang="en-GB" dirty="0"/>
              <a:t> R?</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GB" sz="1800" dirty="0"/>
              <a:t>R </a:t>
            </a:r>
            <a:r>
              <a:rPr lang="sl-SI" sz="1800" dirty="0"/>
              <a:t>je integriran nabor programske opreme za obdelavo podatkov</a:t>
            </a:r>
            <a:r>
              <a:rPr lang="en-GB" sz="1800" dirty="0"/>
              <a:t>,</a:t>
            </a:r>
            <a:r>
              <a:rPr lang="sl-SI" sz="1800" dirty="0"/>
              <a:t> izračun in grafični prikaz</a:t>
            </a:r>
            <a:r>
              <a:rPr lang="en-GB" sz="1800" dirty="0"/>
              <a:t> </a:t>
            </a:r>
            <a:r>
              <a:rPr lang="pl-PL" sz="1800" dirty="0"/>
              <a:t>(R Core Team, 2019)</a:t>
            </a:r>
            <a:r>
              <a:rPr lang="en-GB" sz="1800" dirty="0"/>
              <a:t>. </a:t>
            </a:r>
            <a:r>
              <a:rPr lang="sl-SI" sz="1800" dirty="0"/>
              <a:t>Med drugim ima</a:t>
            </a:r>
            <a:r>
              <a:rPr lang="en-GB" sz="1800" dirty="0"/>
              <a:t>:</a:t>
            </a:r>
          </a:p>
          <a:p>
            <a:pPr marL="627063" lvl="0" indent="-355600"/>
            <a:r>
              <a:rPr lang="sl-SI" sz="1800" dirty="0"/>
              <a:t>Učinkovita infrastruktura za obdelavo in shranjevanje podatkov</a:t>
            </a:r>
            <a:r>
              <a:rPr lang="en-GB" sz="1800" dirty="0"/>
              <a:t>,</a:t>
            </a:r>
            <a:endParaRPr lang="sl-SI" sz="1800" dirty="0"/>
          </a:p>
          <a:p>
            <a:pPr marL="627063" lvl="0" indent="-355600"/>
            <a:r>
              <a:rPr lang="sr-Latn-RS" sz="1800" dirty="0"/>
              <a:t>Nabor operaterjev za izračune tabel, zlasti matrik,</a:t>
            </a:r>
          </a:p>
          <a:p>
            <a:pPr marL="627063" lvl="0" indent="-355600"/>
            <a:r>
              <a:rPr lang="sl-SI" sz="1800" dirty="0"/>
              <a:t>Obsežna</a:t>
            </a:r>
            <a:r>
              <a:rPr lang="en-GB" sz="1800" dirty="0"/>
              <a:t>,</a:t>
            </a:r>
            <a:r>
              <a:rPr lang="sl-SI" sz="1800" dirty="0"/>
              <a:t> usklajena in integrirana zbirka orodij za analizo podatkov,</a:t>
            </a:r>
            <a:endParaRPr lang="sr-Latn-RS" sz="1800" dirty="0"/>
          </a:p>
          <a:p>
            <a:pPr marL="627063" lvl="0" indent="-355600"/>
            <a:r>
              <a:rPr lang="sl-SI" sz="1800" dirty="0"/>
              <a:t>Grafična orodja za analizo in prikaz podatkov bodisi v digitalni ali na tiskani kopiji ter dobro razvit, preprost in učinkovit programski jezik (S), ki vključuje pogojne stavke, zanke, rekurzivne funkcije, definirane s strani uporabnika, ter vhodno in izhodno funkcionalnost. (Tudi same sistemske funkcije so napisane v jeziku S). </a:t>
            </a:r>
            <a:endParaRPr lang="en-GB" sz="1800" dirty="0"/>
          </a:p>
        </p:txBody>
      </p:sp>
      <p:pic>
        <p:nvPicPr>
          <p:cNvPr id="2" name="Slika 1">
            <a:extLst>
              <a:ext uri="{FF2B5EF4-FFF2-40B4-BE49-F238E27FC236}">
                <a16:creationId xmlns:a16="http://schemas.microsoft.com/office/drawing/2014/main" id="{EE94348A-60EC-0C28-A99E-8559BE9BC848}"/>
              </a:ext>
            </a:extLst>
          </p:cNvPr>
          <p:cNvPicPr>
            <a:picLocks noChangeAspect="1"/>
          </p:cNvPicPr>
          <p:nvPr/>
        </p:nvPicPr>
        <p:blipFill>
          <a:blip r:embed="rId2"/>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A9CCBFC-3A68-FABB-C257-60CBCADBD8FB}"/>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49849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sl-SI" dirty="0"/>
              <a:t>Namestitev</a:t>
            </a:r>
            <a:r>
              <a:rPr lang="pt-BR" dirty="0"/>
              <a:t> R and R Studio</a:t>
            </a:r>
            <a:endParaRPr lang="pl-PL" dirty="0"/>
          </a:p>
        </p:txBody>
      </p:sp>
      <p:pic>
        <p:nvPicPr>
          <p:cNvPr id="6" name="Content Placeholder 5"/>
          <p:cNvPicPr>
            <a:picLocks noGrp="1"/>
          </p:cNvPicPr>
          <p:nvPr>
            <p:ph idx="1"/>
          </p:nvPr>
        </p:nvPicPr>
        <p:blipFill>
          <a:blip r:embed="rId2"/>
          <a:stretch>
            <a:fillRect/>
          </a:stretch>
        </p:blipFill>
        <p:spPr>
          <a:xfrm>
            <a:off x="1831026" y="1165225"/>
            <a:ext cx="7920348" cy="4351338"/>
          </a:xfrm>
          <a:prstGeom prst="rect">
            <a:avLst/>
          </a:prstGeom>
        </p:spPr>
      </p:pic>
      <p:sp>
        <p:nvSpPr>
          <p:cNvPr id="7" name="Rectangle 3"/>
          <p:cNvSpPr>
            <a:spLocks noChangeArrowheads="1"/>
          </p:cNvSpPr>
          <p:nvPr/>
        </p:nvSpPr>
        <p:spPr bwMode="auto">
          <a:xfrm>
            <a:off x="4602413" y="5762737"/>
            <a:ext cx="3366627"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pl-PL" sz="1100" dirty="0"/>
              <a:t>Slika. Internetna stran za prenos programske opreme R.</a:t>
            </a:r>
            <a:endParaRPr lang="en-GB" sz="1100" dirty="0"/>
          </a:p>
        </p:txBody>
      </p:sp>
      <p:pic>
        <p:nvPicPr>
          <p:cNvPr id="2" name="Slika 1">
            <a:extLst>
              <a:ext uri="{FF2B5EF4-FFF2-40B4-BE49-F238E27FC236}">
                <a16:creationId xmlns:a16="http://schemas.microsoft.com/office/drawing/2014/main" id="{C024DD08-E354-6760-D424-D11E17A02B58}"/>
              </a:ext>
            </a:extLst>
          </p:cNvPr>
          <p:cNvPicPr>
            <a:picLocks noChangeAspect="1"/>
          </p:cNvPicPr>
          <p:nvPr/>
        </p:nvPicPr>
        <p:blipFill>
          <a:blip r:embed="rId3"/>
          <a:stretch>
            <a:fillRect/>
          </a:stretch>
        </p:blipFill>
        <p:spPr>
          <a:xfrm>
            <a:off x="11449974" y="614311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4D3E325B-8088-685E-32EF-D96FCED56ECF}"/>
              </a:ext>
            </a:extLst>
          </p:cNvPr>
          <p:cNvSpPr txBox="1"/>
          <p:nvPr/>
        </p:nvSpPr>
        <p:spPr>
          <a:xfrm>
            <a:off x="6438582" y="614311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9055558"/>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87ef5a6ca8db3d8970e8275f87fe6ad0">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427170dd430623581aaac7a1b5010d4e"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07B7A8E5-7669-499A-9F00-12A898014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4090</TotalTime>
  <Words>2633</Words>
  <Application>Microsoft Office PowerPoint</Application>
  <PresentationFormat>Širokozaslonsko</PresentationFormat>
  <Paragraphs>103</Paragraphs>
  <Slides>23</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23</vt:i4>
      </vt:variant>
    </vt:vector>
  </HeadingPairs>
  <TitlesOfParts>
    <vt:vector size="27" baseType="lpstr">
      <vt:lpstr>Arial</vt:lpstr>
      <vt:lpstr>Calibri</vt:lpstr>
      <vt:lpstr>Tahoma</vt:lpstr>
      <vt:lpstr>Motyw pakietu Office</vt:lpstr>
      <vt:lpstr>Statistične metode za analizo logističnih podatkov</vt:lpstr>
      <vt:lpstr>Agenda</vt:lpstr>
      <vt:lpstr>Kaj je poslovna analitika?</vt:lpstr>
      <vt:lpstr>Kaj je poslovna analitika?</vt:lpstr>
      <vt:lpstr>Kaj je poslovna analitika?</vt:lpstr>
      <vt:lpstr>Kaj je poslovna analitika?</vt:lpstr>
      <vt:lpstr>Kaj je poslovna analitika?</vt:lpstr>
      <vt:lpstr>Kaj je R?</vt:lpstr>
      <vt:lpstr>Namestitev R and R Studio</vt:lpstr>
      <vt:lpstr>Namestitev R and R Studio</vt:lpstr>
      <vt:lpstr>Namestitev R and R Studio</vt:lpstr>
      <vt:lpstr>SQL in kako je vezan na PA in R?</vt:lpstr>
      <vt:lpstr>SQL in kako je vezan na PA in R?</vt:lpstr>
      <vt:lpstr>Poizvedovanje v SQL bazi podatkov z uporabo R</vt:lpstr>
      <vt:lpstr>Poizvedovanje v SQL bazi podatkov z uporabo R</vt:lpstr>
      <vt:lpstr>Poizvedovanje v SQL bazi podatkov z uporabo R</vt:lpstr>
      <vt:lpstr>Poizvedovanje v SQL bazi podatkov z uporabo R</vt:lpstr>
      <vt:lpstr>Prikaz SQL baze podatkov in izdelava poročila</vt:lpstr>
      <vt:lpstr>Prikaz SQL baze podatkov in izdelava poročila</vt:lpstr>
      <vt:lpstr>Prikaz SQL baze podatkov in izdelava poročila</vt:lpstr>
      <vt:lpstr>Prikaz SQL baze podatkov in izdelava poročila</vt:lpstr>
      <vt:lpstr>Povzetek</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Kristijan Brglez</cp:lastModifiedBy>
  <cp:revision>34</cp:revision>
  <dcterms:created xsi:type="dcterms:W3CDTF">2023-07-06T12:09:08Z</dcterms:created>
  <dcterms:modified xsi:type="dcterms:W3CDTF">2025-05-05T14:42:41Z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