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89" r:id="rId7"/>
    <p:sldId id="290" r:id="rId8"/>
    <p:sldId id="281" r:id="rId9"/>
    <p:sldId id="291" r:id="rId10"/>
    <p:sldId id="282" r:id="rId11"/>
    <p:sldId id="293" r:id="rId12"/>
    <p:sldId id="292" r:id="rId13"/>
    <p:sldId id="284" r:id="rId14"/>
    <p:sldId id="294" r:id="rId15"/>
    <p:sldId id="295" r:id="rId16"/>
    <p:sldId id="285" r:id="rId17"/>
    <p:sldId id="286" r:id="rId18"/>
    <p:sldId id="267" r:id="rId19"/>
    <p:sldId id="261" r:id="rId20"/>
    <p:sldId id="268" r:id="rId21"/>
    <p:sldId id="269" r:id="rId22"/>
    <p:sldId id="296" r:id="rId23"/>
    <p:sldId id="270" r:id="rId24"/>
    <p:sldId id="271" r:id="rId25"/>
    <p:sldId id="272" r:id="rId26"/>
    <p:sldId id="273" r:id="rId27"/>
    <p:sldId id="274" r:id="rId28"/>
    <p:sldId id="275" r:id="rId29"/>
    <p:sldId id="297" r:id="rId30"/>
    <p:sldId id="276" r:id="rId31"/>
    <p:sldId id="277" r:id="rId32"/>
    <p:sldId id="278" r:id="rId33"/>
    <p:sldId id="298" r:id="rId34"/>
    <p:sldId id="279" r:id="rId35"/>
    <p:sldId id="280" r:id="rId36"/>
    <p:sldId id="288" r:id="rId37"/>
    <p:sldId id="266" r:id="rId38"/>
    <p:sldId id="283" r:id="rId39"/>
    <p:sldId id="263" r:id="rId4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E0489DF4-3766-4B8C-8DF9-E40BB93D599F}">
          <p14:sldIdLst>
            <p14:sldId id="256"/>
            <p14:sldId id="264"/>
            <p14:sldId id="289"/>
            <p14:sldId id="290"/>
            <p14:sldId id="281"/>
            <p14:sldId id="291"/>
            <p14:sldId id="282"/>
            <p14:sldId id="293"/>
            <p14:sldId id="292"/>
            <p14:sldId id="284"/>
            <p14:sldId id="294"/>
            <p14:sldId id="295"/>
            <p14:sldId id="285"/>
            <p14:sldId id="286"/>
            <p14:sldId id="267"/>
            <p14:sldId id="261"/>
            <p14:sldId id="268"/>
            <p14:sldId id="269"/>
            <p14:sldId id="296"/>
            <p14:sldId id="270"/>
            <p14:sldId id="271"/>
            <p14:sldId id="272"/>
            <p14:sldId id="273"/>
            <p14:sldId id="274"/>
            <p14:sldId id="275"/>
            <p14:sldId id="297"/>
            <p14:sldId id="276"/>
            <p14:sldId id="277"/>
            <p14:sldId id="278"/>
            <p14:sldId id="298"/>
            <p14:sldId id="279"/>
            <p14:sldId id="280"/>
            <p14:sldId id="288"/>
            <p14:sldId id="266"/>
            <p14:sldId id="283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D0B"/>
    <a:srgbClr val="7F7F7F"/>
    <a:srgbClr val="AEAEAE"/>
    <a:srgbClr val="FFFFFF"/>
    <a:srgbClr val="292928"/>
    <a:srgbClr val="1065AB"/>
    <a:srgbClr val="01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-help.com/notes.html" TargetMode="External"/><Relationship Id="rId2" Type="http://schemas.openxmlformats.org/officeDocument/2006/relationships/hyperlink" Target="https://doi.org/10.17045/sthlmuni.10321829.v2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 defTabSz="914400">
              <a:lnSpc>
                <a:spcPct val="100000"/>
              </a:lnSpc>
            </a:pP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Veščine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poslovne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analitike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br>
              <a:rPr lang="en-US" sz="1800" dirty="0"/>
            </a:b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za </a:t>
            </a:r>
            <a:r>
              <a:rPr lang="en-US" sz="1800" b="0" strike="noStrike" spc="-1" dirty="0" err="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prihodnost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oskrbovalnih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verig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Številka projekta –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110F3A6A-A454-D5C2-2F69-9C3F24E54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40" y="844293"/>
            <a:ext cx="5648456" cy="2183467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/>
              <a:t>Statistične metode za analizo logističnih podatkov</a:t>
            </a:r>
            <a:endParaRPr lang="sl-SI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94FF0CD2-5388-DCE2-AB7C-D4FF55A74981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Predavanja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D9ECDBAE-4B2C-A863-0E4B-D66D17C12BD1}"/>
              </a:ext>
            </a:extLst>
          </p:cNvPr>
          <p:cNvSpPr txBox="1">
            <a:spLocks/>
          </p:cNvSpPr>
          <p:nvPr/>
        </p:nvSpPr>
        <p:spPr>
          <a:xfrm>
            <a:off x="6096000" y="3172628"/>
            <a:ext cx="5872309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Obdelava statističnih podatkov v SPSS programu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DB0443A-CAFA-E493-D4F3-A52FD8188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029" y="5676836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8">
            <a:extLst>
              <a:ext uri="{FF2B5EF4-FFF2-40B4-BE49-F238E27FC236}">
                <a16:creationId xmlns:a16="http://schemas.microsoft.com/office/drawing/2014/main" id="{A080497F-97B6-40A1-DF5B-B8368A13B4B4}"/>
              </a:ext>
            </a:extLst>
          </p:cNvPr>
          <p:cNvSpPr txBox="1"/>
          <p:nvPr/>
        </p:nvSpPr>
        <p:spPr>
          <a:xfrm>
            <a:off x="5987889" y="5774096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Osnovne funkcije 3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9710" cy="4351338"/>
          </a:xfrm>
        </p:spPr>
        <p:txBody>
          <a:bodyPr>
            <a:normAutofit/>
          </a:bodyPr>
          <a:lstStyle/>
          <a:p>
            <a:r>
              <a:rPr lang="sl-SI" sz="2000" dirty="0"/>
              <a:t>Ko v preglednici SPSS uredite podatke, lahko začnete izvajati preproste statistične analize</a:t>
            </a:r>
            <a:r>
              <a:rPr lang="en-GB" sz="2000" dirty="0"/>
              <a:t>;</a:t>
            </a:r>
          </a:p>
          <a:p>
            <a:r>
              <a:rPr lang="sl-SI" sz="2000" dirty="0"/>
              <a:t>Enostavne analize lahko opravite z uporabo funkcije</a:t>
            </a:r>
            <a:r>
              <a:rPr lang="en-GB" sz="2000" dirty="0"/>
              <a:t> „Descriptive Statistics“;</a:t>
            </a:r>
          </a:p>
          <a:p>
            <a:r>
              <a:rPr lang="sl-SI" sz="2000" dirty="0"/>
              <a:t>Če želite uporabiti </a:t>
            </a:r>
            <a:r>
              <a:rPr lang="en-GB" sz="2000" dirty="0"/>
              <a:t>Descriptive Statistics, </a:t>
            </a:r>
            <a:r>
              <a:rPr lang="sl-SI" sz="2000" dirty="0"/>
              <a:t>lahko to </a:t>
            </a:r>
            <a:r>
              <a:rPr lang="sl-SI" sz="2000" dirty="0" err="1"/>
              <a:t>storize</a:t>
            </a:r>
            <a:r>
              <a:rPr lang="sl-SI" sz="2000" dirty="0"/>
              <a:t> z</a:t>
            </a:r>
            <a:r>
              <a:rPr lang="en-GB" sz="2000" dirty="0"/>
              <a:t>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Select </a:t>
            </a:r>
            <a:r>
              <a:rPr lang="en-GB" sz="1800" dirty="0" err="1"/>
              <a:t>Analyze</a:t>
            </a:r>
            <a:r>
              <a:rPr lang="en-GB" sz="1800" dirty="0"/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Descriptive Statistics;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Explore;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Select what you want to </a:t>
            </a:r>
            <a:r>
              <a:rPr lang="en-GB" sz="1800" dirty="0" err="1"/>
              <a:t>analyze</a:t>
            </a:r>
            <a:r>
              <a:rPr lang="en-GB" sz="1800" dirty="0"/>
              <a:t>.</a:t>
            </a:r>
          </a:p>
          <a:p>
            <a:r>
              <a:rPr lang="en-GB" sz="2000" dirty="0"/>
              <a:t>Kot </a:t>
            </a:r>
            <a:r>
              <a:rPr lang="en-GB" sz="2000" dirty="0" err="1"/>
              <a:t>stransko</a:t>
            </a:r>
            <a:r>
              <a:rPr lang="en-GB" sz="2000" dirty="0"/>
              <a:t> </a:t>
            </a:r>
            <a:r>
              <a:rPr lang="en-GB" sz="2000" dirty="0" err="1"/>
              <a:t>opombo</a:t>
            </a:r>
            <a:r>
              <a:rPr lang="en-GB" sz="2000" dirty="0"/>
              <a:t> </a:t>
            </a:r>
            <a:r>
              <a:rPr lang="en-GB" sz="2000" dirty="0" err="1"/>
              <a:t>naj</a:t>
            </a:r>
            <a:r>
              <a:rPr lang="en-GB" sz="2000" dirty="0"/>
              <a:t> </a:t>
            </a:r>
            <a:r>
              <a:rPr lang="en-GB" sz="2000" dirty="0" err="1"/>
              <a:t>omenimo</a:t>
            </a:r>
            <a:r>
              <a:rPr lang="en-GB" sz="2000" dirty="0"/>
              <a:t>, da so </a:t>
            </a:r>
            <a:r>
              <a:rPr lang="en-GB" sz="2000" dirty="0" err="1"/>
              <a:t>številne</a:t>
            </a:r>
            <a:r>
              <a:rPr lang="en-GB" sz="2000" dirty="0"/>
              <a:t> </a:t>
            </a:r>
            <a:r>
              <a:rPr lang="en-GB" sz="2000" dirty="0" err="1"/>
              <a:t>opisne</a:t>
            </a:r>
            <a:r>
              <a:rPr lang="en-GB" sz="2000" dirty="0"/>
              <a:t> </a:t>
            </a:r>
            <a:r>
              <a:rPr lang="en-GB" sz="2000" dirty="0" err="1"/>
              <a:t>statistike</a:t>
            </a:r>
            <a:r>
              <a:rPr lang="en-GB" sz="2000" dirty="0"/>
              <a:t> </a:t>
            </a:r>
            <a:r>
              <a:rPr lang="en-GB" sz="2000" dirty="0" err="1"/>
              <a:t>vključene</a:t>
            </a:r>
            <a:r>
              <a:rPr lang="en-GB" sz="2000" dirty="0"/>
              <a:t> v </a:t>
            </a:r>
            <a:r>
              <a:rPr lang="en-GB" sz="2000" dirty="0" err="1"/>
              <a:t>kompleksnejše</a:t>
            </a:r>
            <a:r>
              <a:rPr lang="en-GB" sz="2000" dirty="0"/>
              <a:t> </a:t>
            </a:r>
            <a:r>
              <a:rPr lang="en-GB" sz="2000" dirty="0" err="1"/>
              <a:t>statistične</a:t>
            </a:r>
            <a:r>
              <a:rPr lang="en-GB" sz="2000" dirty="0"/>
              <a:t> </a:t>
            </a:r>
            <a:r>
              <a:rPr lang="en-GB" sz="2000" dirty="0" err="1"/>
              <a:t>metode</a:t>
            </a:r>
            <a:r>
              <a:rPr lang="en-GB" sz="2000" dirty="0"/>
              <a:t>, ki </a:t>
            </a:r>
            <a:r>
              <a:rPr lang="en-GB" sz="2000" dirty="0" err="1"/>
              <a:t>jih</a:t>
            </a:r>
            <a:r>
              <a:rPr lang="en-GB" sz="2000" dirty="0"/>
              <a:t> </a:t>
            </a:r>
            <a:r>
              <a:rPr lang="en-GB" sz="2000" dirty="0" err="1"/>
              <a:t>bomo</a:t>
            </a:r>
            <a:r>
              <a:rPr lang="en-GB" sz="2000" dirty="0"/>
              <a:t> </a:t>
            </a:r>
            <a:r>
              <a:rPr lang="en-GB" sz="2000" dirty="0" err="1"/>
              <a:t>obravnavali</a:t>
            </a:r>
            <a:r>
              <a:rPr lang="en-GB" sz="2000" dirty="0"/>
              <a:t>. Glede </a:t>
            </a:r>
            <a:r>
              <a:rPr lang="en-GB" sz="2000" dirty="0" err="1"/>
              <a:t>na</a:t>
            </a:r>
            <a:r>
              <a:rPr lang="en-GB" sz="2000" dirty="0"/>
              <a:t> to, </a:t>
            </a:r>
            <a:r>
              <a:rPr lang="en-GB" sz="2000" dirty="0" err="1"/>
              <a:t>kaj</a:t>
            </a:r>
            <a:r>
              <a:rPr lang="en-GB" sz="2000" dirty="0"/>
              <a:t> </a:t>
            </a:r>
            <a:r>
              <a:rPr lang="en-GB" sz="2000" dirty="0" err="1"/>
              <a:t>želite</a:t>
            </a:r>
            <a:r>
              <a:rPr lang="en-GB" sz="2000" dirty="0"/>
              <a:t> </a:t>
            </a:r>
            <a:r>
              <a:rPr lang="en-GB" sz="2000" dirty="0" err="1"/>
              <a:t>predstaviti</a:t>
            </a:r>
            <a:r>
              <a:rPr lang="en-GB" sz="2000" dirty="0"/>
              <a:t>, </a:t>
            </a:r>
            <a:r>
              <a:rPr lang="en-GB" sz="2000" dirty="0" err="1"/>
              <a:t>razmislite</a:t>
            </a:r>
            <a:r>
              <a:rPr lang="en-GB" sz="2000" dirty="0"/>
              <a:t>, </a:t>
            </a:r>
            <a:r>
              <a:rPr lang="en-GB" sz="2000" dirty="0" err="1"/>
              <a:t>katere</a:t>
            </a:r>
            <a:r>
              <a:rPr lang="en-GB" sz="2000" dirty="0"/>
              <a:t> </a:t>
            </a:r>
            <a:r>
              <a:rPr lang="en-GB" sz="2000" dirty="0" err="1"/>
              <a:t>metode</a:t>
            </a:r>
            <a:r>
              <a:rPr lang="en-GB" sz="2000" dirty="0"/>
              <a:t> </a:t>
            </a:r>
            <a:r>
              <a:rPr lang="en-GB" sz="2000" dirty="0" err="1"/>
              <a:t>statistične</a:t>
            </a:r>
            <a:r>
              <a:rPr lang="en-GB" sz="2000" dirty="0"/>
              <a:t> </a:t>
            </a:r>
            <a:r>
              <a:rPr lang="en-GB" sz="2000" dirty="0" err="1"/>
              <a:t>analize</a:t>
            </a:r>
            <a:r>
              <a:rPr lang="en-GB" sz="2000" dirty="0"/>
              <a:t> </a:t>
            </a:r>
            <a:r>
              <a:rPr lang="en-GB" sz="2000" dirty="0" err="1"/>
              <a:t>želite</a:t>
            </a:r>
            <a:r>
              <a:rPr lang="en-GB" sz="2000" dirty="0"/>
              <a:t> </a:t>
            </a:r>
            <a:r>
              <a:rPr lang="en-GB" sz="2000" dirty="0" err="1"/>
              <a:t>vključiti</a:t>
            </a:r>
            <a:r>
              <a:rPr lang="en-GB" sz="2000" dirty="0"/>
              <a:t> v </a:t>
            </a:r>
            <a:r>
              <a:rPr lang="en-GB" sz="2000" dirty="0" err="1"/>
              <a:t>poročilo</a:t>
            </a:r>
            <a:r>
              <a:rPr lang="en-GB" sz="2000" dirty="0"/>
              <a:t> o </a:t>
            </a:r>
            <a:r>
              <a:rPr lang="en-GB" sz="2000" dirty="0" err="1"/>
              <a:t>rezultatih</a:t>
            </a:r>
            <a:r>
              <a:rPr lang="en-GB" sz="2000" dirty="0"/>
              <a:t>.</a:t>
            </a:r>
            <a:endParaRPr lang="sl-SI" sz="1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E687C85-9C4D-81C5-C4DE-C8EFD703A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85D5072-0DBE-CE97-8016-B6672287D127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12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Osnovne funkcije 3</a:t>
            </a:r>
            <a:endParaRPr lang="pl-PL" dirty="0"/>
          </a:p>
        </p:txBody>
      </p:sp>
      <p:pic>
        <p:nvPicPr>
          <p:cNvPr id="3" name="Slika 2" descr="Slika, ki vsebuje besede besedilo, številka, programska oprema, grafični prikaz&#10;&#10;Opis je samodejno ustvarjen">
            <a:extLst>
              <a:ext uri="{FF2B5EF4-FFF2-40B4-BE49-F238E27FC236}">
                <a16:creationId xmlns:a16="http://schemas.microsoft.com/office/drawing/2014/main" id="{50416E80-6C30-218B-EF62-17519F0D0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50" y="1185328"/>
            <a:ext cx="7977499" cy="4487343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B45ABC3-69C2-88DD-AEBB-02D9454E116E}"/>
              </a:ext>
            </a:extLst>
          </p:cNvPr>
          <p:cNvSpPr txBox="1"/>
          <p:nvPr/>
        </p:nvSpPr>
        <p:spPr>
          <a:xfrm>
            <a:off x="2107250" y="5672671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4. Nastavitve preproste opisne statistike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3F31FFF-F4B9-677D-A866-66CC7D9D4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FFD23B5-DE0C-B567-7C8F-E9D246C94720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333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Osnovne funkcije 4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r>
              <a:rPr lang="en-GB" sz="2000" dirty="0"/>
              <a:t>SPSS </a:t>
            </a:r>
            <a:r>
              <a:rPr lang="en-GB" sz="2000" dirty="0" err="1"/>
              <a:t>uporabnikom</a:t>
            </a:r>
            <a:r>
              <a:rPr lang="en-GB" sz="2000" dirty="0"/>
              <a:t> </a:t>
            </a:r>
            <a:r>
              <a:rPr lang="en-GB" sz="2000" dirty="0" err="1"/>
              <a:t>omogoča</a:t>
            </a:r>
            <a:r>
              <a:rPr lang="en-GB" sz="2000" dirty="0"/>
              <a:t> </a:t>
            </a:r>
            <a:r>
              <a:rPr lang="en-GB" sz="2000" dirty="0" err="1"/>
              <a:t>vizualizacijo</a:t>
            </a:r>
            <a:r>
              <a:rPr lang="en-GB" sz="2000" dirty="0"/>
              <a:t> </a:t>
            </a:r>
            <a:r>
              <a:rPr lang="en-GB" sz="2000" dirty="0" err="1"/>
              <a:t>podatkov</a:t>
            </a:r>
            <a:r>
              <a:rPr lang="en-GB" sz="2000" dirty="0"/>
              <a:t>, </a:t>
            </a:r>
            <a:r>
              <a:rPr lang="en-GB" sz="2000" dirty="0" err="1"/>
              <a:t>vključno</a:t>
            </a:r>
            <a:r>
              <a:rPr lang="en-GB" sz="2000" dirty="0"/>
              <a:t> s </a:t>
            </a:r>
            <a:r>
              <a:rPr lang="en-GB" sz="2000" dirty="0" err="1"/>
              <a:t>histogrami</a:t>
            </a:r>
            <a:r>
              <a:rPr lang="en-GB" sz="2000" dirty="0"/>
              <a:t>, </a:t>
            </a:r>
            <a:r>
              <a:rPr lang="en-GB" sz="2000" dirty="0" err="1"/>
              <a:t>škatlastimi</a:t>
            </a:r>
            <a:r>
              <a:rPr lang="en-GB" sz="2000" dirty="0"/>
              <a:t> </a:t>
            </a:r>
            <a:r>
              <a:rPr lang="en-GB" sz="2000" dirty="0" err="1"/>
              <a:t>diagrami</a:t>
            </a:r>
            <a:r>
              <a:rPr lang="en-GB" sz="2000" dirty="0"/>
              <a:t>, </a:t>
            </a:r>
            <a:r>
              <a:rPr lang="en-GB" sz="2000" dirty="0" err="1"/>
              <a:t>stolpčnimi</a:t>
            </a:r>
            <a:r>
              <a:rPr lang="en-GB" sz="2000" dirty="0"/>
              <a:t> </a:t>
            </a:r>
            <a:r>
              <a:rPr lang="en-GB" sz="2000" dirty="0" err="1"/>
              <a:t>diagrami</a:t>
            </a:r>
            <a:r>
              <a:rPr lang="en-GB" sz="2000" dirty="0"/>
              <a:t>, </a:t>
            </a:r>
            <a:r>
              <a:rPr lang="en-GB" sz="2000" dirty="0" err="1"/>
              <a:t>diagrami</a:t>
            </a:r>
            <a:r>
              <a:rPr lang="en-GB" sz="2000" dirty="0"/>
              <a:t> </a:t>
            </a:r>
            <a:r>
              <a:rPr lang="en-GB" sz="2000" dirty="0" err="1"/>
              <a:t>razpršitve</a:t>
            </a:r>
            <a:r>
              <a:rPr lang="en-GB" sz="2000" dirty="0"/>
              <a:t>, </a:t>
            </a:r>
            <a:r>
              <a:rPr lang="en-GB" sz="2000" dirty="0" err="1"/>
              <a:t>linijskimi</a:t>
            </a:r>
            <a:r>
              <a:rPr lang="en-GB" sz="2000" dirty="0"/>
              <a:t> </a:t>
            </a:r>
            <a:r>
              <a:rPr lang="en-GB" sz="2000" dirty="0" err="1"/>
              <a:t>diagrami</a:t>
            </a:r>
            <a:r>
              <a:rPr lang="en-GB" sz="2000" dirty="0"/>
              <a:t>, </a:t>
            </a:r>
            <a:r>
              <a:rPr lang="en-GB" sz="2000" dirty="0" err="1"/>
              <a:t>krožnimi</a:t>
            </a:r>
            <a:r>
              <a:rPr lang="en-GB" sz="2000" dirty="0"/>
              <a:t> </a:t>
            </a:r>
            <a:r>
              <a:rPr lang="en-GB" sz="2000" dirty="0" err="1"/>
              <a:t>diagrami</a:t>
            </a:r>
            <a:r>
              <a:rPr lang="en-GB" sz="2000" dirty="0"/>
              <a:t> </a:t>
            </a:r>
            <a:r>
              <a:rPr lang="en-GB" sz="2000" dirty="0" err="1"/>
              <a:t>itd</a:t>
            </a:r>
            <a:r>
              <a:rPr lang="en-GB" sz="2000" dirty="0"/>
              <a:t>; </a:t>
            </a:r>
            <a:endParaRPr lang="sl-SI" sz="2000" dirty="0"/>
          </a:p>
          <a:p>
            <a:r>
              <a:rPr lang="en-GB" sz="2000" dirty="0" err="1"/>
              <a:t>Izbira</a:t>
            </a:r>
            <a:r>
              <a:rPr lang="en-GB" sz="2000" dirty="0"/>
              <a:t> </a:t>
            </a:r>
            <a:r>
              <a:rPr lang="en-GB" sz="2000" dirty="0" err="1"/>
              <a:t>grafov</a:t>
            </a:r>
            <a:r>
              <a:rPr lang="en-GB" sz="2000" dirty="0"/>
              <a:t> je </a:t>
            </a:r>
            <a:r>
              <a:rPr lang="en-GB" sz="2000" dirty="0" err="1"/>
              <a:t>odvisna</a:t>
            </a:r>
            <a:r>
              <a:rPr lang="en-GB" sz="2000" dirty="0"/>
              <a:t> od </a:t>
            </a:r>
            <a:r>
              <a:rPr lang="en-GB" sz="2000" dirty="0" err="1"/>
              <a:t>uporabnika</a:t>
            </a:r>
            <a:r>
              <a:rPr lang="en-GB" sz="2000" dirty="0"/>
              <a:t>, </a:t>
            </a:r>
            <a:r>
              <a:rPr lang="en-GB" sz="2000" dirty="0" err="1"/>
              <a:t>podatkov</a:t>
            </a:r>
            <a:r>
              <a:rPr lang="en-GB" sz="2000" dirty="0"/>
              <a:t>, ki </a:t>
            </a:r>
            <a:r>
              <a:rPr lang="en-GB" sz="2000" dirty="0" err="1"/>
              <a:t>jih</a:t>
            </a:r>
            <a:r>
              <a:rPr lang="en-GB" sz="2000" dirty="0"/>
              <a:t> </a:t>
            </a:r>
            <a:r>
              <a:rPr lang="en-GB" sz="2000" dirty="0" err="1"/>
              <a:t>želi</a:t>
            </a:r>
            <a:r>
              <a:rPr lang="en-GB" sz="2000" dirty="0"/>
              <a:t> </a:t>
            </a:r>
            <a:r>
              <a:rPr lang="en-GB" sz="2000" dirty="0" err="1"/>
              <a:t>vizualizirati</a:t>
            </a:r>
            <a:r>
              <a:rPr lang="en-GB" sz="2000" dirty="0"/>
              <a:t>, in </a:t>
            </a:r>
            <a:r>
              <a:rPr lang="en-GB" sz="2000" dirty="0" err="1"/>
              <a:t>tega</a:t>
            </a:r>
            <a:r>
              <a:rPr lang="en-GB" sz="2000" dirty="0"/>
              <a:t>, </a:t>
            </a:r>
            <a:r>
              <a:rPr lang="en-GB" sz="2000" dirty="0" err="1"/>
              <a:t>kaj</a:t>
            </a:r>
            <a:r>
              <a:rPr lang="en-GB" sz="2000" dirty="0"/>
              <a:t> </a:t>
            </a:r>
            <a:r>
              <a:rPr lang="en-GB" sz="2000" dirty="0" err="1"/>
              <a:t>želi</a:t>
            </a:r>
            <a:r>
              <a:rPr lang="en-GB" sz="2000" dirty="0"/>
              <a:t> </a:t>
            </a:r>
            <a:r>
              <a:rPr lang="en-GB" sz="2000" dirty="0" err="1"/>
              <a:t>vizualizirati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podlagi</a:t>
            </a:r>
            <a:r>
              <a:rPr lang="en-GB" sz="2000" dirty="0"/>
              <a:t> </a:t>
            </a:r>
            <a:r>
              <a:rPr lang="en-GB" sz="2000" dirty="0" err="1"/>
              <a:t>podatkov</a:t>
            </a:r>
            <a:r>
              <a:rPr lang="en-GB" sz="2000" dirty="0"/>
              <a:t>; </a:t>
            </a:r>
            <a:endParaRPr lang="sl-SI" sz="2000" dirty="0"/>
          </a:p>
          <a:p>
            <a:r>
              <a:rPr lang="sl-SI" sz="2000" dirty="0"/>
              <a:t>Za kreiranje grafa izberite</a:t>
            </a:r>
            <a:r>
              <a:rPr lang="en-GB" sz="2000" dirty="0"/>
              <a:t>: </a:t>
            </a:r>
          </a:p>
          <a:p>
            <a:pPr lvl="1">
              <a:buFont typeface="+mj-lt"/>
              <a:buAutoNum type="arabicPeriod"/>
            </a:pPr>
            <a:r>
              <a:rPr lang="en-GB" sz="1800" dirty="0"/>
              <a:t>Select Graphs;</a:t>
            </a:r>
          </a:p>
          <a:p>
            <a:pPr lvl="1">
              <a:buFont typeface="+mj-lt"/>
              <a:buAutoNum type="arabicPeriod"/>
            </a:pPr>
            <a:r>
              <a:rPr lang="en-GB" sz="1800" dirty="0"/>
              <a:t>Select Chart Builder;</a:t>
            </a:r>
          </a:p>
          <a:p>
            <a:pPr lvl="1">
              <a:buFont typeface="+mj-lt"/>
              <a:buAutoNum type="arabicPeriod"/>
            </a:pPr>
            <a:r>
              <a:rPr lang="en-GB" sz="1800" dirty="0"/>
              <a:t>Select the type of graph and the variables;</a:t>
            </a:r>
          </a:p>
          <a:p>
            <a:pPr lvl="1">
              <a:buFont typeface="+mj-lt"/>
              <a:buAutoNum type="arabicPeriod"/>
            </a:pPr>
            <a:r>
              <a:rPr lang="en-GB" sz="1800" dirty="0"/>
              <a:t>Click Finish.</a:t>
            </a:r>
            <a:endParaRPr lang="sl-SI" sz="1800" dirty="0"/>
          </a:p>
          <a:p>
            <a:r>
              <a:rPr lang="sl-SI" sz="2000" dirty="0"/>
              <a:t>Kot stransko opombo naj omenimo, da bo programska oprema pri nekaterih metodah, ki jih bomo obravnavali, samodejno ustvarila vizualizacije. Pri drugih morate s pravilno prilagoditvijo nastavitev analize določiti, ali jih želite vključiti.</a:t>
            </a:r>
            <a:endParaRPr lang="sl-SI" sz="1000" dirty="0"/>
          </a:p>
          <a:p>
            <a:endParaRPr lang="sl-SI" sz="1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74568E8-95F0-CFC5-07AD-CD8BCF0AB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0396B23-08B7-B8DE-7472-A59A8DA402E6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4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Osnovne funkcije 4</a:t>
            </a:r>
            <a:endParaRPr lang="pl-PL" dirty="0"/>
          </a:p>
        </p:txBody>
      </p:sp>
      <p:pic>
        <p:nvPicPr>
          <p:cNvPr id="7" name="Slika 6" descr="Slika, ki vsebuje besede besedilo, programska oprema, računalniška ikona, diagram&#10;&#10;Opis je samodejno ustvarjen">
            <a:extLst>
              <a:ext uri="{FF2B5EF4-FFF2-40B4-BE49-F238E27FC236}">
                <a16:creationId xmlns:a16="http://schemas.microsoft.com/office/drawing/2014/main" id="{53581427-F26F-2053-077C-D0C35B210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32" y="1137168"/>
            <a:ext cx="8148736" cy="4583664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E253EDD-5C86-E9F2-0218-74A105A4EB79}"/>
              </a:ext>
            </a:extLst>
          </p:cNvPr>
          <p:cNvSpPr txBox="1"/>
          <p:nvPr/>
        </p:nvSpPr>
        <p:spPr>
          <a:xfrm>
            <a:off x="2021632" y="5566943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5. Nastavitve grafov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FFA6B92-43BE-DF8C-5898-EEA1E79D9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693B0E5-1DB3-0FA8-7900-01F306792122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35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Osnovne funkcije 5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r>
              <a:rPr lang="sl-SI" sz="2000" dirty="0"/>
              <a:t>Na tej točki smo obravnavali tri od štirih pravil za </a:t>
            </a:r>
            <a:r>
              <a:rPr lang="en-GB" sz="2000" dirty="0"/>
              <a:t>„</a:t>
            </a:r>
            <a:r>
              <a:rPr lang="sl-SI" sz="2000" dirty="0"/>
              <a:t>raziskovanje podatkov</a:t>
            </a:r>
            <a:r>
              <a:rPr lang="en-GB" sz="2000" dirty="0"/>
              <a:t>“: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sz="1800" dirty="0"/>
              <a:t>Analiza neobdelanih podatkov</a:t>
            </a:r>
            <a:r>
              <a:rPr lang="en-GB" sz="1800" dirty="0"/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sz="1800" dirty="0"/>
              <a:t>Določanje vrst podatkov</a:t>
            </a:r>
            <a:r>
              <a:rPr lang="en-GB" sz="1800" dirty="0"/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sz="1800" dirty="0"/>
              <a:t>Izvajanje opisne statistike in vizualizacije</a:t>
            </a:r>
            <a:r>
              <a:rPr lang="en-GB" sz="1800" dirty="0"/>
              <a:t>.</a:t>
            </a:r>
          </a:p>
          <a:p>
            <a:r>
              <a:rPr lang="sl-SI" sz="2000" dirty="0"/>
              <a:t>Zadnje pravilo zajema oblikovanje vprašanj/a</a:t>
            </a:r>
            <a:endParaRPr lang="en-GB" sz="2000" dirty="0"/>
          </a:p>
          <a:p>
            <a:r>
              <a:rPr lang="sl-SI" sz="2000" dirty="0"/>
              <a:t>Tu je glavni cilj oblikovati glavni cilj naše raziskave in odgovoriti na vprašanja</a:t>
            </a:r>
            <a:r>
              <a:rPr lang="en-GB" sz="2000" dirty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sz="1800" dirty="0"/>
              <a:t>Kaj želimo doseči z izbranimi podatki in analizo podatkov</a:t>
            </a:r>
            <a:r>
              <a:rPr lang="en-GB" sz="1800" dirty="0"/>
              <a:t>?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sz="1800" dirty="0"/>
              <a:t>Na katera vprašanja želimo odgovoriti z analizo podatkov</a:t>
            </a:r>
            <a:r>
              <a:rPr lang="en-GB" sz="1800" dirty="0"/>
              <a:t>?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sz="1800" dirty="0"/>
              <a:t>Katerega pristopa se bomo lotili, da bi dosegli svoje cilje in odgovorili na vprašanja</a:t>
            </a:r>
            <a:r>
              <a:rPr lang="en-GB" sz="1800" dirty="0"/>
              <a:t>?</a:t>
            </a:r>
            <a:endParaRPr lang="sl-SI" sz="1800" dirty="0"/>
          </a:p>
          <a:p>
            <a:r>
              <a:rPr lang="sl-SI" sz="2000" dirty="0"/>
              <a:t>Vprašanja so tudi pomemben del pri oblikovanju hipotez, povezanih z našimi cilji in vprašanji.</a:t>
            </a:r>
            <a:endParaRPr lang="sl-SI" sz="1000" dirty="0"/>
          </a:p>
          <a:p>
            <a:endParaRPr lang="sl-SI" sz="1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E5521F7-E99F-8364-D2E4-91122BF8B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2D4BCE9-5A1F-0DB3-88BE-FBE2F723F464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20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Test </a:t>
            </a:r>
            <a:r>
              <a:rPr lang="sl-SI" dirty="0" err="1"/>
              <a:t>normalosti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Pred </a:t>
            </a:r>
            <a:r>
              <a:rPr lang="en-US" sz="2000" dirty="0" err="1"/>
              <a:t>izvedbo</a:t>
            </a:r>
            <a:r>
              <a:rPr lang="en-US" sz="2000" dirty="0"/>
              <a:t> </a:t>
            </a:r>
            <a:r>
              <a:rPr lang="en-US" sz="2000" dirty="0" err="1"/>
              <a:t>preprostega</a:t>
            </a:r>
            <a:r>
              <a:rPr lang="en-US" sz="2000" dirty="0"/>
              <a:t> </a:t>
            </a:r>
            <a:r>
              <a:rPr lang="en-US" sz="2000" dirty="0" err="1"/>
              <a:t>statističnega</a:t>
            </a:r>
            <a:r>
              <a:rPr lang="en-US" sz="2000" dirty="0"/>
              <a:t> </a:t>
            </a:r>
            <a:r>
              <a:rPr lang="en-US" sz="2000" dirty="0" err="1"/>
              <a:t>testa</a:t>
            </a:r>
            <a:r>
              <a:rPr lang="en-US" sz="2000" dirty="0"/>
              <a:t> je </a:t>
            </a:r>
            <a:r>
              <a:rPr lang="en-US" sz="2000" dirty="0" err="1"/>
              <a:t>treba</a:t>
            </a:r>
            <a:r>
              <a:rPr lang="en-US" sz="2000" dirty="0"/>
              <a:t> </a:t>
            </a:r>
            <a:r>
              <a:rPr lang="en-US" sz="2000" dirty="0" err="1"/>
              <a:t>opraviti</a:t>
            </a:r>
            <a:r>
              <a:rPr lang="en-US" sz="2000" dirty="0"/>
              <a:t> test </a:t>
            </a:r>
            <a:r>
              <a:rPr lang="en-US" sz="2000" dirty="0" err="1"/>
              <a:t>normalnosti</a:t>
            </a:r>
            <a:r>
              <a:rPr lang="en-US" sz="2000" dirty="0"/>
              <a:t>;</a:t>
            </a:r>
          </a:p>
          <a:p>
            <a:r>
              <a:rPr lang="en-US" sz="2000" dirty="0"/>
              <a:t>Test </a:t>
            </a:r>
            <a:r>
              <a:rPr lang="en-US" sz="2000" dirty="0" err="1"/>
              <a:t>normalnosti</a:t>
            </a:r>
            <a:r>
              <a:rPr lang="en-US" sz="2000" dirty="0"/>
              <a:t> </a:t>
            </a:r>
            <a:r>
              <a:rPr lang="en-US" sz="2000" dirty="0" err="1"/>
              <a:t>raziskovalcem</a:t>
            </a:r>
            <a:r>
              <a:rPr lang="en-US" sz="2000" dirty="0"/>
              <a:t> in </a:t>
            </a:r>
            <a:r>
              <a:rPr lang="en-US" sz="2000" dirty="0" err="1"/>
              <a:t>uporabnikom</a:t>
            </a:r>
            <a:r>
              <a:rPr lang="en-US" sz="2000" dirty="0"/>
              <a:t> </a:t>
            </a:r>
            <a:r>
              <a:rPr lang="en-US" sz="2000" dirty="0" err="1"/>
              <a:t>zagotavlja</a:t>
            </a:r>
            <a:r>
              <a:rPr lang="en-US" sz="2000" dirty="0"/>
              <a:t> </a:t>
            </a:r>
            <a:r>
              <a:rPr lang="en-US" sz="2000" dirty="0" err="1"/>
              <a:t>pomembne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 o </a:t>
            </a:r>
            <a:r>
              <a:rPr lang="en-US" sz="2000" dirty="0" err="1"/>
              <a:t>njihovih</a:t>
            </a:r>
            <a:r>
              <a:rPr lang="en-US" sz="2000" dirty="0"/>
              <a:t> </a:t>
            </a:r>
            <a:r>
              <a:rPr lang="en-US" sz="2000" dirty="0" err="1"/>
              <a:t>statističnih</a:t>
            </a:r>
            <a:r>
              <a:rPr lang="en-US" sz="2000" dirty="0"/>
              <a:t> </a:t>
            </a:r>
            <a:r>
              <a:rPr lang="en-US" sz="2000" dirty="0" err="1"/>
              <a:t>zbirkah</a:t>
            </a:r>
            <a:r>
              <a:rPr lang="en-US" sz="2000" dirty="0"/>
              <a:t> </a:t>
            </a:r>
            <a:r>
              <a:rPr lang="en-US" sz="2000" dirty="0" err="1"/>
              <a:t>podatkov</a:t>
            </a:r>
            <a:r>
              <a:rPr lang="en-US" sz="2000" dirty="0"/>
              <a:t>:</a:t>
            </a:r>
          </a:p>
          <a:p>
            <a:pPr lvl="1"/>
            <a:r>
              <a:rPr lang="en-US" sz="1800" dirty="0" err="1"/>
              <a:t>Podaja</a:t>
            </a:r>
            <a:r>
              <a:rPr lang="en-US" sz="1800" dirty="0"/>
              <a:t> </a:t>
            </a:r>
            <a:r>
              <a:rPr lang="en-US" sz="1800" dirty="0" err="1"/>
              <a:t>informacije</a:t>
            </a:r>
            <a:r>
              <a:rPr lang="en-US" sz="1800" dirty="0"/>
              <a:t> o </a:t>
            </a:r>
            <a:r>
              <a:rPr lang="en-US" sz="1800" dirty="0" err="1"/>
              <a:t>tem</a:t>
            </a:r>
            <a:r>
              <a:rPr lang="en-US" sz="1800" dirty="0"/>
              <a:t>, </a:t>
            </a:r>
            <a:r>
              <a:rPr lang="en-US" sz="1800" dirty="0" err="1"/>
              <a:t>ali</a:t>
            </a:r>
            <a:r>
              <a:rPr lang="en-US" sz="1800" dirty="0"/>
              <a:t> </a:t>
            </a:r>
            <a:r>
              <a:rPr lang="en-US" sz="1800" dirty="0" err="1"/>
              <a:t>podatki</a:t>
            </a:r>
            <a:r>
              <a:rPr lang="en-US" sz="1800" dirty="0"/>
              <a:t> </a:t>
            </a:r>
            <a:r>
              <a:rPr lang="en-US" sz="1800" dirty="0" err="1"/>
              <a:t>sledijo</a:t>
            </a:r>
            <a:r>
              <a:rPr lang="en-US" sz="1800" dirty="0"/>
              <a:t> </a:t>
            </a:r>
            <a:r>
              <a:rPr lang="en-US" sz="1800" dirty="0" err="1"/>
              <a:t>normalni</a:t>
            </a:r>
            <a:r>
              <a:rPr lang="en-US" sz="1800" dirty="0"/>
              <a:t> </a:t>
            </a:r>
            <a:r>
              <a:rPr lang="en-US" sz="1800" dirty="0" err="1"/>
              <a:t>porazdelitvi</a:t>
            </a:r>
            <a:r>
              <a:rPr lang="en-US" sz="1800" dirty="0"/>
              <a:t>. To je </a:t>
            </a:r>
            <a:r>
              <a:rPr lang="en-US" sz="1800" dirty="0" err="1"/>
              <a:t>pomembno</a:t>
            </a:r>
            <a:r>
              <a:rPr lang="en-US" sz="1800" dirty="0"/>
              <a:t> </a:t>
            </a:r>
            <a:r>
              <a:rPr lang="en-US" sz="1800" dirty="0" err="1"/>
              <a:t>zaradi</a:t>
            </a:r>
            <a:r>
              <a:rPr lang="en-US" sz="1800" dirty="0"/>
              <a:t> </a:t>
            </a:r>
            <a:r>
              <a:rPr lang="en-US" sz="1800" dirty="0" err="1"/>
              <a:t>številnih</a:t>
            </a:r>
            <a:r>
              <a:rPr lang="en-US" sz="1800" dirty="0"/>
              <a:t> </a:t>
            </a:r>
            <a:r>
              <a:rPr lang="en-US" sz="1800" dirty="0" err="1"/>
              <a:t>statističnih</a:t>
            </a:r>
            <a:r>
              <a:rPr lang="en-US" sz="1800" dirty="0"/>
              <a:t> </a:t>
            </a:r>
            <a:r>
              <a:rPr lang="en-US" sz="1800" dirty="0" err="1"/>
              <a:t>testov</a:t>
            </a:r>
            <a:r>
              <a:rPr lang="en-US" sz="1800" dirty="0"/>
              <a:t>, ki so po </a:t>
            </a:r>
            <a:r>
              <a:rPr lang="en-US" sz="1800" dirty="0" err="1"/>
              <a:t>svoji</a:t>
            </a:r>
            <a:r>
              <a:rPr lang="en-US" sz="1800" dirty="0"/>
              <a:t> </a:t>
            </a:r>
            <a:r>
              <a:rPr lang="en-US" sz="1800" dirty="0" err="1"/>
              <a:t>naravi</a:t>
            </a:r>
            <a:r>
              <a:rPr lang="en-US" sz="1800" dirty="0"/>
              <a:t> </a:t>
            </a:r>
            <a:r>
              <a:rPr lang="en-US" sz="1800" dirty="0" err="1"/>
              <a:t>parametrični</a:t>
            </a:r>
            <a:r>
              <a:rPr lang="en-US" sz="1800" dirty="0"/>
              <a:t> in bi </a:t>
            </a:r>
            <a:r>
              <a:rPr lang="en-US" sz="1800" dirty="0" err="1"/>
              <a:t>povzročili</a:t>
            </a:r>
            <a:r>
              <a:rPr lang="en-US" sz="1800" dirty="0"/>
              <a:t> </a:t>
            </a:r>
            <a:r>
              <a:rPr lang="en-US" sz="1800" dirty="0" err="1"/>
              <a:t>napačne</a:t>
            </a:r>
            <a:r>
              <a:rPr lang="en-US" sz="1800" dirty="0"/>
              <a:t> </a:t>
            </a:r>
            <a:r>
              <a:rPr lang="en-US" sz="1800" dirty="0" err="1"/>
              <a:t>ali</a:t>
            </a:r>
            <a:r>
              <a:rPr lang="en-US" sz="1800" dirty="0"/>
              <a:t> </a:t>
            </a:r>
            <a:r>
              <a:rPr lang="en-US" sz="1800" dirty="0" err="1"/>
              <a:t>nezanesljive</a:t>
            </a:r>
            <a:r>
              <a:rPr lang="en-US" sz="1800" dirty="0"/>
              <a:t> </a:t>
            </a:r>
            <a:r>
              <a:rPr lang="en-US" sz="1800" dirty="0" err="1"/>
              <a:t>rezultate</a:t>
            </a:r>
            <a:r>
              <a:rPr lang="en-US" sz="1800" dirty="0"/>
              <a:t>,</a:t>
            </a:r>
            <a:endParaRPr lang="sl-SI" sz="1800" dirty="0"/>
          </a:p>
          <a:p>
            <a:pPr lvl="1"/>
            <a:r>
              <a:rPr lang="en-US" sz="1800" dirty="0" err="1"/>
              <a:t>Številni</a:t>
            </a:r>
            <a:r>
              <a:rPr lang="en-US" sz="1800" dirty="0"/>
              <a:t> </a:t>
            </a:r>
            <a:r>
              <a:rPr lang="en-US" sz="1800" dirty="0" err="1"/>
              <a:t>testi</a:t>
            </a:r>
            <a:r>
              <a:rPr lang="en-US" sz="1800" dirty="0"/>
              <a:t> </a:t>
            </a:r>
            <a:r>
              <a:rPr lang="en-US" sz="1800" dirty="0" err="1"/>
              <a:t>temeljijo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predpostavki</a:t>
            </a:r>
            <a:r>
              <a:rPr lang="en-US" sz="1800" dirty="0"/>
              <a:t> </a:t>
            </a:r>
            <a:r>
              <a:rPr lang="en-US" sz="1800" dirty="0" err="1"/>
              <a:t>normalnosti</a:t>
            </a:r>
            <a:r>
              <a:rPr lang="en-US" sz="1800" dirty="0"/>
              <a:t>, ki </a:t>
            </a:r>
            <a:r>
              <a:rPr lang="en-US" sz="1800" dirty="0" err="1"/>
              <a:t>zahteva</a:t>
            </a:r>
            <a:r>
              <a:rPr lang="en-US" sz="1800" dirty="0"/>
              <a:t>, da so </a:t>
            </a:r>
            <a:r>
              <a:rPr lang="en-US" sz="1800" dirty="0" err="1"/>
              <a:t>podatki</a:t>
            </a:r>
            <a:r>
              <a:rPr lang="en-US" sz="1800" dirty="0"/>
              <a:t> </a:t>
            </a:r>
            <a:r>
              <a:rPr lang="en-US" sz="1800" dirty="0" err="1"/>
              <a:t>normalno</a:t>
            </a:r>
            <a:r>
              <a:rPr lang="en-US" sz="1800" dirty="0"/>
              <a:t> </a:t>
            </a:r>
            <a:r>
              <a:rPr lang="en-US" sz="1800" dirty="0" err="1"/>
              <a:t>porazdeljeni</a:t>
            </a:r>
            <a:r>
              <a:rPr lang="en-US" sz="1800" dirty="0"/>
              <a:t>, </a:t>
            </a:r>
            <a:endParaRPr lang="sl-SI" sz="1800" dirty="0"/>
          </a:p>
          <a:p>
            <a:pPr lvl="1"/>
            <a:r>
              <a:rPr lang="en-US" sz="1800" dirty="0"/>
              <a:t>To bi </a:t>
            </a:r>
            <a:r>
              <a:rPr lang="en-US" sz="1800" dirty="0" err="1"/>
              <a:t>povzročilo</a:t>
            </a:r>
            <a:r>
              <a:rPr lang="en-US" sz="1800" dirty="0"/>
              <a:t> </a:t>
            </a:r>
            <a:r>
              <a:rPr lang="en-US" sz="1800" dirty="0" err="1"/>
              <a:t>napačno</a:t>
            </a:r>
            <a:r>
              <a:rPr lang="en-US" sz="1800" dirty="0"/>
              <a:t> </a:t>
            </a:r>
            <a:r>
              <a:rPr lang="en-US" sz="1800" dirty="0" err="1"/>
              <a:t>razlago</a:t>
            </a:r>
            <a:r>
              <a:rPr lang="en-US" sz="1800" dirty="0"/>
              <a:t> p-</a:t>
            </a:r>
            <a:r>
              <a:rPr lang="en-US" sz="1800" dirty="0" err="1"/>
              <a:t>vrednosti</a:t>
            </a:r>
            <a:r>
              <a:rPr lang="en-US" sz="1800" dirty="0"/>
              <a:t> </a:t>
            </a:r>
            <a:r>
              <a:rPr lang="en-US" sz="1800" dirty="0" err="1"/>
              <a:t>statističnih</a:t>
            </a:r>
            <a:r>
              <a:rPr lang="en-US" sz="1800" dirty="0"/>
              <a:t> </a:t>
            </a:r>
            <a:r>
              <a:rPr lang="en-US" sz="1800" dirty="0" err="1"/>
              <a:t>testov</a:t>
            </a:r>
            <a:r>
              <a:rPr lang="en-US" sz="1800" dirty="0"/>
              <a:t>,</a:t>
            </a:r>
            <a:endParaRPr lang="sl-SI" sz="1800" dirty="0"/>
          </a:p>
          <a:p>
            <a:pPr lvl="1"/>
            <a:r>
              <a:rPr lang="en-US" sz="1800" dirty="0" err="1"/>
              <a:t>povzročila</a:t>
            </a:r>
            <a:r>
              <a:rPr lang="en-US" sz="1800" dirty="0"/>
              <a:t> bi </a:t>
            </a:r>
            <a:r>
              <a:rPr lang="en-US" sz="1800" dirty="0" err="1"/>
              <a:t>nezanesljivost</a:t>
            </a:r>
            <a:r>
              <a:rPr lang="en-US" sz="1800" dirty="0"/>
              <a:t> </a:t>
            </a:r>
            <a:r>
              <a:rPr lang="en-US" sz="1800" dirty="0" err="1"/>
              <a:t>rezultatov</a:t>
            </a:r>
            <a:r>
              <a:rPr lang="en-US" sz="1800" dirty="0"/>
              <a:t> </a:t>
            </a:r>
            <a:r>
              <a:rPr lang="en-US" sz="1800" dirty="0" err="1"/>
              <a:t>statističnih</a:t>
            </a:r>
            <a:r>
              <a:rPr lang="en-US" sz="1800" dirty="0"/>
              <a:t> </a:t>
            </a:r>
            <a:r>
              <a:rPr lang="en-US" sz="1800" dirty="0" err="1"/>
              <a:t>testov</a:t>
            </a:r>
            <a:r>
              <a:rPr lang="en-US" sz="1800" dirty="0"/>
              <a:t>, </a:t>
            </a:r>
            <a:r>
              <a:rPr lang="en-US" sz="1800" dirty="0" err="1"/>
              <a:t>zlasti</a:t>
            </a:r>
            <a:r>
              <a:rPr lang="en-US" sz="1800" dirty="0"/>
              <a:t> v </a:t>
            </a:r>
            <a:r>
              <a:rPr lang="en-US" sz="1800" dirty="0" err="1"/>
              <a:t>primeru</a:t>
            </a:r>
            <a:r>
              <a:rPr lang="en-US" sz="1800" dirty="0"/>
              <a:t> </a:t>
            </a:r>
            <a:r>
              <a:rPr lang="en-US" sz="1800" dirty="0" err="1"/>
              <a:t>podatkovnih</a:t>
            </a:r>
            <a:r>
              <a:rPr lang="en-US" sz="1800" dirty="0"/>
              <a:t> </a:t>
            </a:r>
            <a:r>
              <a:rPr lang="en-US" sz="1800" dirty="0" err="1"/>
              <a:t>baz</a:t>
            </a:r>
            <a:r>
              <a:rPr lang="en-US" sz="1800" dirty="0"/>
              <a:t> z </a:t>
            </a:r>
            <a:r>
              <a:rPr lang="en-US" sz="1800" dirty="0" err="1"/>
              <a:t>manjšim</a:t>
            </a:r>
            <a:r>
              <a:rPr lang="en-US" sz="1800" dirty="0"/>
              <a:t> </a:t>
            </a:r>
            <a:r>
              <a:rPr lang="en-US" sz="1800" dirty="0" err="1"/>
              <a:t>vzorcem</a:t>
            </a:r>
            <a:r>
              <a:rPr lang="en-US" sz="1800" dirty="0"/>
              <a:t>. </a:t>
            </a:r>
          </a:p>
          <a:p>
            <a:r>
              <a:rPr lang="en-US" sz="2000" dirty="0" err="1"/>
              <a:t>Zato</a:t>
            </a:r>
            <a:r>
              <a:rPr lang="en-US" sz="2000" dirty="0"/>
              <a:t> je </a:t>
            </a:r>
            <a:r>
              <a:rPr lang="en-US" sz="2000" dirty="0" err="1"/>
              <a:t>priporočljivo</a:t>
            </a:r>
            <a:r>
              <a:rPr lang="en-US" sz="2000" dirty="0"/>
              <a:t> </a:t>
            </a:r>
            <a:r>
              <a:rPr lang="en-US" sz="2000" dirty="0" err="1"/>
              <a:t>izvesti</a:t>
            </a:r>
            <a:r>
              <a:rPr lang="en-US" sz="2000" dirty="0"/>
              <a:t> </a:t>
            </a:r>
            <a:r>
              <a:rPr lang="en-US" sz="2000" dirty="0" err="1"/>
              <a:t>vsaj</a:t>
            </a:r>
            <a:r>
              <a:rPr lang="en-US" sz="2000" dirty="0"/>
              <a:t> </a:t>
            </a:r>
            <a:r>
              <a:rPr lang="en-US" sz="2000" dirty="0" err="1"/>
              <a:t>dva</a:t>
            </a:r>
            <a:r>
              <a:rPr lang="en-US" sz="2000" dirty="0"/>
              <a:t>, </a:t>
            </a:r>
            <a:r>
              <a:rPr lang="en-US" sz="2000" dirty="0" err="1"/>
              <a:t>če</a:t>
            </a:r>
            <a:r>
              <a:rPr lang="en-US" sz="2000" dirty="0"/>
              <a:t> ne </a:t>
            </a:r>
            <a:r>
              <a:rPr lang="en-US" sz="2000" dirty="0" err="1"/>
              <a:t>celo</a:t>
            </a:r>
            <a:r>
              <a:rPr lang="en-US" sz="2000" dirty="0"/>
              <a:t> tri </a:t>
            </a:r>
            <a:r>
              <a:rPr lang="en-US" sz="2000" dirty="0" err="1"/>
              <a:t>najpogostejše</a:t>
            </a:r>
            <a:r>
              <a:rPr lang="en-US" sz="2000" dirty="0"/>
              <a:t> teste. </a:t>
            </a:r>
            <a:r>
              <a:rPr lang="en-US" sz="2000" dirty="0" err="1"/>
              <a:t>Mednje</a:t>
            </a:r>
            <a:r>
              <a:rPr lang="en-US" sz="2000" dirty="0"/>
              <a:t> </a:t>
            </a:r>
            <a:r>
              <a:rPr lang="en-US" sz="2000" dirty="0" err="1"/>
              <a:t>spadajo</a:t>
            </a:r>
            <a:r>
              <a:rPr lang="en-US" sz="2000" dirty="0"/>
              <a:t> </a:t>
            </a:r>
            <a:r>
              <a:rPr lang="en-US" sz="2000" dirty="0" err="1"/>
              <a:t>histogramski</a:t>
            </a:r>
            <a:r>
              <a:rPr lang="en-US" sz="2000" dirty="0"/>
              <a:t> </a:t>
            </a:r>
            <a:r>
              <a:rPr lang="en-US" sz="2000" dirty="0" err="1"/>
              <a:t>pristop</a:t>
            </a:r>
            <a:r>
              <a:rPr lang="en-US" sz="2000" dirty="0"/>
              <a:t>, </a:t>
            </a:r>
            <a:r>
              <a:rPr lang="en-US" sz="2000" dirty="0" err="1"/>
              <a:t>graf</a:t>
            </a:r>
            <a:r>
              <a:rPr lang="en-US" sz="2000" dirty="0"/>
              <a:t> Q-Q </a:t>
            </a:r>
            <a:r>
              <a:rPr lang="en-US" sz="2000" dirty="0" err="1"/>
              <a:t>ali</a:t>
            </a:r>
            <a:r>
              <a:rPr lang="en-US" sz="2000" dirty="0"/>
              <a:t> test </a:t>
            </a:r>
            <a:r>
              <a:rPr lang="en-US" sz="2000" dirty="0" err="1"/>
              <a:t>normalnosti</a:t>
            </a:r>
            <a:r>
              <a:rPr lang="en-US" sz="2000" dirty="0"/>
              <a:t>, ki </a:t>
            </a:r>
            <a:r>
              <a:rPr lang="en-US" sz="2000" dirty="0" err="1"/>
              <a:t>bodo</a:t>
            </a:r>
            <a:r>
              <a:rPr lang="en-US" sz="2000" dirty="0"/>
              <a:t> </a:t>
            </a:r>
            <a:r>
              <a:rPr lang="en-US" sz="2000" dirty="0" err="1"/>
              <a:t>obravnavani</a:t>
            </a:r>
            <a:r>
              <a:rPr lang="en-US" sz="2000" dirty="0"/>
              <a:t> v </a:t>
            </a:r>
            <a:r>
              <a:rPr lang="en-US" sz="2000" dirty="0" err="1"/>
              <a:t>naslednjih</a:t>
            </a:r>
            <a:r>
              <a:rPr lang="en-US" sz="2000" dirty="0"/>
              <a:t> </a:t>
            </a:r>
            <a:r>
              <a:rPr lang="en-US" sz="2000" dirty="0" err="1"/>
              <a:t>diapozitivih</a:t>
            </a:r>
            <a:r>
              <a:rPr lang="en-US" sz="2000" dirty="0"/>
              <a:t>.</a:t>
            </a:r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21089" y="6176963"/>
            <a:ext cx="6138939" cy="593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en-US" sz="1200" dirty="0" err="1">
                <a:solidFill>
                  <a:srgbClr val="7F7F7F"/>
                </a:solidFill>
              </a:rPr>
              <a:t>DeCoster</a:t>
            </a:r>
            <a:r>
              <a:rPr lang="en-US" sz="1200" dirty="0">
                <a:solidFill>
                  <a:srgbClr val="7F7F7F"/>
                </a:solidFill>
              </a:rPr>
              <a:t>, J., &amp; Claypool, H. M.  (2004). </a:t>
            </a: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Povezava do youtube videa: </a:t>
            </a:r>
            <a:r>
              <a:rPr lang="sl-SI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https://www.youtube.com/watch?v=DhySnPB1afQ 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DDCF2EA-6824-72B2-99C7-A22F3CCC4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5CADA0B-58BF-D987-C81F-29D90BD98FD9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16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Test z histogramom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Histogram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najpreprostejša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testiranje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pozitiven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stolpci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sledijo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zvonu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krivulje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negativen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stolpci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odklanjajo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v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eksponentno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porazdelitev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SPSS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naredimo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histogramski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kliknemo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„Graphs“,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izberemo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„Chart Builder“ in nato med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izbiro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izberemo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„Histogram“.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Slika 11" descr="Slika, ki vsebuje besede besedilo, programska oprema, računalniška ikona, številka&#10;&#10;Opis je samodejno ustvarjen">
            <a:extLst>
              <a:ext uri="{FF2B5EF4-FFF2-40B4-BE49-F238E27FC236}">
                <a16:creationId xmlns:a16="http://schemas.microsoft.com/office/drawing/2014/main" id="{A0D16A1D-2AE3-85AF-037C-2E0E2D0E7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2" y="1728317"/>
            <a:ext cx="5778917" cy="3250641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3E520FF-BA5A-363B-5A68-110ED022A495}"/>
              </a:ext>
            </a:extLst>
          </p:cNvPr>
          <p:cNvSpPr txBox="1"/>
          <p:nvPr/>
        </p:nvSpPr>
        <p:spPr>
          <a:xfrm>
            <a:off x="170822" y="4978958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6. Nastavitve histograma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2091A22-B7EF-1B10-E690-8CDD58F88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12731B8-963F-D415-247C-DD9E9940DF4C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histograma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podatkovno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zbirko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dvesto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spremenljivkami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pripadajočimi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vrednostmi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prevožene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razdalje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(v km);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uporabo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histogramov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dobili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naslednji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Opazimo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lahko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palice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približujejo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okoli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krivulje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zvona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pomeni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 descr="Slika, ki vsebuje besede besedilo, grafični prikaz, diagram, posnetek zaslona&#10;&#10;Opis je samodejno ustvarjen">
            <a:extLst>
              <a:ext uri="{FF2B5EF4-FFF2-40B4-BE49-F238E27FC236}">
                <a16:creationId xmlns:a16="http://schemas.microsoft.com/office/drawing/2014/main" id="{0A3F8025-09A1-ADE1-05E9-77E6C767D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8" y="1748414"/>
            <a:ext cx="5382261" cy="4160017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4403FED-6501-2C46-1613-84742D46CB00}"/>
              </a:ext>
            </a:extLst>
          </p:cNvPr>
          <p:cNvSpPr txBox="1"/>
          <p:nvPr/>
        </p:nvSpPr>
        <p:spPr>
          <a:xfrm>
            <a:off x="455118" y="5908431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7. Histogram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C06EA33-EC29-7446-C42C-AA5E48B63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CF39472-194B-52D7-0D76-42ECA36E0001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904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Q-Q Plot </a:t>
            </a:r>
            <a:r>
              <a:rPr lang="sl-SI" dirty="0"/>
              <a:t>pristop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373224" y="1783369"/>
            <a:ext cx="11679880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najpogostejša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preverjanje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normalnosti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Q-Q Plot;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pristopu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ustvari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kjer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ravna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črta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predstavlja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porazdelitev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točke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(ki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predstavljajo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razvrščene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blizu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premice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lahko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štejemo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pozitivnega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točke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odstopajo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premice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tvorijo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opazne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je to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jasen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eksponentne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funkcije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želite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izvesti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Q-Q Plot,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kliknite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„Analyze“,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izberite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„Descriptive Statistics“ in 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izberite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„Q-Q Plots“.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C8D0827-4F6B-355B-3260-241634C3C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EB091C4-A100-794D-A1A7-6D1835AC6681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60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Q-Q Plot </a:t>
            </a:r>
            <a:r>
              <a:rPr lang="sl-SI" dirty="0"/>
              <a:t>pristop</a:t>
            </a:r>
            <a:endParaRPr lang="pl-PL" dirty="0"/>
          </a:p>
        </p:txBody>
      </p:sp>
      <p:pic>
        <p:nvPicPr>
          <p:cNvPr id="5" name="Slika 4" descr="Slika, ki vsebuje besede besedilo, programska oprema, številka, računalniška ikona&#10;&#10;Opis je samodejno ustvarjen">
            <a:extLst>
              <a:ext uri="{FF2B5EF4-FFF2-40B4-BE49-F238E27FC236}">
                <a16:creationId xmlns:a16="http://schemas.microsoft.com/office/drawing/2014/main" id="{E521D307-450F-3D6D-A72A-E17DFB176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79" y="1275176"/>
            <a:ext cx="7658041" cy="4307648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90E598F-7C79-93EF-34E2-445960AA8C3F}"/>
              </a:ext>
            </a:extLst>
          </p:cNvPr>
          <p:cNvSpPr txBox="1"/>
          <p:nvPr/>
        </p:nvSpPr>
        <p:spPr>
          <a:xfrm>
            <a:off x="2266979" y="5582824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8. Q-Q Plot nastavitve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A04CC43-1E8F-340F-F8F1-BCE2CE28B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9E6535F-A940-009E-56B4-430FDA7BF01B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7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Kratek opis programske opreme SPSS</a:t>
            </a:r>
          </a:p>
          <a:p>
            <a:r>
              <a:rPr lang="pl-PL" sz="2000" dirty="0"/>
              <a:t>Kratke osnove uporabe programske opreme SPSS</a:t>
            </a:r>
          </a:p>
          <a:p>
            <a:r>
              <a:rPr lang="pl-PL" sz="2000" dirty="0"/>
              <a:t>Kratka razlaga testa normalnosti in primer treh najpogostejših metod</a:t>
            </a:r>
          </a:p>
          <a:p>
            <a:r>
              <a:rPr lang="pl-PL" sz="2000" dirty="0"/>
              <a:t>Primer študentskega T-testa</a:t>
            </a:r>
          </a:p>
          <a:p>
            <a:r>
              <a:rPr lang="pl-PL" sz="2000" dirty="0"/>
              <a:t>Primer korelacije </a:t>
            </a:r>
          </a:p>
          <a:p>
            <a:r>
              <a:rPr lang="pl-PL" sz="2000" dirty="0"/>
              <a:t>Primer Chi-kvadrat</a:t>
            </a:r>
          </a:p>
          <a:p>
            <a:r>
              <a:rPr lang="pl-PL" sz="2000" dirty="0"/>
              <a:t>Primer enosmerne ANOVE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517EDB0-1A60-5AAC-336E-5F8F7E872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CCD37BA-A99D-3FE1-98AF-F29EA98EEC18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Q-Q Plot </a:t>
            </a:r>
            <a:r>
              <a:rPr lang="sl-SI" dirty="0"/>
              <a:t>primer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Ponovno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uporabimo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podatkovno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zbirko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histogramov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Q-Q Plot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ponudi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naslednji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Vidimo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koncih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majhne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kaže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določena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odstopanja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Vendar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večina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točk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blizu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predvidene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črte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zato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pozitiven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občutljivost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vaše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nadaljnje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pomembna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potrebna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dodatna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obdelava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podatkov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 descr="Slika, ki vsebuje besede besedilo, posnetek zaslona, vrstica, grafični prikaz&#10;&#10;Opis je samodejno ustvarjen">
            <a:extLst>
              <a:ext uri="{FF2B5EF4-FFF2-40B4-BE49-F238E27FC236}">
                <a16:creationId xmlns:a16="http://schemas.microsoft.com/office/drawing/2014/main" id="{CF98547E-18F8-A516-E63E-971FECE05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75" y="1550330"/>
            <a:ext cx="5540220" cy="4922947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CDBFBE8E-8830-CB63-3B28-2F80761DBFEB}"/>
              </a:ext>
            </a:extLst>
          </p:cNvPr>
          <p:cNvSpPr/>
          <p:nvPr/>
        </p:nvSpPr>
        <p:spPr>
          <a:xfrm>
            <a:off x="3426488" y="2411604"/>
            <a:ext cx="994787" cy="9545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70F03F78-4DF9-A84C-5522-442804AC10F4}"/>
              </a:ext>
            </a:extLst>
          </p:cNvPr>
          <p:cNvSpPr/>
          <p:nvPr/>
        </p:nvSpPr>
        <p:spPr>
          <a:xfrm>
            <a:off x="1487441" y="4795736"/>
            <a:ext cx="994787" cy="85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BF019256-E310-3A8B-EEC8-1CFB40301E99}"/>
              </a:ext>
            </a:extLst>
          </p:cNvPr>
          <p:cNvSpPr/>
          <p:nvPr/>
        </p:nvSpPr>
        <p:spPr>
          <a:xfrm>
            <a:off x="1939331" y="3396343"/>
            <a:ext cx="2321169" cy="13782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B4A9047-EF44-395D-A8AF-1D7A9A464D1B}"/>
              </a:ext>
            </a:extLst>
          </p:cNvPr>
          <p:cNvSpPr txBox="1"/>
          <p:nvPr/>
        </p:nvSpPr>
        <p:spPr>
          <a:xfrm>
            <a:off x="1101392" y="6234162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9. Q-Q Plot rezultati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94C7215-D36F-020B-591F-8AFFC8E60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59768F77-1AC6-E634-4867-75BBCC474EC7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95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Pristop testa normalnosti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272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Zadnji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je test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normalnosti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Običajno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potreben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histogram in diagram Q-Q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bolj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zapleten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občutljiv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lahko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privede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nasprotujočih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rezultatov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začetek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pojdite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„Analyze“, „Descriptive Statistics“, „Explore“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vnesite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svojo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spremenljivko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Dependent List, nato pa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„Plots“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izberite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„Normality plots with tests“.</a:t>
            </a:r>
          </a:p>
        </p:txBody>
      </p:sp>
      <p:pic>
        <p:nvPicPr>
          <p:cNvPr id="4" name="Slika 3" descr="Slika, ki vsebuje besede besedilo, programska oprema, številka, računalniška ikona&#10;&#10;Opis je samodejno ustvarjen">
            <a:extLst>
              <a:ext uri="{FF2B5EF4-FFF2-40B4-BE49-F238E27FC236}">
                <a16:creationId xmlns:a16="http://schemas.microsoft.com/office/drawing/2014/main" id="{845F4DB2-2020-7CDF-567C-28EBF6BB9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4" y="1653701"/>
            <a:ext cx="6070060" cy="3414409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47E1482-6B3F-FC39-D3EE-F1C1710D6D40}"/>
              </a:ext>
            </a:extLst>
          </p:cNvPr>
          <p:cNvSpPr txBox="1"/>
          <p:nvPr/>
        </p:nvSpPr>
        <p:spPr>
          <a:xfrm>
            <a:off x="106470" y="5050410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10. Nastavitve za test normalnosti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A71C28F-60FF-A96A-076C-241F6D18C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8EBD981-2CBF-0142-3FD6-1BC188A912BB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68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testa normalnosti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5587495" y="1288607"/>
            <a:ext cx="5875506" cy="420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pozitiven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Kolmogorov-Smirnov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Shapiro-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Wilkove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signifikance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večja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0,05;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Shapiro-Wilk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občutljivejši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zanesljivejši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našem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ugotovljena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&lt;0,001,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je test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negativen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Vendar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to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posledica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obsežne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podatkovne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zbirke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 200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spremenljivkami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upoštevanju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statističnih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oba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kaže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porazdelitev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medtem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 p-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zanika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32346BAE-B12F-A9E5-D696-32E6D0269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16505"/>
            <a:ext cx="4562563" cy="493815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A4E8DB87-80FB-FF88-D550-D932B48D79DF}"/>
              </a:ext>
            </a:extLst>
          </p:cNvPr>
          <p:cNvSpPr/>
          <p:nvPr/>
        </p:nvSpPr>
        <p:spPr>
          <a:xfrm>
            <a:off x="1024932" y="5446207"/>
            <a:ext cx="4340888" cy="1014883"/>
          </a:xfrm>
          <a:prstGeom prst="rect">
            <a:avLst/>
          </a:prstGeom>
          <a:noFill/>
          <a:ln>
            <a:solidFill>
              <a:srgbClr val="F24D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68D887B-2217-6047-DE6C-C5991D56684B}"/>
              </a:ext>
            </a:extLst>
          </p:cNvPr>
          <p:cNvSpPr txBox="1"/>
          <p:nvPr/>
        </p:nvSpPr>
        <p:spPr>
          <a:xfrm>
            <a:off x="1024932" y="6510987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11. Rezultati testa normalnosti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B57732A-42C6-87E9-0D1B-020F4A759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EDA0AD3-B63F-556B-74EF-6F9BAB86C171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78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T-Test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394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statistični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test, ki ga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preizkusili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študentski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T-test;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sestavljen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kategorične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številčne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Uporabili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podatkovno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zbirko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prejšnjih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čemer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postavili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hipotezo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Logistično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zbira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razdaljah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svoje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potrebuje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naslednje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vprašanje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„Ali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povprečna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razdalja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njihove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manjša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70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kilometrov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?“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izvedbo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izberemo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„Analyze“, „Compare Means“ in „One-Sample T-Test“.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 descr="Slika, ki vsebuje besede besedilo, posnetek zaslona, številka, programska oprema&#10;&#10;Opis je samodejno ustvarjen">
            <a:extLst>
              <a:ext uri="{FF2B5EF4-FFF2-40B4-BE49-F238E27FC236}">
                <a16:creationId xmlns:a16="http://schemas.microsoft.com/office/drawing/2014/main" id="{E1771DA8-B6C0-8C4E-F0C0-CA5515E4E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8" y="2100105"/>
            <a:ext cx="5898382" cy="2822708"/>
          </a:xfrm>
          <a:prstGeom prst="rect">
            <a:avLst/>
          </a:prstGeom>
        </p:spPr>
      </p:pic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7AE9C184-59DE-B05A-10A6-885459D4AC6E}"/>
              </a:ext>
            </a:extLst>
          </p:cNvPr>
          <p:cNvSpPr txBox="1">
            <a:spLocks/>
          </p:cNvSpPr>
          <p:nvPr/>
        </p:nvSpPr>
        <p:spPr>
          <a:xfrm>
            <a:off x="702732" y="5894613"/>
            <a:ext cx="6138939" cy="446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Cronk (2016)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Povezava do youtube videoposnetka: </a:t>
            </a:r>
            <a:r>
              <a:rPr lang="sl-SI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https://www.youtube.com/watch?v=nwiVH6O_CRQ 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79AAB7A-D0B8-9668-6973-74A7747FFA76}"/>
              </a:ext>
            </a:extLst>
          </p:cNvPr>
          <p:cNvSpPr txBox="1"/>
          <p:nvPr/>
        </p:nvSpPr>
        <p:spPr>
          <a:xfrm>
            <a:off x="200968" y="5100935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12. Nastavitve </a:t>
            </a:r>
            <a:r>
              <a:rPr lang="sl-SI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T-testa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8C142D2-AE00-BB1A-EB80-B29A2FE7A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C36B941-BB79-C6C6-0D57-E662D7BD7F59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341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T-Test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4223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pomembnih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več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informacij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sl-SI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Prvič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enostranske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dvostranske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p-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precej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pod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vrednostjo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0,05,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pomeni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visoko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statistično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pomembnost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Drugič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t-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precej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visoka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kaže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večjo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vzorčnim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povprečjem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hipotetičnim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povprečjem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Tretjič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povprečne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16,46. To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pomeni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je v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povprečju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razdalja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večja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16,455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kilometra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hipotetično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predvidenih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70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kilometrov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Glede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ničelna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hipoteza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zavrnjena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povprečna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razdalja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enaka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70 km);</a:t>
            </a:r>
            <a:endParaRPr lang="sl-SI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Namesto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tega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potrdimo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alternativno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hipotezo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povprečna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razdalja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večja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70 km).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8C70EFC7-F37E-DBD4-4A14-683B60BD9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7" y="1909187"/>
            <a:ext cx="5739471" cy="4146143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FFA57A8B-FD3E-5692-6A0F-06198AE92252}"/>
              </a:ext>
            </a:extLst>
          </p:cNvPr>
          <p:cNvSpPr/>
          <p:nvPr/>
        </p:nvSpPr>
        <p:spPr>
          <a:xfrm>
            <a:off x="411982" y="2898843"/>
            <a:ext cx="5486400" cy="1070256"/>
          </a:xfrm>
          <a:prstGeom prst="rect">
            <a:avLst/>
          </a:prstGeom>
          <a:noFill/>
          <a:ln>
            <a:solidFill>
              <a:srgbClr val="F24D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BD97189-F0AE-081C-32BE-7122DF2C1A41}"/>
              </a:ext>
            </a:extLst>
          </p:cNvPr>
          <p:cNvSpPr txBox="1"/>
          <p:nvPr/>
        </p:nvSpPr>
        <p:spPr>
          <a:xfrm>
            <a:off x="411982" y="530620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13. Rezultati </a:t>
            </a:r>
            <a:r>
              <a:rPr lang="sl-SI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T-test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657BDB4-1286-0A4E-1B04-A69FE2E4E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51AC431-902B-26B4-FCF2-5CB46C3CC8D7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337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Korelacija</a:t>
            </a:r>
            <a:r>
              <a:rPr lang="en-US" dirty="0"/>
              <a:t> 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326571" y="1783369"/>
            <a:ext cx="11726533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Nadaljujmo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številčni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spremenljivki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analiziramo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bi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ugotovili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logistično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zgodovino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zadnjih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številom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vozil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skupnim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časom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Vodjo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zanima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obstaja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povezava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številom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dostavnih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vozil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časom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preprosto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povedano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več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vozil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zmanjša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poveča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Najprej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opravimo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zaključku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izberemo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„Analyze“, „Correlate“ in „Bivariate“.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Prepričajte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se, da so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izbrane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tudi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„Pearson“, „Two-tailed“ in „Flag significant“.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DB2FBBAF-C7B4-C91F-D320-5B82F6D4B14E}"/>
              </a:ext>
            </a:extLst>
          </p:cNvPr>
          <p:cNvSpPr txBox="1">
            <a:spLocks/>
          </p:cNvSpPr>
          <p:nvPr/>
        </p:nvSpPr>
        <p:spPr>
          <a:xfrm>
            <a:off x="516119" y="4965408"/>
            <a:ext cx="6138939" cy="446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Meyers et al. (2013)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Povezava do youtube posnetka: </a:t>
            </a:r>
            <a:r>
              <a:rPr lang="sl-SI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https://www.youtube.com/watch?v=2BeYY8JgokU 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9739315-9B70-D43A-48AA-8F04503A7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C0A1A3D-2667-634C-AC77-5F0319090494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489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Korelacija</a:t>
            </a:r>
            <a:r>
              <a:rPr lang="en-US" dirty="0"/>
              <a:t> </a:t>
            </a:r>
            <a:endParaRPr lang="pl-PL" dirty="0"/>
          </a:p>
        </p:txBody>
      </p:sp>
      <p:pic>
        <p:nvPicPr>
          <p:cNvPr id="4" name="Slika 3" descr="Slika, ki vsebuje besede besedilo, posnetek zaslona, številka, programska oprema&#10;&#10;Opis je samodejno ustvarjen">
            <a:extLst>
              <a:ext uri="{FF2B5EF4-FFF2-40B4-BE49-F238E27FC236}">
                <a16:creationId xmlns:a16="http://schemas.microsoft.com/office/drawing/2014/main" id="{3F08CAB1-3F84-2250-E2B0-26BF26405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26" y="1303721"/>
            <a:ext cx="7556547" cy="4250558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FD28D58-0E73-5C5E-AE8A-AE42B3132AAD}"/>
              </a:ext>
            </a:extLst>
          </p:cNvPr>
          <p:cNvSpPr txBox="1"/>
          <p:nvPr/>
        </p:nvSpPr>
        <p:spPr>
          <a:xfrm>
            <a:off x="6995685" y="5554279"/>
            <a:ext cx="4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If not normal distribution, choose “Spearman” instead!</a:t>
            </a:r>
            <a:endParaRPr lang="sl-SI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B9ECB4B-2DC3-07D3-292D-178373C0CD2C}"/>
              </a:ext>
            </a:extLst>
          </p:cNvPr>
          <p:cNvSpPr txBox="1"/>
          <p:nvPr/>
        </p:nvSpPr>
        <p:spPr>
          <a:xfrm>
            <a:off x="2317726" y="555427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14. </a:t>
            </a:r>
            <a:r>
              <a:rPr lang="sl-SI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Nstavitve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korelacija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961E05F-9DA0-ABFA-4839-F0B52F1BC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E144F87-CD7F-FE34-3259-3E2C373A22B2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94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Korelacija</a:t>
            </a:r>
            <a:r>
              <a:rPr lang="en-US" dirty="0"/>
              <a:t> 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69688" y="1481668"/>
            <a:ext cx="5875506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dosegli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usmerjeni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Sig. (2-tailed) so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manjše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0,05,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kaže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visoko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pomembnost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rezultatov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kažejo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tudi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to, da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obstaja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spremenljivkama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Tudi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Pearsonove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znaša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-0,872,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precej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visoka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bližje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večja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podlagi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negativne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-0,872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razvidno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povečevanje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vozil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vpliva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saj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zmanjšuje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potreben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1B57390D-1344-CFA4-1BE8-BBE0CE675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7" y="2112008"/>
            <a:ext cx="5508091" cy="293822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23D1546-3702-9B0F-1509-E02C8FC238FF}"/>
              </a:ext>
            </a:extLst>
          </p:cNvPr>
          <p:cNvSpPr txBox="1"/>
          <p:nvPr/>
        </p:nvSpPr>
        <p:spPr>
          <a:xfrm>
            <a:off x="872772" y="489633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15. Korelacija rezultati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B5F2755-ECCE-52A4-587B-B298B6AE7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489B430-1451-A7E8-F516-5C84FECC5A53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91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Chi-Square Test 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Naslednji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je Chi-Square;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kategorialni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spremenljivki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primerjamo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glede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sorodnosti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logistično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podatkov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vključujejo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vrsto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dostavljeno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blago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Vprašanje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glasi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„Ali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obstaja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značilna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povezava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spremenljivkama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?“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Kliknemo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„Analyze“, „Descriptive Statistics“ in „Crosstabs“. Pod „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Statistika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izberemo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„Chi-Square“.</a:t>
            </a:r>
          </a:p>
        </p:txBody>
      </p:sp>
      <p:pic>
        <p:nvPicPr>
          <p:cNvPr id="4" name="Slika 3" descr="Slika, ki vsebuje besede besedilo, programska oprema, številka, računalniška ikona&#10;&#10;Opis je samodejno ustvarjen">
            <a:extLst>
              <a:ext uri="{FF2B5EF4-FFF2-40B4-BE49-F238E27FC236}">
                <a16:creationId xmlns:a16="http://schemas.microsoft.com/office/drawing/2014/main" id="{79B8970E-0F57-8D1A-33FF-1B346E605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5" y="1657978"/>
            <a:ext cx="6082603" cy="3421464"/>
          </a:xfrm>
          <a:prstGeom prst="rect">
            <a:avLst/>
          </a:prstGeom>
        </p:spPr>
      </p:pic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4D241B3A-D6BD-C69F-A24D-9A48C55BD6E1}"/>
              </a:ext>
            </a:extLst>
          </p:cNvPr>
          <p:cNvSpPr txBox="1">
            <a:spLocks/>
          </p:cNvSpPr>
          <p:nvPr/>
        </p:nvSpPr>
        <p:spPr>
          <a:xfrm>
            <a:off x="702732" y="5894613"/>
            <a:ext cx="6138939" cy="446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Meyers et al. (2013)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Povezava do youtube posnetka: </a:t>
            </a:r>
            <a:r>
              <a:rPr lang="sl-SI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https://www.youtube.com/watch?v=7oq6snUiXb0 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19E6BE2-5E28-D0C0-5580-20A3B3DAE47E}"/>
              </a:ext>
            </a:extLst>
          </p:cNvPr>
          <p:cNvSpPr txBox="1"/>
          <p:nvPr/>
        </p:nvSpPr>
        <p:spPr>
          <a:xfrm>
            <a:off x="200968" y="5100935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16. Nastavitve za </a:t>
            </a:r>
            <a:r>
              <a:rPr lang="sl-SI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Chi-Square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68829DA-A930-84C6-E8B5-0E5372259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8B185FE-1A32-4382-F924-845C3A69EE2A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00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Chi-Square Test 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5554134" y="1385158"/>
            <a:ext cx="5875506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Pearsonovega</a:t>
            </a:r>
            <a:r>
              <a:rPr lang="sl-SI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Chi-Square </a:t>
            </a:r>
            <a:r>
              <a:rPr lang="sl-SI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l-GR" sz="20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</a:t>
            </a:r>
            <a:r>
              <a:rPr lang="el-GR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²</a:t>
            </a:r>
            <a:r>
              <a:rPr lang="en-US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so </a:t>
            </a:r>
            <a:r>
              <a:rPr lang="en-US" sz="200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podali</a:t>
            </a:r>
            <a:r>
              <a:rPr lang="en-US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15,087, </a:t>
            </a:r>
            <a:r>
              <a:rPr lang="en-US" sz="200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</a:t>
            </a:r>
            <a:r>
              <a:rPr lang="en-US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200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lahko</a:t>
            </a:r>
            <a:r>
              <a:rPr lang="en-US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kazalo</a:t>
            </a:r>
            <a:r>
              <a:rPr lang="en-US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določeno</a:t>
            </a:r>
            <a:r>
              <a:rPr lang="en-US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stopnjo</a:t>
            </a:r>
            <a:r>
              <a:rPr lang="en-US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korelacije</a:t>
            </a:r>
            <a:r>
              <a:rPr lang="en-US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 </a:t>
            </a:r>
            <a:r>
              <a:rPr lang="en-US" sz="200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obema</a:t>
            </a:r>
            <a:r>
              <a:rPr lang="en-US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spremenljivkama</a:t>
            </a:r>
            <a:r>
              <a:rPr lang="en-US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tik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meji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0,05,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so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zanesljivi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Glede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vprašanje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trdimo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ničelna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hipoteza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zavrnjena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načinom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blagom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Namesto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tega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potrjena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hipoteza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obstaja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načinom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blagom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pomenilo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bi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moralo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opraviti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več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zvezi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svojimi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trenutnimi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načini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Slika 4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87F90774-5EE5-1AC2-3E26-37691421C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683304"/>
            <a:ext cx="4910667" cy="4806575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0D29F4C-4C16-F9D6-64C6-57ED55DC595C}"/>
              </a:ext>
            </a:extLst>
          </p:cNvPr>
          <p:cNvSpPr txBox="1"/>
          <p:nvPr/>
        </p:nvSpPr>
        <p:spPr>
          <a:xfrm>
            <a:off x="643467" y="6383738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17. Rezultati </a:t>
            </a:r>
            <a:r>
              <a:rPr lang="sl-SI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Chi-Square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86596B5-C270-E1DB-DE05-6757B76AD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03325D2-E195-4CA1-F679-4F8336C158E7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 SPSS programu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r>
              <a:rPr lang="en-GB" sz="2000" dirty="0"/>
              <a:t>SPSS </a:t>
            </a:r>
            <a:r>
              <a:rPr lang="en-GB" sz="2000" dirty="0" err="1"/>
              <a:t>ali</a:t>
            </a:r>
            <a:r>
              <a:rPr lang="en-GB" sz="2000" dirty="0"/>
              <a:t> „Statistical Package for the Social Sciences“ je </a:t>
            </a:r>
            <a:r>
              <a:rPr lang="en-GB" sz="2000" dirty="0" err="1"/>
              <a:t>programska</a:t>
            </a:r>
            <a:r>
              <a:rPr lang="en-GB" sz="2000" dirty="0"/>
              <a:t> </a:t>
            </a:r>
            <a:r>
              <a:rPr lang="en-GB" sz="2000" dirty="0" err="1"/>
              <a:t>oprema</a:t>
            </a:r>
            <a:r>
              <a:rPr lang="en-GB" sz="2000" dirty="0"/>
              <a:t>, ki so jo </a:t>
            </a:r>
            <a:r>
              <a:rPr lang="en-GB" sz="2000" dirty="0" err="1"/>
              <a:t>leta</a:t>
            </a:r>
            <a:r>
              <a:rPr lang="en-GB" sz="2000" dirty="0"/>
              <a:t> 1968 </a:t>
            </a:r>
            <a:r>
              <a:rPr lang="en-GB" sz="2000" dirty="0" err="1"/>
              <a:t>ustvarili</a:t>
            </a:r>
            <a:r>
              <a:rPr lang="en-GB" sz="2000" dirty="0"/>
              <a:t> Norman H. </a:t>
            </a:r>
            <a:r>
              <a:rPr lang="en-GB" sz="2000" dirty="0" err="1"/>
              <a:t>Nie</a:t>
            </a:r>
            <a:r>
              <a:rPr lang="en-GB" sz="2000" dirty="0"/>
              <a:t>, C. </a:t>
            </a:r>
            <a:r>
              <a:rPr lang="en-GB" sz="2000" dirty="0" err="1"/>
              <a:t>Hadlai</a:t>
            </a:r>
            <a:r>
              <a:rPr lang="en-GB" sz="2000" dirty="0"/>
              <a:t> Hull in William G. Greene. </a:t>
            </a:r>
            <a:r>
              <a:rPr lang="en-GB" sz="2000" dirty="0" err="1"/>
              <a:t>Prvotno</a:t>
            </a:r>
            <a:r>
              <a:rPr lang="en-GB" sz="2000" dirty="0"/>
              <a:t> je </a:t>
            </a:r>
            <a:r>
              <a:rPr lang="en-GB" sz="2000" dirty="0" err="1"/>
              <a:t>bil</a:t>
            </a:r>
            <a:r>
              <a:rPr lang="en-GB" sz="2000" dirty="0"/>
              <a:t> </a:t>
            </a:r>
            <a:r>
              <a:rPr lang="en-GB" sz="2000" dirty="0" err="1"/>
              <a:t>zasnovan</a:t>
            </a:r>
            <a:r>
              <a:rPr lang="en-GB" sz="2000" dirty="0"/>
              <a:t> za </a:t>
            </a:r>
            <a:r>
              <a:rPr lang="en-GB" sz="2000" dirty="0" err="1"/>
              <a:t>omogočanje</a:t>
            </a:r>
            <a:r>
              <a:rPr lang="en-GB" sz="2000" dirty="0"/>
              <a:t> </a:t>
            </a:r>
            <a:r>
              <a:rPr lang="en-GB" sz="2000" dirty="0" err="1"/>
              <a:t>družboslovnih</a:t>
            </a:r>
            <a:r>
              <a:rPr lang="en-GB" sz="2000" dirty="0"/>
              <a:t> </a:t>
            </a:r>
            <a:r>
              <a:rPr lang="en-GB" sz="2000" dirty="0" err="1"/>
              <a:t>raziskav</a:t>
            </a:r>
            <a:r>
              <a:rPr lang="en-GB" sz="2000" dirty="0"/>
              <a:t>, </a:t>
            </a:r>
            <a:r>
              <a:rPr lang="en-GB" sz="2000" dirty="0" err="1"/>
              <a:t>vendar</a:t>
            </a:r>
            <a:r>
              <a:rPr lang="en-GB" sz="2000" dirty="0"/>
              <a:t> se je od </a:t>
            </a:r>
            <a:r>
              <a:rPr lang="en-GB" sz="2000" dirty="0" err="1"/>
              <a:t>takrat</a:t>
            </a:r>
            <a:r>
              <a:rPr lang="en-GB" sz="2000" dirty="0"/>
              <a:t> </a:t>
            </a:r>
            <a:r>
              <a:rPr lang="en-GB" sz="2000" dirty="0" err="1"/>
              <a:t>razvil</a:t>
            </a:r>
            <a:r>
              <a:rPr lang="en-GB" sz="2000" dirty="0"/>
              <a:t> v </a:t>
            </a:r>
            <a:r>
              <a:rPr lang="en-GB" sz="2000" dirty="0" err="1"/>
              <a:t>eno</a:t>
            </a:r>
            <a:r>
              <a:rPr lang="en-GB" sz="2000" dirty="0"/>
              <a:t> </a:t>
            </a:r>
            <a:r>
              <a:rPr lang="en-GB" sz="2000" dirty="0" err="1"/>
              <a:t>najpogosteje</a:t>
            </a:r>
            <a:r>
              <a:rPr lang="en-GB" sz="2000" dirty="0"/>
              <a:t> </a:t>
            </a:r>
            <a:r>
              <a:rPr lang="en-GB" sz="2000" dirty="0" err="1"/>
              <a:t>uporabljenih</a:t>
            </a:r>
            <a:r>
              <a:rPr lang="en-GB" sz="2000" dirty="0"/>
              <a:t> </a:t>
            </a:r>
            <a:r>
              <a:rPr lang="en-GB" sz="2000" dirty="0" err="1"/>
              <a:t>orodij</a:t>
            </a:r>
            <a:r>
              <a:rPr lang="en-GB" sz="2000" dirty="0"/>
              <a:t> za </a:t>
            </a:r>
            <a:r>
              <a:rPr lang="en-GB" sz="2000" dirty="0" err="1"/>
              <a:t>statistično</a:t>
            </a:r>
            <a:r>
              <a:rPr lang="en-GB" sz="2000" dirty="0"/>
              <a:t> </a:t>
            </a:r>
            <a:r>
              <a:rPr lang="en-GB" sz="2000" dirty="0" err="1"/>
              <a:t>analizo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področjih</a:t>
            </a:r>
            <a:r>
              <a:rPr lang="en-GB" sz="2000" dirty="0"/>
              <a:t> </a:t>
            </a:r>
            <a:r>
              <a:rPr lang="en-GB" sz="2000" dirty="0" err="1"/>
              <a:t>poslovanja</a:t>
            </a:r>
            <a:r>
              <a:rPr lang="en-GB" sz="2000" dirty="0"/>
              <a:t>, </a:t>
            </a:r>
            <a:r>
              <a:rPr lang="en-GB" sz="2000" dirty="0" err="1"/>
              <a:t>zdravstva</a:t>
            </a:r>
            <a:r>
              <a:rPr lang="en-GB" sz="2000" dirty="0"/>
              <a:t>, </a:t>
            </a:r>
            <a:r>
              <a:rPr lang="en-GB" sz="2000" dirty="0" err="1"/>
              <a:t>izobraževanja</a:t>
            </a:r>
            <a:r>
              <a:rPr lang="en-GB" sz="2000" dirty="0"/>
              <a:t> in </a:t>
            </a:r>
            <a:r>
              <a:rPr lang="en-GB" sz="2000" dirty="0" err="1"/>
              <a:t>vlade</a:t>
            </a:r>
            <a:r>
              <a:rPr lang="en-GB" sz="2000" dirty="0"/>
              <a:t>.</a:t>
            </a:r>
            <a:endParaRPr lang="sl-SI" sz="2000" dirty="0"/>
          </a:p>
          <a:p>
            <a:r>
              <a:rPr lang="en-GB" sz="2000" dirty="0" err="1"/>
              <a:t>Podobno</a:t>
            </a:r>
            <a:r>
              <a:rPr lang="en-GB" sz="2000" dirty="0"/>
              <a:t> </a:t>
            </a:r>
            <a:r>
              <a:rPr lang="en-GB" sz="2000" dirty="0" err="1"/>
              <a:t>kot</a:t>
            </a:r>
            <a:r>
              <a:rPr lang="en-GB" sz="2000" dirty="0"/>
              <a:t> </a:t>
            </a:r>
            <a:r>
              <a:rPr lang="en-GB" sz="2000" dirty="0" err="1"/>
              <a:t>njegov</a:t>
            </a:r>
            <a:r>
              <a:rPr lang="en-GB" sz="2000" dirty="0"/>
              <a:t> </a:t>
            </a:r>
            <a:r>
              <a:rPr lang="en-GB" sz="2000" dirty="0" err="1"/>
              <a:t>ekvivalent</a:t>
            </a:r>
            <a:r>
              <a:rPr lang="en-GB" sz="2000" dirty="0"/>
              <a:t> Microsoft Excel </a:t>
            </a:r>
            <a:r>
              <a:rPr lang="en-GB" sz="2000" dirty="0" err="1"/>
              <a:t>ima</a:t>
            </a:r>
            <a:r>
              <a:rPr lang="en-GB" sz="2000" dirty="0"/>
              <a:t> SPSS </a:t>
            </a:r>
            <a:r>
              <a:rPr lang="en-GB" sz="2000" dirty="0" err="1"/>
              <a:t>grafični</a:t>
            </a:r>
            <a:r>
              <a:rPr lang="en-GB" sz="2000" dirty="0"/>
              <a:t> </a:t>
            </a:r>
            <a:r>
              <a:rPr lang="en-GB" sz="2000" dirty="0" err="1"/>
              <a:t>uporabniški</a:t>
            </a:r>
            <a:r>
              <a:rPr lang="en-GB" sz="2000" dirty="0"/>
              <a:t> </a:t>
            </a:r>
            <a:r>
              <a:rPr lang="en-GB" sz="2000" dirty="0" err="1"/>
              <a:t>vmesnik</a:t>
            </a:r>
            <a:r>
              <a:rPr lang="en-GB" sz="2000" dirty="0"/>
              <a:t>, ki </a:t>
            </a:r>
            <a:r>
              <a:rPr lang="en-GB" sz="2000" dirty="0" err="1"/>
              <a:t>uporabnikom</a:t>
            </a:r>
            <a:r>
              <a:rPr lang="en-GB" sz="2000" dirty="0"/>
              <a:t> </a:t>
            </a:r>
            <a:r>
              <a:rPr lang="en-GB" sz="2000" dirty="0" err="1"/>
              <a:t>omogoča</a:t>
            </a:r>
            <a:r>
              <a:rPr lang="en-GB" sz="2000" dirty="0"/>
              <a:t> </a:t>
            </a:r>
            <a:r>
              <a:rPr lang="en-GB" sz="2000" dirty="0" err="1"/>
              <a:t>izvajanje</a:t>
            </a:r>
            <a:r>
              <a:rPr lang="en-GB" sz="2000" dirty="0"/>
              <a:t> </a:t>
            </a:r>
            <a:r>
              <a:rPr lang="en-GB" sz="2000" dirty="0" err="1"/>
              <a:t>kompleksnih</a:t>
            </a:r>
            <a:r>
              <a:rPr lang="en-GB" sz="2000" dirty="0"/>
              <a:t> </a:t>
            </a:r>
            <a:r>
              <a:rPr lang="en-GB" sz="2000" dirty="0" err="1"/>
              <a:t>statističnih</a:t>
            </a:r>
            <a:r>
              <a:rPr lang="en-GB" sz="2000" dirty="0"/>
              <a:t> </a:t>
            </a:r>
            <a:r>
              <a:rPr lang="en-GB" sz="2000" dirty="0" err="1"/>
              <a:t>analiz</a:t>
            </a:r>
            <a:r>
              <a:rPr lang="en-GB" sz="2000" dirty="0"/>
              <a:t>, ne da bi za to </a:t>
            </a:r>
            <a:r>
              <a:rPr lang="en-GB" sz="2000" dirty="0" err="1"/>
              <a:t>potrebovali</a:t>
            </a:r>
            <a:r>
              <a:rPr lang="en-GB" sz="2000" dirty="0"/>
              <a:t> </a:t>
            </a:r>
            <a:r>
              <a:rPr lang="en-GB" sz="2000" dirty="0" err="1"/>
              <a:t>obsežno</a:t>
            </a:r>
            <a:r>
              <a:rPr lang="en-GB" sz="2000" dirty="0"/>
              <a:t> </a:t>
            </a:r>
            <a:r>
              <a:rPr lang="en-GB" sz="2000" dirty="0" err="1"/>
              <a:t>programersko</a:t>
            </a:r>
            <a:r>
              <a:rPr lang="en-GB" sz="2000" dirty="0"/>
              <a:t> </a:t>
            </a:r>
            <a:r>
              <a:rPr lang="en-GB" sz="2000" dirty="0" err="1"/>
              <a:t>znanje</a:t>
            </a:r>
            <a:r>
              <a:rPr lang="en-GB" sz="2000" dirty="0"/>
              <a:t>. </a:t>
            </a:r>
            <a:r>
              <a:rPr lang="en-GB" sz="2000" dirty="0" err="1"/>
              <a:t>Zaradi</a:t>
            </a:r>
            <a:r>
              <a:rPr lang="en-GB" sz="2000" dirty="0"/>
              <a:t> </a:t>
            </a:r>
            <a:r>
              <a:rPr lang="en-GB" sz="2000" dirty="0" err="1"/>
              <a:t>dostopnosti</a:t>
            </a:r>
            <a:r>
              <a:rPr lang="en-GB" sz="2000" dirty="0"/>
              <a:t> je </a:t>
            </a:r>
            <a:r>
              <a:rPr lang="en-GB" sz="2000" dirty="0" err="1"/>
              <a:t>ključna</a:t>
            </a:r>
            <a:r>
              <a:rPr lang="en-GB" sz="2000" dirty="0"/>
              <a:t> </a:t>
            </a:r>
            <a:r>
              <a:rPr lang="en-GB" sz="2000" dirty="0" err="1"/>
              <a:t>točka</a:t>
            </a:r>
            <a:r>
              <a:rPr lang="en-GB" sz="2000" dirty="0"/>
              <a:t> </a:t>
            </a:r>
            <a:r>
              <a:rPr lang="en-GB" sz="2000" dirty="0" err="1"/>
              <a:t>pri</a:t>
            </a:r>
            <a:r>
              <a:rPr lang="en-GB" sz="2000" dirty="0"/>
              <a:t> </a:t>
            </a:r>
            <a:r>
              <a:rPr lang="en-GB" sz="2000" dirty="0" err="1"/>
              <a:t>uporabi</a:t>
            </a:r>
            <a:r>
              <a:rPr lang="en-GB" sz="2000" dirty="0"/>
              <a:t> </a:t>
            </a:r>
            <a:r>
              <a:rPr lang="en-GB" sz="2000" dirty="0" err="1"/>
              <a:t>programske</a:t>
            </a:r>
            <a:r>
              <a:rPr lang="en-GB" sz="2000" dirty="0"/>
              <a:t> </a:t>
            </a:r>
            <a:r>
              <a:rPr lang="en-GB" sz="2000" dirty="0" err="1"/>
              <a:t>opreme</a:t>
            </a:r>
            <a:r>
              <a:rPr lang="en-GB" sz="2000" dirty="0"/>
              <a:t> za </a:t>
            </a:r>
            <a:r>
              <a:rPr lang="en-GB" sz="2000" dirty="0" err="1"/>
              <a:t>raziskovalce</a:t>
            </a:r>
            <a:r>
              <a:rPr lang="en-GB" sz="2000" dirty="0"/>
              <a:t>, </a:t>
            </a:r>
            <a:r>
              <a:rPr lang="en-GB" sz="2000" dirty="0" err="1"/>
              <a:t>analitike</a:t>
            </a:r>
            <a:r>
              <a:rPr lang="en-GB" sz="2000" dirty="0"/>
              <a:t> in </a:t>
            </a:r>
            <a:r>
              <a:rPr lang="en-GB" sz="2000" dirty="0" err="1"/>
              <a:t>študente</a:t>
            </a:r>
            <a:r>
              <a:rPr lang="en-GB" sz="2000" dirty="0"/>
              <a:t>.</a:t>
            </a:r>
            <a:endParaRPr lang="sl-SI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0C00BB8F-496C-8401-07F3-1F51D011DB4C}"/>
              </a:ext>
            </a:extLst>
          </p:cNvPr>
          <p:cNvSpPr txBox="1">
            <a:spLocks/>
          </p:cNvSpPr>
          <p:nvPr/>
        </p:nvSpPr>
        <p:spPr>
          <a:xfrm>
            <a:off x="838199" y="450176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Almquist et al. (2019)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FBADB19-98E1-252E-920C-638BFF359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23297F3-EE6C-E0C3-B14A-720AB5C93C5A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70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ANOVA Test 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363894" y="1783369"/>
            <a:ext cx="1168921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Zadnji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test, ki ga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preizkusili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je ANOVA,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natančneje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enosmerni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ANOVA;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logistično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sodeluje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tremi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različnimi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letalskimi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prevozniki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njihove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pošiljke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določene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dobavne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(v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dnevih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Vprašanje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glasi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„Ali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izbira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letalskega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prevoznika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vpliva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?“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Pojdite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„Analyze“, „Compare Means and Proportions“ in „One-way ANOVA“.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Odvisno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vpišite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polje „Dependent List“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odvisnih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spremenljivk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dejavnik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 v polje „Factor“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Dejavnik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</a:p>
        </p:txBody>
      </p:sp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F21A0896-C99A-E938-D8F9-A920D5393B49}"/>
              </a:ext>
            </a:extLst>
          </p:cNvPr>
          <p:cNvSpPr txBox="1">
            <a:spLocks/>
          </p:cNvSpPr>
          <p:nvPr/>
        </p:nvSpPr>
        <p:spPr>
          <a:xfrm>
            <a:off x="432144" y="4352357"/>
            <a:ext cx="6138939" cy="446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Gamst et al. (2008)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Povezava do youtube posnetka: </a:t>
            </a:r>
            <a:r>
              <a:rPr lang="sl-SI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https://www.youtube.com/watch?v=OEOeXpxSjf8 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562C3B4-4079-71BB-B5D6-44F4A06DD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7C6852D-03BA-3DC2-A23D-627316B77236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05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ANOVA Test </a:t>
            </a:r>
            <a:endParaRPr lang="pl-PL" dirty="0"/>
          </a:p>
        </p:txBody>
      </p:sp>
      <p:pic>
        <p:nvPicPr>
          <p:cNvPr id="4" name="Slika 3" descr="Slika, ki vsebuje besede besedilo, programska oprema, številka, posnetek zaslona&#10;&#10;Opis je samodejno ustvarjen">
            <a:extLst>
              <a:ext uri="{FF2B5EF4-FFF2-40B4-BE49-F238E27FC236}">
                <a16:creationId xmlns:a16="http://schemas.microsoft.com/office/drawing/2014/main" id="{BFC0FBFA-4313-E600-FD2A-0598B1891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25" y="1038146"/>
            <a:ext cx="8500813" cy="4781707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4976364-65A6-DBC9-C5CB-FBF51A55B0A2}"/>
              </a:ext>
            </a:extLst>
          </p:cNvPr>
          <p:cNvSpPr txBox="1"/>
          <p:nvPr/>
        </p:nvSpPr>
        <p:spPr>
          <a:xfrm>
            <a:off x="2230825" y="5819853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18. Nastavitve ANOVA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201FFC0-576F-CC98-A479-E96B836CC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09E49C2-EBE4-CDC1-C6E6-FE9079BAA985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01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3E8B4A1-A8E7-17C8-EE16-A85CE4A03B7D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ANOVA Test 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5962748" y="1260930"/>
            <a:ext cx="5875506" cy="503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ezultati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ANOVA so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zlasti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bistvena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saj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152,568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so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skupinami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večje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znotraj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skupin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tj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letalskih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prevoznikov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 &lt;0,001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kaže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visoko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pomembnost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katero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zavrnemo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ničelno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hipotezo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(med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dobavnimi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letalskih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prevoznikov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je post hoc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izvedljiva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Vrnite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v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nastavitve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ANOVA,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kliknite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gumb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„Post hoc“ in za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izberite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Tukeyja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Bonferronija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opazimo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najboljši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glede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letalskem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prevozniku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</a:t>
            </a:r>
          </a:p>
        </p:txBody>
      </p:sp>
      <p:pic>
        <p:nvPicPr>
          <p:cNvPr id="4" name="Slika 3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4AEE1F43-3587-F5FC-576B-99695C0E5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7" y="1621594"/>
            <a:ext cx="5311600" cy="2019475"/>
          </a:xfrm>
          <a:prstGeom prst="rect">
            <a:avLst/>
          </a:prstGeom>
        </p:spPr>
      </p:pic>
      <p:pic>
        <p:nvPicPr>
          <p:cNvPr id="7" name="Slika 6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2DF0AB46-FD4E-F54C-78E2-A535588B4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8" y="3577213"/>
            <a:ext cx="4969383" cy="306200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46BE600-F8AC-DBCD-BC76-186ACFD88525}"/>
              </a:ext>
            </a:extLst>
          </p:cNvPr>
          <p:cNvSpPr txBox="1"/>
          <p:nvPr/>
        </p:nvSpPr>
        <p:spPr>
          <a:xfrm>
            <a:off x="651148" y="6540090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19. Rezultati ANOVA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7EAE60B-9EBC-21D8-C7B7-3EA718CBD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00781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ANOVA Test </a:t>
            </a:r>
            <a:r>
              <a:rPr lang="sl-SI" dirty="0"/>
              <a:t>- Scenarij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587829" y="1783369"/>
            <a:ext cx="114652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podlagi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predloženega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nabora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podatkov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lahko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ugotovili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je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najboljša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prevoznik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3;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Ustvarimo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scenarij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katerem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logistično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začne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sodelovati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četrtim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prevoznim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podjetjem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 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novega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prevoznika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ustvarimo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naključne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številke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ponovno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izvedemo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ANOVA; 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Kateri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prevoznik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trenutno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najugodnejša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0F1B43D-54D3-5B04-B259-D554BFCE7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B9F73AF-99A8-EF91-FCAC-BC9FFA7A2E98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44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Povzetek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sl-SI" sz="2000" dirty="0"/>
              <a:t>Spoznali smo osnovne funkcije programske opreme SPSS</a:t>
            </a:r>
          </a:p>
          <a:p>
            <a:r>
              <a:rPr lang="sl-SI" sz="2000" dirty="0"/>
              <a:t>Spoznali smo upravljanje podatkov s programsko opremo SPSS</a:t>
            </a:r>
          </a:p>
          <a:p>
            <a:r>
              <a:rPr lang="sl-SI" sz="2000" dirty="0"/>
              <a:t>Naučili smo se izvajati teste normalnosti kot pripravo pred statističnimi testi</a:t>
            </a:r>
          </a:p>
          <a:p>
            <a:r>
              <a:rPr lang="sl-SI" sz="2000" dirty="0"/>
              <a:t>Naučili smo se, kako v programski opremi SPSS nastaviti </a:t>
            </a:r>
            <a:r>
              <a:rPr lang="sl-SI" sz="2000" dirty="0" err="1"/>
              <a:t>Students</a:t>
            </a:r>
            <a:r>
              <a:rPr lang="sl-SI" sz="2000" dirty="0"/>
              <a:t> T-test, korelacijo, </a:t>
            </a:r>
            <a:r>
              <a:rPr lang="sl-SI" sz="2000" dirty="0" err="1"/>
              <a:t>Chi-Square</a:t>
            </a:r>
            <a:r>
              <a:rPr lang="sl-SI" sz="2000" dirty="0"/>
              <a:t> in test ANOVA</a:t>
            </a:r>
          </a:p>
          <a:p>
            <a:r>
              <a:rPr lang="sl-SI" sz="2000" dirty="0"/>
              <a:t>Naučili smo se prebrati rezultate statističnih testov v programski opremi SPSS</a:t>
            </a:r>
            <a:endParaRPr lang="pl-PL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241F39D-BBF8-8128-2DD3-640366AD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0447902-44D1-9F61-BDB3-372EDE52FD67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Literatura  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sz="2000" dirty="0" err="1"/>
              <a:t>Almquist</a:t>
            </a:r>
            <a:r>
              <a:rPr lang="en-US" sz="2000" dirty="0"/>
              <a:t>, </a:t>
            </a:r>
            <a:r>
              <a:rPr lang="en-US" sz="2000" dirty="0" err="1"/>
              <a:t>Ylva</a:t>
            </a:r>
            <a:r>
              <a:rPr lang="en-US" sz="2000" dirty="0"/>
              <a:t> B; </a:t>
            </a:r>
            <a:r>
              <a:rPr lang="en-US" sz="2000" dirty="0" err="1"/>
              <a:t>Kvart</a:t>
            </a:r>
            <a:r>
              <a:rPr lang="en-US" sz="2000" dirty="0"/>
              <a:t>, </a:t>
            </a:r>
            <a:r>
              <a:rPr lang="en-US" sz="2000" dirty="0" err="1"/>
              <a:t>Signild</a:t>
            </a:r>
            <a:r>
              <a:rPr lang="en-US" sz="2000" dirty="0"/>
              <a:t>; </a:t>
            </a:r>
            <a:r>
              <a:rPr lang="en-US" sz="2000" dirty="0" err="1"/>
              <a:t>Brännström</a:t>
            </a:r>
            <a:r>
              <a:rPr lang="en-US" sz="2000" dirty="0"/>
              <a:t>, Lars (2019). A practical guide to quantitative methods with SPSS. Research Reports in Public Health Sciences. Preprint. </a:t>
            </a:r>
            <a:r>
              <a:rPr lang="en-US" sz="2000" dirty="0">
                <a:hlinkClick r:id="rId2"/>
              </a:rPr>
              <a:t>https://doi.org/10.17045/sthlmuni.10321829.v2</a:t>
            </a:r>
            <a:endParaRPr lang="sl-SI" sz="2000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l-SI" sz="2000" kern="100" dirty="0" err="1">
                <a:effectLst/>
              </a:rPr>
              <a:t>DeCoster</a:t>
            </a:r>
            <a:r>
              <a:rPr lang="sl-SI" sz="2000" kern="100" dirty="0">
                <a:effectLst/>
              </a:rPr>
              <a:t>, J., &amp; </a:t>
            </a:r>
            <a:r>
              <a:rPr lang="sl-SI" sz="2000" kern="100" dirty="0" err="1">
                <a:effectLst/>
              </a:rPr>
              <a:t>Claypool</a:t>
            </a:r>
            <a:r>
              <a:rPr lang="sl-SI" sz="2000" kern="100" dirty="0">
                <a:effectLst/>
              </a:rPr>
              <a:t>, H. M.  (2004).  Data </a:t>
            </a:r>
            <a:r>
              <a:rPr lang="sl-SI" sz="2000" kern="100" dirty="0" err="1">
                <a:effectLst/>
              </a:rPr>
              <a:t>Analysis</a:t>
            </a:r>
            <a:r>
              <a:rPr lang="sl-SI" sz="2000" kern="100" dirty="0">
                <a:effectLst/>
              </a:rPr>
              <a:t> in SPSS. </a:t>
            </a:r>
            <a:r>
              <a:rPr lang="sl-SI" sz="2000" kern="100" dirty="0" err="1">
                <a:effectLst/>
              </a:rPr>
              <a:t>Retrieved</a:t>
            </a:r>
            <a:r>
              <a:rPr lang="sl-SI" sz="2000" kern="100" dirty="0">
                <a:effectLst/>
              </a:rPr>
              <a:t> &lt;</a:t>
            </a:r>
            <a:r>
              <a:rPr lang="sl-SI" sz="2000" kern="100" dirty="0" err="1">
                <a:effectLst/>
              </a:rPr>
              <a:t>June</a:t>
            </a:r>
            <a:r>
              <a:rPr lang="sl-SI" sz="2000" kern="100" dirty="0">
                <a:effectLst/>
              </a:rPr>
              <a:t>, 4th, 2024&gt; </a:t>
            </a:r>
            <a:r>
              <a:rPr lang="sl-SI" sz="2000" kern="100" dirty="0" err="1">
                <a:effectLst/>
              </a:rPr>
              <a:t>from</a:t>
            </a:r>
            <a:r>
              <a:rPr lang="sl-SI" sz="2000" kern="100" dirty="0">
                <a:effectLst/>
              </a:rPr>
              <a:t> </a:t>
            </a:r>
            <a:r>
              <a:rPr lang="sl-SI" sz="2000" kern="100" dirty="0">
                <a:effectLst/>
                <a:hlinkClick r:id="rId3"/>
              </a:rPr>
              <a:t>http://www.stat-help.com/notes.html</a:t>
            </a:r>
            <a:endParaRPr lang="sl-SI" sz="2000" kern="100" dirty="0">
              <a:effectLst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effectLst/>
              </a:rPr>
              <a:t>Cronk, B. C. (2016). How to use IBM SPSS statistics: A step-by-step guide to analysis and interpretation. Routledge.</a:t>
            </a:r>
            <a:endParaRPr lang="sl-SI" sz="2000" kern="100" dirty="0">
              <a:effectLst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effectLst/>
              </a:rPr>
              <a:t>Meyers, L. S., </a:t>
            </a:r>
            <a:r>
              <a:rPr lang="en-US" sz="2000" kern="100" dirty="0" err="1">
                <a:effectLst/>
              </a:rPr>
              <a:t>Gamst</a:t>
            </a:r>
            <a:r>
              <a:rPr lang="en-US" sz="2000" kern="100" dirty="0">
                <a:effectLst/>
              </a:rPr>
              <a:t>, G. C., &amp; Guarino, A. J. (2013). Performing data analysis using IBM SPSS. John Wiley &amp; Sons.</a:t>
            </a:r>
            <a:endParaRPr lang="sl-SI" sz="2000" kern="100" dirty="0">
              <a:effectLst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 err="1">
                <a:effectLst/>
              </a:rPr>
              <a:t>Gamst</a:t>
            </a:r>
            <a:r>
              <a:rPr lang="en-US" sz="2000" kern="100" dirty="0">
                <a:effectLst/>
              </a:rPr>
              <a:t>, G., Meyers, L. S., &amp; Guarino, A. J. (2008). Analysis of variance designs: A conceptual and computational approach with SPSS and SAS. Cambridge University Press.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sl-SI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sl-SI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293A64C-12F4-0055-53F5-B5E2D9CDB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8537EFC-621B-17DC-1745-84855B066144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844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</a:t>
            </a:r>
            <a:r>
              <a:rPr lang="pl-PL" dirty="0"/>
              <a:t>za vašo pozornost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FD78E198-487C-7F92-CC48-0AE7C7993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2C8CDAA-F16A-9727-56ED-AF861AB9F2A3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 SPSS programu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r>
              <a:rPr lang="sl-SI" sz="2000" dirty="0"/>
              <a:t>SPSS ponuja širok nabor statističnih tehnik, vključno z opisno statistiko, </a:t>
            </a:r>
            <a:r>
              <a:rPr lang="sl-SI" sz="2000" dirty="0" err="1"/>
              <a:t>inferenčno</a:t>
            </a:r>
            <a:r>
              <a:rPr lang="sl-SI" sz="2000" dirty="0"/>
              <a:t> statistiko, regresijsko analizo, ANOVA, faktorsko analizo in drugimi. Uporabniki lahko izvajajo tudi manipulacijo, preoblikovanje in vizualizacijo podatkov, kar olajša poglobljeno analizo podatkov.</a:t>
            </a:r>
          </a:p>
          <a:p>
            <a:r>
              <a:rPr lang="sl-SI" sz="2000" dirty="0"/>
              <a:t>Programska oprema uporabnikom omogoča uvoz podatkov iz različnih virov, kot so Excel, zbirke podatkov in besedilne datoteke. Podpira tudi čiščenje in pripravo podatkov, kar uporabnikom omogoča učinkovito upravljanje manjkajočih vrednosti, </a:t>
            </a:r>
            <a:r>
              <a:rPr lang="sl-SI" sz="2000" dirty="0" err="1"/>
              <a:t>prekodiranje</a:t>
            </a:r>
            <a:r>
              <a:rPr lang="sl-SI" sz="2000" dirty="0"/>
              <a:t> spremenljivk in združevanje podatkovnih nizov.</a:t>
            </a:r>
          </a:p>
          <a:p>
            <a:r>
              <a:rPr lang="sl-SI" sz="2000" dirty="0"/>
              <a:t>Poleg standardnih statističnih postopkov SPSS ponuja tudi napredne analitične možnosti, kot so napovedno modeliranje, analiza časovnih vrst in algoritmi strojnega učenja. Uporabniki lahko ustvarijo obsežna poročila, vključno z grafi, tabelami in vizualizacijami, da učinkovito sporočijo svoje ugotovitve.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40DB78E9-9CAC-3514-9F6B-C4B6E0069F3E}"/>
              </a:ext>
            </a:extLst>
          </p:cNvPr>
          <p:cNvSpPr txBox="1">
            <a:spLocks/>
          </p:cNvSpPr>
          <p:nvPr/>
        </p:nvSpPr>
        <p:spPr>
          <a:xfrm>
            <a:off x="838199" y="5699655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Almquist et al. (2019)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A3470CA-6E2B-09E1-F0EA-CF385CEB6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756F983-8D13-D76F-7085-8F939AF698C3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9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Osnovne funkcije 1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14518" cy="4351338"/>
          </a:xfrm>
        </p:spPr>
        <p:txBody>
          <a:bodyPr>
            <a:normAutofit/>
          </a:bodyPr>
          <a:lstStyle/>
          <a:p>
            <a:r>
              <a:rPr lang="en-GB" sz="2000" dirty="0" err="1"/>
              <a:t>Programska</a:t>
            </a:r>
            <a:r>
              <a:rPr lang="en-GB" sz="2000" dirty="0"/>
              <a:t> </a:t>
            </a:r>
            <a:r>
              <a:rPr lang="en-GB" sz="2000" dirty="0" err="1"/>
              <a:t>oprema</a:t>
            </a:r>
            <a:r>
              <a:rPr lang="en-GB" sz="2000" dirty="0"/>
              <a:t> SPSS </a:t>
            </a:r>
            <a:r>
              <a:rPr lang="en-GB" sz="2000" dirty="0" err="1"/>
              <a:t>omogoča</a:t>
            </a:r>
            <a:r>
              <a:rPr lang="en-GB" sz="2000" dirty="0"/>
              <a:t> </a:t>
            </a:r>
            <a:r>
              <a:rPr lang="en-GB" sz="2000" dirty="0" err="1"/>
              <a:t>enako</a:t>
            </a:r>
            <a:r>
              <a:rPr lang="en-GB" sz="2000" dirty="0"/>
              <a:t> </a:t>
            </a:r>
            <a:r>
              <a:rPr lang="en-GB" sz="2000" dirty="0" err="1"/>
              <a:t>ravnanje</a:t>
            </a:r>
            <a:r>
              <a:rPr lang="en-GB" sz="2000" dirty="0"/>
              <a:t> s </a:t>
            </a:r>
            <a:r>
              <a:rPr lang="en-GB" sz="2000" dirty="0" err="1"/>
              <a:t>podatki</a:t>
            </a:r>
            <a:r>
              <a:rPr lang="en-GB" sz="2000" dirty="0"/>
              <a:t> </a:t>
            </a:r>
            <a:r>
              <a:rPr lang="en-GB" sz="2000" dirty="0" err="1"/>
              <a:t>kot</a:t>
            </a:r>
            <a:r>
              <a:rPr lang="en-GB" sz="2000" dirty="0"/>
              <a:t> </a:t>
            </a:r>
            <a:r>
              <a:rPr lang="en-GB" sz="2000" dirty="0" err="1"/>
              <a:t>programska</a:t>
            </a:r>
            <a:r>
              <a:rPr lang="en-GB" sz="2000" dirty="0"/>
              <a:t> </a:t>
            </a:r>
            <a:r>
              <a:rPr lang="en-GB" sz="2000" dirty="0" err="1"/>
              <a:t>oprema</a:t>
            </a:r>
            <a:r>
              <a:rPr lang="en-GB" sz="2000" dirty="0"/>
              <a:t> Microsoft Excel;</a:t>
            </a:r>
            <a:endParaRPr lang="sl-SI" sz="2000" dirty="0"/>
          </a:p>
          <a:p>
            <a:r>
              <a:rPr lang="sl-SI" sz="2000" dirty="0"/>
              <a:t>T</a:t>
            </a:r>
            <a:r>
              <a:rPr lang="en-GB" sz="2000" dirty="0" err="1"/>
              <a:t>ako</a:t>
            </a:r>
            <a:r>
              <a:rPr lang="en-GB" sz="2000" dirty="0"/>
              <a:t> SPSS </a:t>
            </a:r>
            <a:r>
              <a:rPr lang="en-GB" sz="2000" dirty="0" err="1"/>
              <a:t>kot</a:t>
            </a:r>
            <a:r>
              <a:rPr lang="en-GB" sz="2000" dirty="0"/>
              <a:t> Excel </a:t>
            </a:r>
            <a:r>
              <a:rPr lang="en-GB" sz="2000" dirty="0" err="1"/>
              <a:t>imata</a:t>
            </a:r>
            <a:r>
              <a:rPr lang="en-GB" sz="2000" dirty="0"/>
              <a:t> </a:t>
            </a:r>
            <a:r>
              <a:rPr lang="en-GB" sz="2000" dirty="0" err="1"/>
              <a:t>funkcionalnost</a:t>
            </a:r>
            <a:r>
              <a:rPr lang="en-GB" sz="2000" dirty="0"/>
              <a:t> </a:t>
            </a:r>
            <a:r>
              <a:rPr lang="en-GB" sz="2000" dirty="0" err="1"/>
              <a:t>uvoza</a:t>
            </a:r>
            <a:r>
              <a:rPr lang="en-GB" sz="2000" dirty="0"/>
              <a:t> in </a:t>
            </a:r>
            <a:r>
              <a:rPr lang="en-GB" sz="2000" dirty="0" err="1"/>
              <a:t>izvoza</a:t>
            </a:r>
            <a:r>
              <a:rPr lang="en-GB" sz="2000" dirty="0"/>
              <a:t> </a:t>
            </a:r>
            <a:r>
              <a:rPr lang="en-GB" sz="2000" dirty="0" err="1"/>
              <a:t>datotek</a:t>
            </a:r>
            <a:r>
              <a:rPr lang="en-GB" sz="2000" dirty="0"/>
              <a:t>; </a:t>
            </a:r>
            <a:endParaRPr lang="sl-SI" sz="2000" dirty="0"/>
          </a:p>
          <a:p>
            <a:r>
              <a:rPr lang="en-GB" sz="2000" dirty="0" err="1"/>
              <a:t>Če</a:t>
            </a:r>
            <a:r>
              <a:rPr lang="en-GB" sz="2000" dirty="0"/>
              <a:t> </a:t>
            </a:r>
            <a:r>
              <a:rPr lang="en-GB" sz="2000" dirty="0" err="1"/>
              <a:t>želite</a:t>
            </a:r>
            <a:r>
              <a:rPr lang="en-GB" sz="2000" dirty="0"/>
              <a:t> </a:t>
            </a:r>
            <a:r>
              <a:rPr lang="en-GB" sz="2000" dirty="0" err="1"/>
              <a:t>uvoziti</a:t>
            </a:r>
            <a:r>
              <a:rPr lang="en-GB" sz="2000" dirty="0"/>
              <a:t> </a:t>
            </a:r>
            <a:r>
              <a:rPr lang="en-GB" sz="2000" dirty="0" err="1"/>
              <a:t>podatke</a:t>
            </a:r>
            <a:r>
              <a:rPr lang="en-GB" sz="2000" dirty="0"/>
              <a:t> </a:t>
            </a:r>
            <a:r>
              <a:rPr lang="en-GB" sz="2000" dirty="0" err="1"/>
              <a:t>iz</a:t>
            </a:r>
            <a:r>
              <a:rPr lang="en-GB" sz="2000" dirty="0"/>
              <a:t> </a:t>
            </a:r>
            <a:r>
              <a:rPr lang="en-GB" sz="2000" dirty="0" err="1"/>
              <a:t>datoteke</a:t>
            </a:r>
            <a:r>
              <a:rPr lang="en-GB" sz="2000" dirty="0"/>
              <a:t> </a:t>
            </a:r>
            <a:r>
              <a:rPr lang="en-GB" sz="2000" dirty="0" err="1"/>
              <a:t>Excelove</a:t>
            </a:r>
            <a:r>
              <a:rPr lang="en-GB" sz="2000" dirty="0"/>
              <a:t> </a:t>
            </a:r>
            <a:r>
              <a:rPr lang="en-GB" sz="2000" dirty="0" err="1"/>
              <a:t>preglednice</a:t>
            </a:r>
            <a:r>
              <a:rPr lang="en-GB" sz="2000" dirty="0"/>
              <a:t>, se </a:t>
            </a:r>
            <a:r>
              <a:rPr lang="en-GB" sz="2000" dirty="0" err="1"/>
              <a:t>morate</a:t>
            </a:r>
            <a:r>
              <a:rPr lang="en-GB" sz="2000" dirty="0"/>
              <a:t> </a:t>
            </a:r>
            <a:r>
              <a:rPr lang="en-GB" sz="2000" dirty="0" err="1"/>
              <a:t>pomakniti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File;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Import Data;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Select the format of your data file;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Locate the data file on your computer;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Select setting on how SPSS should distribute the data in its spreadsheet</a:t>
            </a:r>
          </a:p>
          <a:p>
            <a:endParaRPr lang="sl-SI" sz="1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276A69C-103C-1F92-15B0-11DF128C6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026285B-19A9-1F3C-B8C9-837FE299A068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Osnovne funkcije 1</a:t>
            </a:r>
            <a:endParaRPr lang="pl-PL" dirty="0"/>
          </a:p>
        </p:txBody>
      </p:sp>
      <p:pic>
        <p:nvPicPr>
          <p:cNvPr id="3" name="Slika 2" descr="Slika, ki vsebuje besede besedilo, posnetek zaslona, številka, programska oprema&#10;&#10;Opis je samodejno ustvarjen">
            <a:extLst>
              <a:ext uri="{FF2B5EF4-FFF2-40B4-BE49-F238E27FC236}">
                <a16:creationId xmlns:a16="http://schemas.microsoft.com/office/drawing/2014/main" id="{DB4FA2EA-4B52-89D2-4582-B3F99C435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03" y="1605098"/>
            <a:ext cx="5853594" cy="364780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99C1D4E-BCDA-7C2D-7AB2-32193D59ECCF}"/>
              </a:ext>
            </a:extLst>
          </p:cNvPr>
          <p:cNvSpPr txBox="1"/>
          <p:nvPr/>
        </p:nvSpPr>
        <p:spPr>
          <a:xfrm>
            <a:off x="3169203" y="5252901"/>
            <a:ext cx="5853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1. Uvoz podatkov iz več podatkovnih zbirk (Excel, SAS, </a:t>
            </a:r>
            <a:r>
              <a:rPr lang="sl-SI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...) 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0598F04-A881-E02B-111B-96039C587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5D05504-01DB-EA3E-B2D0-31558C72EA0B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1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Osnovne funkcije 2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45" y="1613352"/>
            <a:ext cx="10899710" cy="3660777"/>
          </a:xfrm>
        </p:spPr>
        <p:txBody>
          <a:bodyPr>
            <a:normAutofit/>
          </a:bodyPr>
          <a:lstStyle/>
          <a:p>
            <a:r>
              <a:rPr lang="en-GB" sz="2000" dirty="0" err="1"/>
              <a:t>Podatki</a:t>
            </a:r>
            <a:r>
              <a:rPr lang="en-GB" sz="2000" dirty="0"/>
              <a:t> v SPSS so </a:t>
            </a:r>
            <a:r>
              <a:rPr lang="en-GB" sz="2000" dirty="0" err="1"/>
              <a:t>razvrščeni</a:t>
            </a:r>
            <a:r>
              <a:rPr lang="en-GB" sz="2000" dirty="0"/>
              <a:t> v </a:t>
            </a:r>
            <a:r>
              <a:rPr lang="en-GB" sz="2000" dirty="0" err="1"/>
              <a:t>dve</a:t>
            </a:r>
            <a:r>
              <a:rPr lang="en-GB" sz="2000" dirty="0"/>
              <a:t> </a:t>
            </a:r>
            <a:r>
              <a:rPr lang="en-GB" sz="2000" dirty="0" err="1"/>
              <a:t>osnovni</a:t>
            </a:r>
            <a:r>
              <a:rPr lang="en-GB" sz="2000" dirty="0"/>
              <a:t> </a:t>
            </a:r>
            <a:r>
              <a:rPr lang="en-GB" sz="2000" dirty="0" err="1"/>
              <a:t>vrsti</a:t>
            </a:r>
            <a:r>
              <a:rPr lang="en-GB" sz="2000" dirty="0"/>
              <a:t>: a) </a:t>
            </a:r>
            <a:r>
              <a:rPr lang="en-GB" sz="2000" dirty="0" err="1"/>
              <a:t>numerični</a:t>
            </a:r>
            <a:r>
              <a:rPr lang="en-GB" sz="2000" dirty="0"/>
              <a:t> </a:t>
            </a:r>
            <a:r>
              <a:rPr lang="en-GB" sz="2000" dirty="0" err="1"/>
              <a:t>podatki</a:t>
            </a:r>
            <a:r>
              <a:rPr lang="en-GB" sz="2000" dirty="0"/>
              <a:t>, ki so </a:t>
            </a:r>
            <a:r>
              <a:rPr lang="en-GB" sz="2000" dirty="0" err="1"/>
              <a:t>sestavljeni</a:t>
            </a:r>
            <a:r>
              <a:rPr lang="en-GB" sz="2000" dirty="0"/>
              <a:t> </a:t>
            </a:r>
            <a:r>
              <a:rPr lang="en-GB" sz="2000" dirty="0" err="1"/>
              <a:t>iz</a:t>
            </a:r>
            <a:r>
              <a:rPr lang="en-GB" sz="2000" dirty="0"/>
              <a:t> </a:t>
            </a:r>
            <a:r>
              <a:rPr lang="en-GB" sz="2000" dirty="0" err="1"/>
              <a:t>številk</a:t>
            </a:r>
            <a:r>
              <a:rPr lang="en-GB" sz="2000" dirty="0"/>
              <a:t> (</a:t>
            </a:r>
            <a:r>
              <a:rPr lang="en-GB" sz="2000" dirty="0" err="1"/>
              <a:t>diskretnih</a:t>
            </a:r>
            <a:r>
              <a:rPr lang="en-GB" sz="2000" dirty="0"/>
              <a:t> </a:t>
            </a:r>
            <a:r>
              <a:rPr lang="en-GB" sz="2000" dirty="0" err="1"/>
              <a:t>ali</a:t>
            </a:r>
            <a:r>
              <a:rPr lang="en-GB" sz="2000" dirty="0"/>
              <a:t> </a:t>
            </a:r>
            <a:r>
              <a:rPr lang="en-GB" sz="2000" dirty="0" err="1"/>
              <a:t>zveznih</a:t>
            </a:r>
            <a:r>
              <a:rPr lang="en-GB" sz="2000" dirty="0"/>
              <a:t>), in b) </a:t>
            </a:r>
            <a:r>
              <a:rPr lang="en-GB" sz="2000" dirty="0" err="1"/>
              <a:t>kategorični</a:t>
            </a:r>
            <a:r>
              <a:rPr lang="en-GB" sz="2000" dirty="0"/>
              <a:t> </a:t>
            </a:r>
            <a:r>
              <a:rPr lang="en-GB" sz="2000" dirty="0" err="1"/>
              <a:t>podatki</a:t>
            </a:r>
            <a:r>
              <a:rPr lang="en-GB" sz="2000" dirty="0"/>
              <a:t>, ki so </a:t>
            </a:r>
            <a:r>
              <a:rPr lang="en-GB" sz="2000" dirty="0" err="1"/>
              <a:t>sestavljeni</a:t>
            </a:r>
            <a:r>
              <a:rPr lang="en-GB" sz="2000" dirty="0"/>
              <a:t> </a:t>
            </a:r>
            <a:r>
              <a:rPr lang="en-GB" sz="2000" dirty="0" err="1"/>
              <a:t>iz</a:t>
            </a:r>
            <a:r>
              <a:rPr lang="en-GB" sz="2000" dirty="0"/>
              <a:t> </a:t>
            </a:r>
            <a:r>
              <a:rPr lang="en-GB" sz="2000" dirty="0" err="1"/>
              <a:t>besed</a:t>
            </a:r>
            <a:r>
              <a:rPr lang="en-GB" sz="2000" dirty="0"/>
              <a:t> (</a:t>
            </a:r>
            <a:r>
              <a:rPr lang="en-GB" sz="2000" dirty="0" err="1"/>
              <a:t>vrstnih</a:t>
            </a:r>
            <a:r>
              <a:rPr lang="en-GB" sz="2000" dirty="0"/>
              <a:t> </a:t>
            </a:r>
            <a:r>
              <a:rPr lang="en-GB" sz="2000" dirty="0" err="1"/>
              <a:t>ali</a:t>
            </a:r>
            <a:r>
              <a:rPr lang="en-GB" sz="2000" dirty="0"/>
              <a:t> </a:t>
            </a:r>
            <a:r>
              <a:rPr lang="en-GB" sz="2000" dirty="0" err="1"/>
              <a:t>nominalnih</a:t>
            </a:r>
            <a:r>
              <a:rPr lang="en-GB" sz="2000" dirty="0"/>
              <a:t>);</a:t>
            </a:r>
            <a:endParaRPr lang="sl-SI" sz="2000" dirty="0"/>
          </a:p>
          <a:p>
            <a:r>
              <a:rPr lang="en-GB" sz="2000" dirty="0"/>
              <a:t>Pri </a:t>
            </a:r>
            <a:r>
              <a:rPr lang="en-GB" sz="2000" dirty="0" err="1"/>
              <a:t>uvozu</a:t>
            </a:r>
            <a:r>
              <a:rPr lang="en-GB" sz="2000" dirty="0"/>
              <a:t> </a:t>
            </a:r>
            <a:r>
              <a:rPr lang="en-GB" sz="2000" dirty="0" err="1"/>
              <a:t>obstoječih</a:t>
            </a:r>
            <a:r>
              <a:rPr lang="en-GB" sz="2000" dirty="0"/>
              <a:t> </a:t>
            </a:r>
            <a:r>
              <a:rPr lang="en-GB" sz="2000" dirty="0" err="1"/>
              <a:t>preglednic</a:t>
            </a:r>
            <a:r>
              <a:rPr lang="en-GB" sz="2000" dirty="0"/>
              <a:t> </a:t>
            </a:r>
            <a:r>
              <a:rPr lang="en-GB" sz="2000" dirty="0" err="1"/>
              <a:t>bo</a:t>
            </a:r>
            <a:r>
              <a:rPr lang="en-GB" sz="2000" dirty="0"/>
              <a:t> SPSS </a:t>
            </a:r>
            <a:r>
              <a:rPr lang="en-GB" sz="2000" dirty="0" err="1"/>
              <a:t>samodejno</a:t>
            </a:r>
            <a:r>
              <a:rPr lang="en-GB" sz="2000" dirty="0"/>
              <a:t> </a:t>
            </a:r>
            <a:r>
              <a:rPr lang="en-GB" sz="2000" dirty="0" err="1"/>
              <a:t>nastavil</a:t>
            </a:r>
            <a:r>
              <a:rPr lang="en-GB" sz="2000" dirty="0"/>
              <a:t> </a:t>
            </a:r>
            <a:r>
              <a:rPr lang="en-GB" sz="2000" dirty="0" err="1"/>
              <a:t>spremenljivke</a:t>
            </a:r>
            <a:r>
              <a:rPr lang="en-GB" sz="2000" dirty="0"/>
              <a:t> glede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obris</a:t>
            </a:r>
            <a:r>
              <a:rPr lang="en-GB" sz="2000" dirty="0"/>
              <a:t>, ki je </a:t>
            </a:r>
            <a:r>
              <a:rPr lang="en-GB" sz="2000" dirty="0" err="1"/>
              <a:t>naveden</a:t>
            </a:r>
            <a:r>
              <a:rPr lang="en-GB" sz="2000" dirty="0"/>
              <a:t> v </a:t>
            </a:r>
            <a:r>
              <a:rPr lang="en-GB" sz="2000" dirty="0" err="1"/>
              <a:t>preglednici</a:t>
            </a:r>
            <a:r>
              <a:rPr lang="en-GB" sz="2000" dirty="0"/>
              <a:t>;</a:t>
            </a:r>
            <a:endParaRPr lang="sl-SI" sz="2000" dirty="0"/>
          </a:p>
          <a:p>
            <a:r>
              <a:rPr lang="en-GB" sz="2000" dirty="0" err="1"/>
              <a:t>Če</a:t>
            </a:r>
            <a:r>
              <a:rPr lang="en-GB" sz="2000" dirty="0"/>
              <a:t> </a:t>
            </a:r>
            <a:r>
              <a:rPr lang="en-GB" sz="2000" dirty="0" err="1"/>
              <a:t>želite</a:t>
            </a:r>
            <a:r>
              <a:rPr lang="en-GB" sz="2000" dirty="0"/>
              <a:t> </a:t>
            </a:r>
            <a:r>
              <a:rPr lang="en-GB" sz="2000" dirty="0" err="1"/>
              <a:t>prilagoditi</a:t>
            </a:r>
            <a:r>
              <a:rPr lang="en-GB" sz="2000" dirty="0"/>
              <a:t> </a:t>
            </a:r>
            <a:r>
              <a:rPr lang="en-GB" sz="2000" dirty="0" err="1"/>
              <a:t>spremenljivke</a:t>
            </a:r>
            <a:r>
              <a:rPr lang="en-GB" sz="2000" dirty="0"/>
              <a:t>, </a:t>
            </a:r>
            <a:r>
              <a:rPr lang="en-GB" sz="2000" dirty="0" err="1"/>
              <a:t>lahko</a:t>
            </a:r>
            <a:r>
              <a:rPr lang="en-GB" sz="2000" dirty="0"/>
              <a:t> to </a:t>
            </a:r>
            <a:r>
              <a:rPr lang="en-GB" sz="2000" dirty="0" err="1"/>
              <a:t>storite</a:t>
            </a:r>
            <a:r>
              <a:rPr lang="en-GB" sz="2000" dirty="0"/>
              <a:t> pod: </a:t>
            </a:r>
          </a:p>
          <a:p>
            <a:pPr lvl="1">
              <a:buFont typeface="+mj-lt"/>
              <a:buAutoNum type="arabicPeriod"/>
            </a:pPr>
            <a:r>
              <a:rPr lang="en-GB" sz="1800" dirty="0"/>
              <a:t>View;</a:t>
            </a:r>
          </a:p>
          <a:p>
            <a:pPr lvl="1">
              <a:buFont typeface="+mj-lt"/>
              <a:buAutoNum type="arabicPeriod"/>
            </a:pPr>
            <a:r>
              <a:rPr lang="en-GB" sz="1800" dirty="0"/>
              <a:t>Variable view;</a:t>
            </a:r>
          </a:p>
          <a:p>
            <a:pPr lvl="1">
              <a:buFont typeface="+mj-lt"/>
              <a:buAutoNum type="arabicPeriod"/>
            </a:pPr>
            <a:r>
              <a:rPr lang="en-GB" sz="1800" dirty="0"/>
              <a:t>Adjust Name, Type, Width, Measure and other options.</a:t>
            </a:r>
            <a:endParaRPr lang="sl-SI" sz="1600" dirty="0"/>
          </a:p>
          <a:p>
            <a:pPr marL="800100" lvl="1" indent="-342900">
              <a:buFont typeface="+mj-lt"/>
              <a:buAutoNum type="arabicPeriod"/>
            </a:pPr>
            <a:endParaRPr lang="en-GB" sz="1600" dirty="0"/>
          </a:p>
          <a:p>
            <a:endParaRPr lang="sl-SI" sz="1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9000CEC-523D-B3EE-691F-84D103FDD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B6FC163-C6C0-B4FF-1B04-125DF863F0DA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80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Osnovne funkcije 2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45" y="1613352"/>
            <a:ext cx="10899710" cy="4879521"/>
          </a:xfrm>
        </p:spPr>
        <p:txBody>
          <a:bodyPr>
            <a:normAutofit/>
          </a:bodyPr>
          <a:lstStyle/>
          <a:p>
            <a:r>
              <a:rPr lang="sl-SI" sz="2000" dirty="0"/>
              <a:t>Če želite, lahko spremenljivke tudi na novo uredite z</a:t>
            </a:r>
            <a:r>
              <a:rPr lang="en-GB" sz="2000" dirty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Transform;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Recode into Different Variables;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Highlight your variable move it into Input Variable &gt; Output Variable;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In Output Variable select name of your new variable;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Click on Old and New Values</a:t>
            </a:r>
            <a:endParaRPr lang="sl-SI" sz="1800" dirty="0"/>
          </a:p>
          <a:p>
            <a:pPr marL="800100" lvl="1" indent="-342900">
              <a:buFont typeface="+mj-lt"/>
              <a:buAutoNum type="arabicPeriod"/>
            </a:pPr>
            <a:r>
              <a:rPr lang="sl-SI" sz="1800" dirty="0"/>
              <a:t>In </a:t>
            </a:r>
            <a:r>
              <a:rPr lang="sl-SI" sz="1800" dirty="0" err="1"/>
              <a:t>Old</a:t>
            </a:r>
            <a:r>
              <a:rPr lang="sl-SI" sz="1800" dirty="0"/>
              <a:t> </a:t>
            </a:r>
            <a:r>
              <a:rPr lang="sl-SI" sz="1800" dirty="0" err="1"/>
              <a:t>Value</a:t>
            </a:r>
            <a:r>
              <a:rPr lang="sl-SI" sz="1800" dirty="0"/>
              <a:t> </a:t>
            </a:r>
            <a:r>
              <a:rPr lang="sl-SI" sz="1800" dirty="0" err="1"/>
              <a:t>correctly</a:t>
            </a:r>
            <a:r>
              <a:rPr lang="sl-SI" sz="1800" dirty="0"/>
              <a:t> </a:t>
            </a:r>
            <a:r>
              <a:rPr lang="sl-SI" sz="1800" dirty="0" err="1"/>
              <a:t>Input</a:t>
            </a:r>
            <a:r>
              <a:rPr lang="sl-SI" sz="1800" dirty="0"/>
              <a:t> </a:t>
            </a:r>
            <a:r>
              <a:rPr lang="sl-SI" sz="1800" dirty="0" err="1"/>
              <a:t>your</a:t>
            </a:r>
            <a:r>
              <a:rPr lang="sl-SI" sz="1800" dirty="0"/>
              <a:t> </a:t>
            </a:r>
            <a:r>
              <a:rPr lang="sl-SI" sz="1800" dirty="0" err="1"/>
              <a:t>values</a:t>
            </a:r>
            <a:r>
              <a:rPr lang="sl-SI" sz="1800" dirty="0"/>
              <a:t> name (</a:t>
            </a:r>
            <a:r>
              <a:rPr lang="sl-SI" sz="1800" dirty="0" err="1"/>
              <a:t>e.g</a:t>
            </a:r>
            <a:r>
              <a:rPr lang="sl-SI" sz="1800" dirty="0"/>
              <a:t>. </a:t>
            </a:r>
            <a:r>
              <a:rPr lang="sl-SI" sz="1800" dirty="0" err="1"/>
              <a:t>Rail</a:t>
            </a:r>
            <a:r>
              <a:rPr lang="sl-SI" sz="1800" dirty="0"/>
              <a:t>) and in New </a:t>
            </a:r>
            <a:r>
              <a:rPr lang="sl-SI" sz="1800" dirty="0" err="1"/>
              <a:t>Value</a:t>
            </a:r>
            <a:r>
              <a:rPr lang="sl-SI" sz="1800" dirty="0"/>
              <a:t> </a:t>
            </a:r>
            <a:r>
              <a:rPr lang="sl-SI" sz="1800" dirty="0" err="1"/>
              <a:t>Input</a:t>
            </a:r>
            <a:r>
              <a:rPr lang="sl-SI" sz="1800" dirty="0"/>
              <a:t> </a:t>
            </a:r>
            <a:r>
              <a:rPr lang="sl-SI" sz="1800" dirty="0" err="1"/>
              <a:t>new</a:t>
            </a:r>
            <a:r>
              <a:rPr lang="sl-SI" sz="1800" dirty="0"/>
              <a:t> </a:t>
            </a:r>
            <a:r>
              <a:rPr lang="sl-SI" sz="1800" dirty="0" err="1"/>
              <a:t>values</a:t>
            </a:r>
            <a:r>
              <a:rPr lang="sl-SI" sz="1800" dirty="0"/>
              <a:t> (</a:t>
            </a:r>
            <a:r>
              <a:rPr lang="sl-SI" sz="1800" dirty="0" err="1"/>
              <a:t>e.g</a:t>
            </a:r>
            <a:r>
              <a:rPr lang="sl-SI" sz="1800" dirty="0"/>
              <a:t>. 1)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sz="1800" dirty="0" err="1"/>
              <a:t>Click</a:t>
            </a:r>
            <a:r>
              <a:rPr lang="sl-SI" sz="1800" dirty="0"/>
              <a:t> </a:t>
            </a:r>
            <a:r>
              <a:rPr lang="sl-SI" sz="1800" dirty="0" err="1"/>
              <a:t>Add</a:t>
            </a:r>
            <a:r>
              <a:rPr lang="sl-SI" sz="1800" dirty="0"/>
              <a:t> and </a:t>
            </a:r>
            <a:r>
              <a:rPr lang="sl-SI" sz="1800" dirty="0" err="1"/>
              <a:t>continue</a:t>
            </a:r>
            <a:r>
              <a:rPr lang="sl-SI" sz="1800" dirty="0"/>
              <a:t> </a:t>
            </a:r>
            <a:r>
              <a:rPr lang="sl-SI" sz="1800" dirty="0" err="1"/>
              <a:t>adding</a:t>
            </a:r>
            <a:r>
              <a:rPr lang="sl-SI" sz="1800" dirty="0"/>
              <a:t> </a:t>
            </a:r>
            <a:r>
              <a:rPr lang="sl-SI" sz="1800" dirty="0" err="1"/>
              <a:t>rules</a:t>
            </a:r>
            <a:endParaRPr lang="sl-SI" sz="1800" dirty="0"/>
          </a:p>
          <a:p>
            <a:pPr marL="800100" lvl="1" indent="-342900">
              <a:buFont typeface="+mj-lt"/>
              <a:buAutoNum type="arabicPeriod"/>
            </a:pPr>
            <a:r>
              <a:rPr lang="sl-SI" sz="1800" dirty="0" err="1"/>
              <a:t>After</a:t>
            </a:r>
            <a:r>
              <a:rPr lang="sl-SI" sz="1800" dirty="0"/>
              <a:t> </a:t>
            </a:r>
            <a:r>
              <a:rPr lang="sl-SI" sz="1800" dirty="0" err="1"/>
              <a:t>you</a:t>
            </a:r>
            <a:r>
              <a:rPr lang="sl-SI" sz="1800" dirty="0"/>
              <a:t> </a:t>
            </a:r>
            <a:r>
              <a:rPr lang="sl-SI" sz="1800" dirty="0" err="1"/>
              <a:t>finish</a:t>
            </a:r>
            <a:r>
              <a:rPr lang="sl-SI" sz="1800" dirty="0"/>
              <a:t>, </a:t>
            </a:r>
            <a:r>
              <a:rPr lang="sl-SI" sz="1800" dirty="0" err="1"/>
              <a:t>click</a:t>
            </a:r>
            <a:r>
              <a:rPr lang="sl-SI" sz="1800" dirty="0"/>
              <a:t> </a:t>
            </a:r>
            <a:r>
              <a:rPr lang="sl-SI" sz="1800" dirty="0" err="1"/>
              <a:t>Ok</a:t>
            </a:r>
            <a:r>
              <a:rPr lang="sl-SI" sz="1800" dirty="0"/>
              <a:t> and </a:t>
            </a:r>
            <a:r>
              <a:rPr lang="sl-SI" sz="1800" dirty="0" err="1"/>
              <a:t>you</a:t>
            </a:r>
            <a:r>
              <a:rPr lang="sl-SI" sz="1800" dirty="0"/>
              <a:t> </a:t>
            </a:r>
            <a:r>
              <a:rPr lang="sl-SI" sz="1800" dirty="0" err="1"/>
              <a:t>should</a:t>
            </a:r>
            <a:r>
              <a:rPr lang="sl-SI" sz="1800" dirty="0"/>
              <a:t> </a:t>
            </a:r>
            <a:r>
              <a:rPr lang="sl-SI" sz="1800" dirty="0" err="1"/>
              <a:t>get</a:t>
            </a:r>
            <a:r>
              <a:rPr lang="sl-SI" sz="1800" dirty="0"/>
              <a:t> a </a:t>
            </a:r>
            <a:r>
              <a:rPr lang="sl-SI" sz="1800" dirty="0" err="1"/>
              <a:t>new</a:t>
            </a:r>
            <a:r>
              <a:rPr lang="sl-SI" sz="1800" dirty="0"/>
              <a:t> variable</a:t>
            </a:r>
          </a:p>
          <a:p>
            <a:r>
              <a:rPr lang="sl-SI" sz="2000" dirty="0"/>
              <a:t>To je zelo uporabno, če imate spremenljivko z imeni (npr. imeni, načini prevoza itd.), ki jih ni mogoče vključiti v nekatere analize. Če jih pretvorite v številčne vrednosti, jih lahko nato uporabite v analizi.</a:t>
            </a:r>
            <a:endParaRPr lang="sl-SI" sz="1600" dirty="0"/>
          </a:p>
          <a:p>
            <a:pPr marL="800100" lvl="1" indent="-342900">
              <a:buFont typeface="+mj-lt"/>
              <a:buAutoNum type="arabicPeriod"/>
            </a:pPr>
            <a:endParaRPr lang="en-GB" sz="1600" dirty="0"/>
          </a:p>
          <a:p>
            <a:endParaRPr lang="sl-SI" sz="1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E9C4EBA-9E5B-EA4A-7AA8-BD8E16669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3F94C72-462C-2F75-8ADA-BE05580F03A7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866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Osnovne funkcije 2</a:t>
            </a:r>
            <a:endParaRPr lang="pl-PL" dirty="0"/>
          </a:p>
        </p:txBody>
      </p:sp>
      <p:pic>
        <p:nvPicPr>
          <p:cNvPr id="7" name="Slika 6" descr="Slika, ki vsebuje besede besedilo, posnetek zaslona, številka, programska oprema&#10;&#10;Opis je samodejno ustvarjen">
            <a:extLst>
              <a:ext uri="{FF2B5EF4-FFF2-40B4-BE49-F238E27FC236}">
                <a16:creationId xmlns:a16="http://schemas.microsoft.com/office/drawing/2014/main" id="{15087203-702D-06B6-3E99-D6607B418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13" y="1664783"/>
            <a:ext cx="3945377" cy="3652656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089F0D5-B96F-4A64-4319-4949124E76B8}"/>
              </a:ext>
            </a:extLst>
          </p:cNvPr>
          <p:cNvSpPr txBox="1"/>
          <p:nvPr/>
        </p:nvSpPr>
        <p:spPr>
          <a:xfrm>
            <a:off x="1120445" y="531743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2. Prikaz spremenljivk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Slika 8" descr="Slika, ki vsebuje besede besedilo, posnetek zaslona, številka, vzporedno&#10;&#10;Opis je samodejno ustvarjen">
            <a:extLst>
              <a:ext uri="{FF2B5EF4-FFF2-40B4-BE49-F238E27FC236}">
                <a16:creationId xmlns:a16="http://schemas.microsoft.com/office/drawing/2014/main" id="{34351B9E-F0B5-42AE-5E4F-72AE262D8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27" y="1664783"/>
            <a:ext cx="4048715" cy="3652656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EA8AC467-533B-503E-52F2-1337179DD30A}"/>
              </a:ext>
            </a:extLst>
          </p:cNvPr>
          <p:cNvSpPr txBox="1"/>
          <p:nvPr/>
        </p:nvSpPr>
        <p:spPr>
          <a:xfrm>
            <a:off x="6652726" y="531743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3. </a:t>
            </a:r>
            <a:r>
              <a:rPr lang="sl-SI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Rekodiranje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spremenljivke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856E601-BD7C-F274-645C-614B9732B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FDDCD36-1D54-A7B9-0650-6745A5C3F38A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6001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070CC7-61FB-44DB-8051-F113ADE8A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3315</TotalTime>
  <Words>4736</Words>
  <Application>Microsoft Office PowerPoint</Application>
  <PresentationFormat>Širokozaslonsko</PresentationFormat>
  <Paragraphs>260</Paragraphs>
  <Slides>36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36</vt:i4>
      </vt:variant>
    </vt:vector>
  </HeadingPairs>
  <TitlesOfParts>
    <vt:vector size="41" baseType="lpstr">
      <vt:lpstr>Aptos</vt:lpstr>
      <vt:lpstr>Arial</vt:lpstr>
      <vt:lpstr>Calibri</vt:lpstr>
      <vt:lpstr>Tahoma</vt:lpstr>
      <vt:lpstr>Motyw pakietu Office</vt:lpstr>
      <vt:lpstr>Statistične metode za analizo logističnih podatkov</vt:lpstr>
      <vt:lpstr>Agenda</vt:lpstr>
      <vt:lpstr>O SPSS programu</vt:lpstr>
      <vt:lpstr>O SPSS programu</vt:lpstr>
      <vt:lpstr>Osnovne funkcije 1</vt:lpstr>
      <vt:lpstr>Osnovne funkcije 1</vt:lpstr>
      <vt:lpstr>Osnovne funkcije 2</vt:lpstr>
      <vt:lpstr>Osnovne funkcije 2</vt:lpstr>
      <vt:lpstr>Osnovne funkcije 2</vt:lpstr>
      <vt:lpstr>Osnovne funkcije 3</vt:lpstr>
      <vt:lpstr>Osnovne funkcije 3</vt:lpstr>
      <vt:lpstr>Osnovne funkcije 4</vt:lpstr>
      <vt:lpstr>Osnovne funkcije 4</vt:lpstr>
      <vt:lpstr>Osnovne funkcije 5</vt:lpstr>
      <vt:lpstr>Test normalosti</vt:lpstr>
      <vt:lpstr>Test z histogramom</vt:lpstr>
      <vt:lpstr>Primer histograma</vt:lpstr>
      <vt:lpstr>Q-Q Plot pristop</vt:lpstr>
      <vt:lpstr>Q-Q Plot pristop</vt:lpstr>
      <vt:lpstr>Q-Q Plot primer</vt:lpstr>
      <vt:lpstr>Pristop testa normalnosti</vt:lpstr>
      <vt:lpstr>Primer testa normalnosti</vt:lpstr>
      <vt:lpstr>Students T-Test</vt:lpstr>
      <vt:lpstr>Students T-Test</vt:lpstr>
      <vt:lpstr>Korelacija </vt:lpstr>
      <vt:lpstr>Korelacija </vt:lpstr>
      <vt:lpstr>Korelacija </vt:lpstr>
      <vt:lpstr>Chi-Square Test </vt:lpstr>
      <vt:lpstr>Chi-Square Test </vt:lpstr>
      <vt:lpstr>ANOVA Test </vt:lpstr>
      <vt:lpstr>ANOVA Test </vt:lpstr>
      <vt:lpstr>ANOVA Test </vt:lpstr>
      <vt:lpstr>ANOVA Test - Scenarij</vt:lpstr>
      <vt:lpstr>Povzetek</vt:lpstr>
      <vt:lpstr>Literatura  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Kristijan Brglez</cp:lastModifiedBy>
  <cp:revision>34</cp:revision>
  <dcterms:created xsi:type="dcterms:W3CDTF">2023-07-06T12:09:08Z</dcterms:created>
  <dcterms:modified xsi:type="dcterms:W3CDTF">2025-05-05T14:40:22Z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