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customXml/item1.xml" ContentType="application/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customXml/item2.xml" ContentType="application/xml"/>
  <Override PartName="/customXml/itemProps2.xml" ContentType="application/vnd.openxmlformats-officedocument.customXmlProperties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customXml/item3.xml" ContentType="application/xml"/>
  <Override PartName="/customXml/itemProps3.xml" ContentType="application/vnd.openxmlformats-officedocument.customXmlProperties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viewProps.xml" ContentType="application/vnd.openxmlformats-officedocument.presentationml.viewProps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BA6"/>
    <a:srgbClr val="7F7F7F"/>
    <a:srgbClr val="AEAEAE"/>
    <a:srgbClr val="FFFFFF"/>
    <a:srgbClr val="292928"/>
    <a:srgbClr val="1065AB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6.xml" Id="rId21" /><Relationship Type="http://schemas.openxmlformats.org/officeDocument/2006/relationships/slide" Target="/ppt/slides/slide11.xml" Id="rId16" /><Relationship Type="http://schemas.openxmlformats.org/officeDocument/2006/relationships/slide" Target="/ppt/slides/slide6.xml" Id="rId11" /><Relationship Type="http://schemas.openxmlformats.org/officeDocument/2006/relationships/slide" Target="/ppt/slides/slide17.xml" Id="rId22" /><Relationship Type="http://schemas.openxmlformats.org/officeDocument/2006/relationships/tableStyles" Target="/ppt/tableStyles.xml" Id="rId134" /><Relationship Type="http://schemas.openxmlformats.org/officeDocument/2006/relationships/slide" Target="/ppt/slides/slide7.xml" Id="rId12" /><Relationship Type="http://schemas.openxmlformats.org/officeDocument/2006/relationships/slide" Target="/ppt/slides/slide12.xml" Id="rId17" /><Relationship Type="http://schemas.openxmlformats.org/officeDocument/2006/relationships/customXml" Target="/customXml/item1.xml" Id="rId1" /><Relationship Type="http://schemas.openxmlformats.org/officeDocument/2006/relationships/slide" Target="/ppt/slides/slide1.xml" Id="rId6" /><Relationship Type="http://schemas.openxmlformats.org/officeDocument/2006/relationships/slide" Target="/ppt/slides/slide18.xml" Id="rId23" /><Relationship Type="http://schemas.openxmlformats.org/officeDocument/2006/relationships/slide" Target="/ppt/slides/slide8.xml" Id="rId13" /><Relationship Type="http://schemas.openxmlformats.org/officeDocument/2006/relationships/slide" Target="/ppt/slides/slide13.xml" Id="rId18" /><Relationship Type="http://schemas.openxmlformats.org/officeDocument/2006/relationships/slide" Target="/ppt/slides/slide2.xml" Id="rId7" /><Relationship Type="http://schemas.openxmlformats.org/officeDocument/2006/relationships/customXml" Target="/customXml/item2.xml" Id="rId2" /><Relationship Type="http://schemas.openxmlformats.org/officeDocument/2006/relationships/slide" Target="/ppt/slides/slide19.xml" Id="rId24" /><Relationship Type="http://schemas.openxmlformats.org/officeDocument/2006/relationships/presProps" Target="/ppt/presProps.xml" Id="rId131" /><Relationship Type="http://schemas.openxmlformats.org/officeDocument/2006/relationships/slide" Target="/ppt/slides/slide14.xml" Id="rId19" /><Relationship Type="http://schemas.openxmlformats.org/officeDocument/2006/relationships/slide" Target="/ppt/slides/slide9.xml" Id="rId14" /><Relationship Type="http://schemas.openxmlformats.org/officeDocument/2006/relationships/slide" Target="/ppt/slides/slide3.xml" Id="rId8" /><Relationship Type="http://schemas.openxmlformats.org/officeDocument/2006/relationships/customXml" Target="/customXml/item3.xml" Id="rId3" /><Relationship Type="http://schemas.openxmlformats.org/officeDocument/2006/relationships/slide" Target="/ppt/slides/slide20.xml" Id="rId25" /><Relationship Type="http://schemas.openxmlformats.org/officeDocument/2006/relationships/slide" Target="/ppt/slides/slide15.xml" Id="rId20" /><Relationship Type="http://schemas.openxmlformats.org/officeDocument/2006/relationships/viewProps" Target="/ppt/viewProps.xml" Id="rId132" /><Relationship Type="http://schemas.openxmlformats.org/officeDocument/2006/relationships/slide" Target="/ppt/slides/slide10.xml" Id="rId15" /><Relationship Type="http://schemas.openxmlformats.org/officeDocument/2006/relationships/slide" Target="/ppt/slides/slide5.xml" Id="rId10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4.xml" Id="rId9" /><Relationship Type="http://schemas.openxmlformats.org/officeDocument/2006/relationships/slide" Target="/ppt/slides/slide21.xml" Id="rId26" /><Relationship Type="http://schemas.openxmlformats.org/officeDocument/2006/relationships/theme" Target="/ppt/theme/theme1.xml" Id="rId133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2.png" Id="rId8" /><Relationship Type="http://schemas.openxmlformats.org/officeDocument/2006/relationships/slideLayout" Target="/ppt/slideLayouts/slideLayout3.xml" Id="rId3" /><Relationship Type="http://schemas.openxmlformats.org/officeDocument/2006/relationships/image" Target="/ppt/media/image1.png" Id="rId7" /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6" /></Relationships>
</file>

<file path=ppt/slideMasters/slideMaster1.xml><?xml version="1.0" encoding="utf-8"?>
<p:sldMaster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kar se je zgodilo.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image" Target="/ppt/media/image1.png" Id="rId2" /><Relationship Type="http://schemas.openxmlformats.org/officeDocument/2006/relationships/slideLayout" Target="/ppt/slideLayouts/slideLayout1.xml" Id="rId1" /><Relationship Type="http://schemas.openxmlformats.org/officeDocument/2006/relationships/image" Target="/ppt/media/image6.png" Id="rId6" /><Relationship Type="http://schemas.openxmlformats.org/officeDocument/2006/relationships/image" Target="/ppt/media/image3.png" Id="rId5" /><Relationship Type="http://schemas.openxmlformats.org/officeDocument/2006/relationships/image" Target="/ppt/media/image5.png" Id="rId4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9.png" Id="rId2" /><Relationship Type="http://schemas.openxmlformats.org/officeDocument/2006/relationships/slideLayout" Target="/ppt/slideLayouts/slideLayout3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10.png" Id="rId2" /><Relationship Type="http://schemas.openxmlformats.org/officeDocument/2006/relationships/slideLayout" Target="/ppt/slideLayouts/slideLayout3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11.png" Id="rId2" /><Relationship Type="http://schemas.openxmlformats.org/officeDocument/2006/relationships/slideLayout" Target="/ppt/slideLayouts/slideLayout3.xml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12.png" Id="rId2" /><Relationship Type="http://schemas.openxmlformats.org/officeDocument/2006/relationships/slideLayout" Target="/ppt/slideLayouts/slideLayout3.xml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13.png" Id="rId2" /><Relationship Type="http://schemas.openxmlformats.org/officeDocument/2006/relationships/slideLayout" Target="/ppt/slideLayouts/slideLayout3.xml" Id="rI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5.png" Id="rId2" /><Relationship Type="http://schemas.openxmlformats.org/officeDocument/2006/relationships/slideLayout" Target="/ppt/slideLayouts/slideLayout1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7.png" Id="rId2" /><Relationship Type="http://schemas.openxmlformats.org/officeDocument/2006/relationships/slideLayout" Target="/ppt/slideLayouts/slideLayout3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6.png" Id="rId3" /><Relationship Type="http://schemas.openxmlformats.org/officeDocument/2006/relationships/image" Target="/ppt/media/image8.png" Id="rId2" /><Relationship Type="http://schemas.openxmlformats.org/officeDocument/2006/relationships/slideLayout" Target="/ppt/slideLayouts/slideLayout3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3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Poslovno-analitične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veščine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zagotavljanje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odpornosti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oskrbovalnih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</a:t>
            </a:r>
            <a:endParaRPr lang="en-US" sz="1800" dirty="0">
              <a:solidFill>
                <a:schemeClr val="bg1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- 2022-1-PL01-KA220-HED-000088856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Razumevanje in interpretacija podatkov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3417F1B-6D5D-14FA-92BC-C830F6F98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8280" y="5720777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8">
            <a:extLst>
              <a:ext uri="{FF2B5EF4-FFF2-40B4-BE49-F238E27FC236}">
                <a16:creationId xmlns:a16="http://schemas.microsoft.com/office/drawing/2014/main" id="{F816D814-6054-C65A-249A-4B54E136B446}"/>
              </a:ext>
            </a:extLst>
          </p:cNvPr>
          <p:cNvSpPr txBox="1"/>
          <p:nvPr/>
        </p:nvSpPr>
        <p:spPr>
          <a:xfrm>
            <a:off x="6022140" y="5818037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7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Veliki podatki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"</a:t>
            </a:r>
            <a:r>
              <a:rPr lang="en-US" sz="2000" dirty="0"/>
              <a:t>podatki, katerih obseg, distribucija, raznolikost in/ali pravočasnost zahtevajo uporabo novih tehničnih arhitektur in analitike, da bi omogočili vpogled, ki odpira nove vire poslovne vrednosti</a:t>
            </a:r>
            <a:r>
              <a:rPr lang="hr-HR" sz="2000" dirty="0"/>
              <a:t>" (</a:t>
            </a:r>
            <a:r>
              <a:rPr lang="hr-HR" sz="2000" dirty="0" err="1"/>
              <a:t>McKinsey </a:t>
            </a:r>
            <a:r>
              <a:rPr lang="hr-HR" sz="2000" dirty="0"/>
              <a:t>Global Institute, 2011).</a:t>
            </a:r>
          </a:p>
          <a:p>
            <a:r>
              <a:rPr lang="hr-HR" sz="2000" dirty="0"/>
              <a:t>3V velikih podatkov: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obseg </a:t>
            </a:r>
            <a:r>
              <a:rPr lang="en-US" sz="1600" dirty="0"/>
              <a:t>(sestavljen iz ogromnih količin podatkov).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hitrost </a:t>
            </a:r>
            <a:r>
              <a:rPr lang="en-US" sz="1600" dirty="0"/>
              <a:t>(ustvarjena v realnem času)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raznolikost </a:t>
            </a:r>
            <a:r>
              <a:rPr lang="en-US" sz="1600" dirty="0"/>
              <a:t>(strukturiranost, polstrukturiranost in nestrukturiranost).</a:t>
            </a:r>
            <a:endParaRPr lang="hr-HR" sz="1600" dirty="0"/>
          </a:p>
          <a:p>
            <a:pPr lvl="1"/>
            <a:endParaRPr lang="en-US" sz="1600" dirty="0"/>
          </a:p>
          <a:p>
            <a:pPr lvl="1"/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Kitchen in McArdle (2016)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34D9875-8A45-A9E9-99E0-AD826A9C9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A832BD9-CFB8-FD8E-7E3D-FBC9A425777D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8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F976-0606-F225-8F1A-43C0B3FE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Arhitektura </a:t>
            </a:r>
            <a:r>
              <a:rPr lang="hr-HR" dirty="0"/>
              <a:t>podatkov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4F1F-A3F2-20CC-1F14-A914E2943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err="1"/>
              <a:t>Osnova </a:t>
            </a:r>
            <a:r>
              <a:rPr lang="hr-HR" sz="2000" dirty="0"/>
              <a:t>za </a:t>
            </a:r>
            <a:r>
              <a:rPr lang="hr-HR" sz="2000" dirty="0" err="1"/>
              <a:t>uspešno poslovno obveščanje</a:t>
            </a:r>
            <a:endParaRPr lang="hr-HR" sz="2000" dirty="0"/>
          </a:p>
          <a:p>
            <a:r>
              <a:rPr lang="en-US" sz="2000" dirty="0" err="1"/>
              <a:t>Sestavljen</a:t>
            </a:r>
            <a:r>
              <a:rPr lang="sl-SI" sz="2000" dirty="0"/>
              <a:t>a</a:t>
            </a:r>
            <a:r>
              <a:rPr lang="en-US" sz="2000" dirty="0"/>
              <a:t> je iz šestih pomembnih vidikov v zvezi s podatki: </a:t>
            </a:r>
            <a:endParaRPr lang="hr-HR" sz="2000" dirty="0"/>
          </a:p>
          <a:p>
            <a:pPr lvl="1"/>
            <a:r>
              <a:rPr lang="en-US" sz="1600" dirty="0" err="1"/>
              <a:t>širina</a:t>
            </a:r>
            <a:endParaRPr lang="hr-HR" sz="1600" dirty="0"/>
          </a:p>
          <a:p>
            <a:pPr lvl="1"/>
            <a:r>
              <a:rPr lang="en-US" sz="1600" dirty="0"/>
              <a:t>pravočasnost </a:t>
            </a:r>
            <a:endParaRPr lang="hr-HR" sz="1600" dirty="0"/>
          </a:p>
          <a:p>
            <a:pPr lvl="1"/>
            <a:r>
              <a:rPr lang="en-US" sz="1600" dirty="0"/>
              <a:t>kakovost </a:t>
            </a:r>
            <a:endParaRPr lang="hr-HR" sz="1600" dirty="0"/>
          </a:p>
          <a:p>
            <a:pPr lvl="1"/>
            <a:r>
              <a:rPr lang="en-US" sz="1600" dirty="0"/>
              <a:t>pomembnost </a:t>
            </a:r>
            <a:endParaRPr lang="hr-HR" sz="1600" dirty="0"/>
          </a:p>
          <a:p>
            <a:pPr lvl="1"/>
            <a:r>
              <a:rPr lang="en-US" sz="1600" dirty="0" err="1"/>
              <a:t>granularnost</a:t>
            </a:r>
            <a:r>
              <a:rPr lang="sl-SI" sz="1600" dirty="0"/>
              <a:t>.</a:t>
            </a:r>
            <a:endParaRPr lang="hr-HR" sz="1600" dirty="0"/>
          </a:p>
          <a:p>
            <a:endParaRPr lang="hr-HR" sz="2000" dirty="0"/>
          </a:p>
          <a:p>
            <a:r>
              <a:rPr lang="en-US" sz="2000" dirty="0"/>
              <a:t>Kakovost podatkov je osrednji steber, saj je veliko truda </a:t>
            </a:r>
            <a:br>
              <a:rPr lang="hr-HR" sz="2000" dirty="0"/>
            </a:br>
            <a:r>
              <a:rPr lang="en-US" sz="2000" dirty="0"/>
              <a:t>je namenjeno zagotavljanju in izboljševanju kakovosti podatkov.</a:t>
            </a:r>
            <a:endParaRPr lang="hr-HR" sz="2000" dirty="0"/>
          </a:p>
        </p:txBody>
      </p:sp>
      <p:pic>
        <p:nvPicPr>
          <p:cNvPr id="4" name="Picture 3" descr="A diagram of data architecture&#10;&#10;Description automatically generated">
            <a:extLst>
              <a:ext uri="{FF2B5EF4-FFF2-40B4-BE49-F238E27FC236}">
                <a16:creationId xmlns:a16="http://schemas.microsoft.com/office/drawing/2014/main" id="{786AD08A-2E59-13D5-1725-C53C06067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33" y="1539372"/>
            <a:ext cx="3876666" cy="2990493"/>
          </a:xfrm>
          <a:prstGeom prst="rect">
            <a:avLst/>
          </a:prstGeom>
          <a:noFill/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1FB1FE29-8CF4-7E78-1B5E-5169497FE1BF}"/>
              </a:ext>
            </a:extLst>
          </p:cNvPr>
          <p:cNvSpPr txBox="1">
            <a:spLocks/>
          </p:cNvSpPr>
          <p:nvPr/>
        </p:nvSpPr>
        <p:spPr>
          <a:xfrm>
            <a:off x="8418491" y="4672739"/>
            <a:ext cx="3336608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en-US" sz="1200" dirty="0">
                <a:solidFill>
                  <a:srgbClr val="7F7F7F"/>
                </a:solidFill>
              </a:rPr>
              <a:t>Avtor, prilagojeno po Howson (2014)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DD9AEA5-B16E-4CE6-0419-970A083CA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C398919-3827-E72A-5D11-2B3F583DFD6D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in oblikovanje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rgbClr val="1065AB"/>
                </a:solidFill>
              </a:rPr>
              <a:t>Podatkovni model </a:t>
            </a:r>
            <a:r>
              <a:rPr lang="en-US" sz="1800" dirty="0"/>
              <a:t>je formalna predstavitev podatkov, ki jih poslovni sistem uporablja in ustvarja.</a:t>
            </a:r>
            <a:endParaRPr lang="hr-HR" sz="1800" dirty="0"/>
          </a:p>
          <a:p>
            <a:r>
              <a:rPr lang="en-US" sz="1800" dirty="0" err="1"/>
              <a:t>Strukturirani </a:t>
            </a:r>
            <a:r>
              <a:rPr lang="en-US" sz="1800" dirty="0"/>
              <a:t>podatki so običajno shranjeni v </a:t>
            </a:r>
            <a:r>
              <a:rPr lang="en-US" sz="1800" b="1" dirty="0">
                <a:solidFill>
                  <a:srgbClr val="1065AB"/>
                </a:solidFill>
              </a:rPr>
              <a:t>sistemu za upravljanje relacijskih podatkovnih zbirk </a:t>
            </a:r>
            <a:r>
              <a:rPr lang="en-US" sz="1800" dirty="0"/>
              <a:t>(RDBMS).</a:t>
            </a:r>
            <a:endParaRPr lang="hr-HR" sz="1800" dirty="0"/>
          </a:p>
          <a:p>
            <a:r>
              <a:rPr lang="en-US" sz="1800" dirty="0" err="1"/>
              <a:t>Podatki </a:t>
            </a:r>
            <a:r>
              <a:rPr lang="en-US" sz="1800" dirty="0"/>
              <a:t>so organizirani v </a:t>
            </a:r>
            <a:r>
              <a:rPr lang="en-US" sz="1800" b="1" dirty="0">
                <a:solidFill>
                  <a:srgbClr val="1065AB"/>
                </a:solidFill>
              </a:rPr>
              <a:t>tabele</a:t>
            </a:r>
            <a:r>
              <a:rPr lang="en-US" sz="1800" dirty="0"/>
              <a:t>, ki vsebujejo zbirko zapisov, v katerih so shranjene informacije o določeni entiteti.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Dennis et al. (2018)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3D4D77-F2E1-CE4C-B8F2-9F9381A79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99" y="3189770"/>
            <a:ext cx="5746839" cy="2674263"/>
          </a:xfrm>
          <a:prstGeom prst="rect">
            <a:avLst/>
          </a:prstGeom>
          <a:noFill/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1A857BE-C388-F4E7-7E82-EFBDFF3DD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23C1354-34E7-3A61-3B51-DE851B84FFC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6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in oblikovanje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Atribut </a:t>
            </a:r>
            <a:r>
              <a:rPr lang="en-US" sz="2000" dirty="0"/>
              <a:t>- posebna vrsta podatkov o entiteti</a:t>
            </a:r>
            <a:endParaRPr lang="hr-HR" sz="2000" dirty="0"/>
          </a:p>
          <a:p>
            <a:pPr lvl="1"/>
            <a:r>
              <a:rPr lang="en-US" sz="1800" dirty="0"/>
              <a:t>ID stranke, ime, priimek, naslov, poštna številka, mesto, država, e-poštni naslov so atributi entitete stranke.</a:t>
            </a:r>
            <a:endParaRPr lang="hr-HR" sz="1800" dirty="0"/>
          </a:p>
          <a:p>
            <a:r>
              <a:rPr lang="hr-HR" sz="2000" b="1" dirty="0" err="1">
                <a:solidFill>
                  <a:srgbClr val="1065AB"/>
                </a:solidFill>
              </a:rPr>
              <a:t>Zapis </a:t>
            </a:r>
            <a:r>
              <a:rPr lang="hr-HR" sz="2000" dirty="0"/>
              <a:t>- </a:t>
            </a:r>
            <a:r>
              <a:rPr lang="en-US" sz="2000" dirty="0"/>
              <a:t>vrstica v tabeli ali zbirka povezanih polj, ki opisujejo posamezen primer entitete (na primer stranko). </a:t>
            </a:r>
            <a:endParaRPr lang="hr-HR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Primarni </a:t>
            </a:r>
            <a:r>
              <a:rPr lang="en-US" sz="2000" b="1" dirty="0">
                <a:solidFill>
                  <a:srgbClr val="1065AB"/>
                </a:solidFill>
              </a:rPr>
              <a:t>ključ </a:t>
            </a:r>
            <a:r>
              <a:rPr lang="hr-HR" sz="2000" dirty="0"/>
              <a:t>- </a:t>
            </a:r>
            <a:r>
              <a:rPr lang="en-US" sz="2000" dirty="0"/>
              <a:t>polje (ali niz polj), ki daje vsakemu izdelku v tabeli posebno identiteto. </a:t>
            </a:r>
            <a:endParaRPr lang="hr-HR" sz="2000" dirty="0"/>
          </a:p>
          <a:p>
            <a:pPr lvl="1"/>
            <a:r>
              <a:rPr lang="en-US" sz="1800" dirty="0"/>
              <a:t>To pomeni, da v tabeli ne moreta biti dva izdelka z istim ID. </a:t>
            </a:r>
            <a:endParaRPr lang="hr-HR" sz="1800" dirty="0"/>
          </a:p>
          <a:p>
            <a:r>
              <a:rPr lang="en-US" sz="2000" dirty="0"/>
              <a:t>Tabele v zbirki podatkov so pogosto povezane z drugimi tabelami v zbirki podatkov, kar pomeni, da med njimi obstaja </a:t>
            </a:r>
            <a:r>
              <a:rPr lang="en-US" sz="2000" b="1" dirty="0">
                <a:solidFill>
                  <a:srgbClr val="1065AB"/>
                </a:solidFill>
              </a:rPr>
              <a:t>povezava</a:t>
            </a:r>
            <a:r>
              <a:rPr lang="en-US" sz="2000" dirty="0"/>
              <a:t>.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Tilley (2020)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6E88754-6F9B-5B2B-9B6C-9C44C849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4081352-BC11-21E4-BAA6-FFEC2573175A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6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odnosov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avtorji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B1701-C4E7-2745-2B5C-AA85F5112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775" y="1862494"/>
            <a:ext cx="5920450" cy="3401964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DE032500-8D3E-F161-4448-1B410093A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73016E3-13C9-715A-E4EC-3AA36EFCC4C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8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 diagram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err="1"/>
              <a:t>Vizualni prikaz </a:t>
            </a:r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logične strukture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podatkovne zbirke in povezav med tabelami. </a:t>
            </a:r>
          </a:p>
          <a:p>
            <a:r>
              <a:rPr lang="pl-PL" sz="1800" dirty="0">
                <a:cs typeface="Times New Roman" panose="02020603050405020304" pitchFamily="18" charset="0"/>
              </a:rPr>
              <a:t>Zapis Chen proti Martinu (Crow's foot)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Entiteta </a:t>
            </a:r>
            <a:r>
              <a:rPr lang="pl-PL" sz="1800" dirty="0">
                <a:cs typeface="Times New Roman" panose="02020603050405020304" pitchFamily="18" charset="0"/>
              </a:rPr>
              <a:t>- pravokotnik z naštetimi atributi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Kardinalnost </a:t>
            </a:r>
            <a:r>
              <a:rPr lang="pl-PL" sz="1800" dirty="0">
                <a:cs typeface="Times New Roman" panose="02020603050405020304" pitchFamily="18" charset="0"/>
              </a:rPr>
              <a:t>- </a:t>
            </a:r>
            <a:r>
              <a:rPr lang="en-US" sz="1800" dirty="0">
                <a:cs typeface="Times New Roman" panose="02020603050405020304" pitchFamily="18" charset="0"/>
              </a:rPr>
              <a:t>prikazuje, koliko primerov enega</a:t>
            </a:r>
            <a:br>
              <a:rPr lang="hr-HR" sz="1800" dirty="0">
                <a:cs typeface="Times New Roman" panose="02020603050405020304" pitchFamily="18" charset="0"/>
              </a:rPr>
            </a:br>
            <a:r>
              <a:rPr lang="en-US" sz="1800" dirty="0">
                <a:cs typeface="Times New Roman" panose="02020603050405020304" pitchFamily="18" charset="0"/>
              </a:rPr>
              <a:t>entitete so povezane z instanco druge entitete. </a:t>
            </a:r>
            <a:endParaRPr lang="pl-PL" sz="1800" dirty="0">
              <a:cs typeface="Times New Roman" panose="02020603050405020304" pitchFamily="18" charset="0"/>
            </a:endParaRPr>
          </a:p>
          <a:p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Tilley (2020)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8FD58-30ED-B3C6-50FE-F7FFE884B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392" y="2158808"/>
            <a:ext cx="5448300" cy="370522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6F40ADB-33A3-7F03-D3EE-E2EEBDB11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3C0A081-0DFA-4126-EEB6-4BC994A9283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6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 diagram - primer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C9AFFFE-888B-9D3E-A30C-434E8CFF7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080" y="1481668"/>
            <a:ext cx="6767730" cy="4460488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1C59771-A162-8975-9F77-B4F2BA423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7D78F1E-43D8-0913-5658-21B268D5662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8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Sprejemanje odločitev na podlagi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Strateški pristop, ki temelji na analizi in razlagi podatkov za </a:t>
            </a:r>
            <a:r>
              <a:rPr lang="en-US" sz="1800" b="1" dirty="0">
                <a:solidFill>
                  <a:srgbClr val="1065AB"/>
                </a:solidFill>
              </a:rPr>
              <a:t>usmerjanje odločitev in ukrepov.</a:t>
            </a:r>
            <a:endParaRPr lang="hr-HR" sz="1800" b="1" dirty="0">
              <a:solidFill>
                <a:srgbClr val="1065AB"/>
              </a:solidFill>
            </a:endParaRPr>
          </a:p>
          <a:p>
            <a:r>
              <a:rPr lang="en-US" sz="1800" dirty="0"/>
              <a:t>Proces </a:t>
            </a:r>
            <a:r>
              <a:rPr lang="en-US" sz="1800" b="1" dirty="0">
                <a:solidFill>
                  <a:srgbClr val="1065AB"/>
                </a:solidFill>
              </a:rPr>
              <a:t>sprejemanja strateških poslovnih odločitev, ki so v </a:t>
            </a:r>
            <a:r>
              <a:rPr lang="en-US" sz="1800" dirty="0"/>
              <a:t>skladu z nameni, cilji in pobudami organizacije, z uporabo dejstev, metrik in podatkov </a:t>
            </a:r>
            <a:r>
              <a:rPr lang="hr-HR" sz="1800" dirty="0"/>
              <a:t>(Nelson, 2022).</a:t>
            </a:r>
          </a:p>
          <a:p>
            <a:r>
              <a:rPr lang="en-US" sz="1800" dirty="0"/>
              <a:t>proces sprejemanja odločitev, ki se bolj kot na intuicijo opirajo </a:t>
            </a:r>
            <a:r>
              <a:rPr lang="en-US" sz="1800" b="1" dirty="0">
                <a:solidFill>
                  <a:srgbClr val="1065AB"/>
                </a:solidFill>
              </a:rPr>
              <a:t>na analizo podatkov </a:t>
            </a:r>
            <a:r>
              <a:rPr lang="en-US" sz="1800" dirty="0"/>
              <a:t>(</a:t>
            </a:r>
            <a:r>
              <a:rPr lang="hr-HR" sz="1800" dirty="0" err="1"/>
              <a:t>Provost </a:t>
            </a:r>
            <a:r>
              <a:rPr lang="hr-HR" sz="1800" dirty="0"/>
              <a:t>&amp; </a:t>
            </a:r>
            <a:r>
              <a:rPr lang="hr-HR" sz="1800" dirty="0" err="1"/>
              <a:t>Fawcett</a:t>
            </a:r>
            <a:r>
              <a:rPr lang="hr-HR" sz="1800" dirty="0"/>
              <a:t>, 2013).</a:t>
            </a:r>
          </a:p>
          <a:p>
            <a:r>
              <a:rPr lang="hr-HR" sz="1800" dirty="0" err="1"/>
              <a:t>Koraki </a:t>
            </a:r>
            <a:r>
              <a:rPr lang="hr-HR" sz="1800" dirty="0"/>
              <a:t>za </a:t>
            </a:r>
            <a:r>
              <a:rPr lang="hr-HR" sz="1800" dirty="0" err="1"/>
              <a:t>sprejemanje odločitev, ki </a:t>
            </a:r>
            <a:r>
              <a:rPr lang="hr-HR" sz="1800" dirty="0"/>
              <a:t>temeljijo na </a:t>
            </a:r>
            <a:r>
              <a:rPr lang="hr-HR" sz="1800" dirty="0" err="1"/>
              <a:t>podatkih</a:t>
            </a:r>
            <a:r>
              <a:rPr lang="hr-HR" sz="1800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 vizije podjetja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Iskanje virov podatkov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Čiščenje in urejanje podatkov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Izvajanje analize podatkov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Sklepi</a:t>
            </a:r>
            <a:endParaRPr lang="hr-HR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6480132-8F54-8113-9329-38EDDE5A4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5CD5436-739A-FF05-D33B-7040B9E6A24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8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Kakovost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stopnja natančnosti, doslednosti, zanesljivosti in primernosti za določen namen. </a:t>
            </a:r>
            <a:endParaRPr lang="hr-HR" sz="1800" dirty="0"/>
          </a:p>
          <a:p>
            <a:r>
              <a:rPr lang="hr-HR" sz="1800" dirty="0" err="1"/>
              <a:t>Zelo </a:t>
            </a:r>
            <a:r>
              <a:rPr lang="en-US" sz="1800" dirty="0"/>
              <a:t>pomembno, saj so zaključki in sodbe, ki izhajajo iz podatkov, večinoma odvisni od njihove </a:t>
            </a:r>
            <a:r>
              <a:rPr lang="en-US" sz="1800" b="1" dirty="0">
                <a:solidFill>
                  <a:srgbClr val="1065AB"/>
                </a:solidFill>
              </a:rPr>
              <a:t>točnosti </a:t>
            </a:r>
            <a:r>
              <a:rPr lang="en-US" sz="1800" dirty="0"/>
              <a:t>in </a:t>
            </a:r>
            <a:r>
              <a:rPr lang="en-US" sz="1800" b="1" dirty="0">
                <a:solidFill>
                  <a:srgbClr val="1065AB"/>
                </a:solidFill>
              </a:rPr>
              <a:t>zanesljivosti</a:t>
            </a:r>
            <a:r>
              <a:rPr lang="en-US" sz="1800" dirty="0"/>
              <a:t>.</a:t>
            </a:r>
            <a:endParaRPr lang="hr-HR" sz="1800" b="1" dirty="0">
              <a:solidFill>
                <a:srgbClr val="1065AB"/>
              </a:solidFill>
            </a:endParaRPr>
          </a:p>
          <a:p>
            <a:endParaRPr lang="hr-HR" sz="1800" dirty="0"/>
          </a:p>
          <a:p>
            <a:r>
              <a:rPr lang="en-US" sz="1800" dirty="0"/>
              <a:t>Kakovost podatkov lahko opišemo s šestimi najpogosteje uporabljenimi dimenzijami </a:t>
            </a:r>
            <a:r>
              <a:rPr lang="hr-HR" sz="1800" dirty="0"/>
              <a:t>(Foote, 2022):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Natančnost</a:t>
            </a:r>
            <a:r>
              <a:rPr lang="en-US" sz="1600" dirty="0"/>
              <a:t>: kako natančne so vrednosti atributov v podatkih?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Popolnost</a:t>
            </a:r>
            <a:r>
              <a:rPr lang="en-US" sz="1600" dirty="0"/>
              <a:t>: ali so podatki popolni, brez manjkajočih informacij?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Doslednost</a:t>
            </a:r>
            <a:r>
              <a:rPr lang="en-US" sz="1600" dirty="0"/>
              <a:t>: kako dosledne so vrednosti v podatkovnih zbirkah in med njimi?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Pravočasnost</a:t>
            </a:r>
            <a:r>
              <a:rPr lang="en-US" sz="1600" dirty="0"/>
              <a:t>: kako pravočasni so podatki?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Veljavnost</a:t>
            </a:r>
            <a:r>
              <a:rPr lang="en-US" sz="1600" dirty="0"/>
              <a:t>: kako so podatki skladni z vnaprej določenimi poslovnimi pravili?</a:t>
            </a:r>
          </a:p>
          <a:p>
            <a:pPr lvl="1"/>
            <a:r>
              <a:rPr lang="en-US" sz="1600" b="1" dirty="0">
                <a:solidFill>
                  <a:srgbClr val="1065AB"/>
                </a:solidFill>
              </a:rPr>
              <a:t>Edinstvenost</a:t>
            </a:r>
            <a:r>
              <a:rPr lang="en-US" sz="1600" dirty="0"/>
              <a:t>: ali je vsak zapis enolično identificiran, brez odvečnega shranjevanja?</a:t>
            </a:r>
          </a:p>
          <a:p>
            <a:pPr lvl="1"/>
            <a:endParaRPr lang="hr-HR" sz="1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4D73DB1-716B-782B-6B78-996D6881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455B2E2-B6F7-8014-DBB9-6575225B3576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Kakovost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Podatki </a:t>
            </a:r>
            <a:r>
              <a:rPr lang="en-US" sz="1800" dirty="0"/>
              <a:t>se lahko štejejo za visokokakovostne, če imajo naslednje značilnosti (pet C podatkov):</a:t>
            </a:r>
            <a:endParaRPr lang="hr-HR" sz="1800" dirty="0"/>
          </a:p>
          <a:p>
            <a:pPr lvl="1"/>
            <a:r>
              <a:rPr lang="sl-SI" sz="1600" b="1" dirty="0">
                <a:solidFill>
                  <a:srgbClr val="1065AB"/>
                </a:solidFill>
              </a:rPr>
              <a:t>Čistost (Clean)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- nanaša se na manjkajoče elemente, neveljavne vnose in druge podobne težave.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Doslednost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sl-SI" sz="1600" b="1" dirty="0">
                <a:solidFill>
                  <a:srgbClr val="1065AB"/>
                </a:solidFill>
              </a:rPr>
              <a:t>(</a:t>
            </a:r>
            <a:r>
              <a:rPr lang="sl-SI" sz="1600" b="1" dirty="0" err="1">
                <a:solidFill>
                  <a:srgbClr val="1065AB"/>
                </a:solidFill>
              </a:rPr>
              <a:t>Consistent</a:t>
            </a:r>
            <a:r>
              <a:rPr lang="sl-SI" sz="1600" b="1" dirty="0">
                <a:solidFill>
                  <a:srgbClr val="1065AB"/>
                </a:solidFill>
              </a:rPr>
              <a:t>)</a:t>
            </a:r>
            <a:r>
              <a:rPr lang="en-US" sz="1600" dirty="0"/>
              <a:t>- enotnost in skladnost podatkov v različnih virih in znotraj samega nabora podatkov.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Skladni</a:t>
            </a:r>
            <a:r>
              <a:rPr lang="sl-SI" sz="1600" b="1" dirty="0">
                <a:solidFill>
                  <a:srgbClr val="1065AB"/>
                </a:solidFill>
              </a:rPr>
              <a:t> (</a:t>
            </a:r>
            <a:r>
              <a:rPr lang="sl-SI" sz="1600" b="1" dirty="0" err="1">
                <a:solidFill>
                  <a:srgbClr val="1065AB"/>
                </a:solidFill>
              </a:rPr>
              <a:t>Conformed</a:t>
            </a:r>
            <a:r>
              <a:rPr lang="sl-SI" sz="1600" b="1" dirty="0">
                <a:solidFill>
                  <a:srgbClr val="1065AB"/>
                </a:solidFill>
              </a:rPr>
              <a:t>)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- nanašajo se na podatke, ki so skladni z vnaprej določenimi podatkovnimi standardi in pravili.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Aktualn</a:t>
            </a:r>
            <a:r>
              <a:rPr lang="sl-SI" sz="1600" b="1" dirty="0">
                <a:solidFill>
                  <a:srgbClr val="1065AB"/>
                </a:solidFill>
              </a:rPr>
              <a:t>ost (</a:t>
            </a:r>
            <a:r>
              <a:rPr lang="sl-SI" sz="1600" b="1" dirty="0" err="1">
                <a:solidFill>
                  <a:srgbClr val="1065AB"/>
                </a:solidFill>
              </a:rPr>
              <a:t>Current</a:t>
            </a:r>
            <a:r>
              <a:rPr lang="sl-SI" sz="1600" b="1" dirty="0">
                <a:solidFill>
                  <a:srgbClr val="1065AB"/>
                </a:solidFill>
              </a:rPr>
              <a:t>)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- za sprejemanje odločitev in analizo je treba uporabljati najnovejše podatke.</a:t>
            </a:r>
          </a:p>
          <a:p>
            <a:pPr lvl="1"/>
            <a:r>
              <a:rPr lang="sl-SI" sz="1600" b="1" dirty="0">
                <a:solidFill>
                  <a:srgbClr val="1065AB"/>
                </a:solidFill>
              </a:rPr>
              <a:t>C</a:t>
            </a:r>
            <a:r>
              <a:rPr lang="en-US" sz="1600" b="1" dirty="0" err="1">
                <a:solidFill>
                  <a:srgbClr val="1065AB"/>
                </a:solidFill>
              </a:rPr>
              <a:t>elovit</a:t>
            </a:r>
            <a:r>
              <a:rPr lang="sl-SI" sz="1600" b="1" dirty="0">
                <a:solidFill>
                  <a:srgbClr val="1065AB"/>
                </a:solidFill>
              </a:rPr>
              <a:t>ost (</a:t>
            </a:r>
            <a:r>
              <a:rPr lang="sl-SI" sz="1600" b="1" dirty="0" err="1">
                <a:solidFill>
                  <a:srgbClr val="1065AB"/>
                </a:solidFill>
              </a:rPr>
              <a:t>Comprehensive</a:t>
            </a:r>
            <a:r>
              <a:rPr lang="sl-SI" sz="1600" b="1" dirty="0">
                <a:solidFill>
                  <a:srgbClr val="1065AB"/>
                </a:solidFill>
              </a:rPr>
              <a:t>)</a:t>
            </a:r>
            <a:r>
              <a:rPr lang="en-US" sz="1600" b="1" dirty="0">
                <a:solidFill>
                  <a:srgbClr val="1065AB"/>
                </a:solidFill>
              </a:rPr>
              <a:t> </a:t>
            </a:r>
            <a:r>
              <a:rPr lang="en-US" sz="1600" dirty="0"/>
              <a:t>- vključuje vse bistvene elemente podatkov, ki so potrebni za predvideni postopek odločanja, ne da bi izpustili ključne informacije.</a:t>
            </a:r>
          </a:p>
          <a:p>
            <a:pPr lvl="1"/>
            <a:endParaRPr lang="hr-HR" sz="1400" dirty="0"/>
          </a:p>
          <a:p>
            <a:r>
              <a:rPr lang="en-US" sz="1800" dirty="0" err="1"/>
              <a:t>Skoraj </a:t>
            </a:r>
            <a:r>
              <a:rPr lang="en-US" sz="1800" dirty="0"/>
              <a:t>vse podatke </a:t>
            </a:r>
            <a:r>
              <a:rPr lang="en-US" sz="1800" b="1" dirty="0">
                <a:solidFill>
                  <a:srgbClr val="1065AB"/>
                </a:solidFill>
              </a:rPr>
              <a:t>je treba očistiti</a:t>
            </a:r>
            <a:r>
              <a:rPr lang="en-US" sz="1800" dirty="0"/>
              <a:t>, preden jih je mogoče uporabiti za nadaljnjo analizo. </a:t>
            </a:r>
            <a:endParaRPr lang="hr-HR" sz="1800" dirty="0"/>
          </a:p>
          <a:p>
            <a:r>
              <a:rPr lang="en-US" sz="1800" dirty="0"/>
              <a:t>Cilj določa </a:t>
            </a:r>
            <a:r>
              <a:rPr lang="en-US" sz="1800" b="1" dirty="0">
                <a:solidFill>
                  <a:srgbClr val="1065AB"/>
                </a:solidFill>
              </a:rPr>
              <a:t>stopnjo čistosti </a:t>
            </a:r>
            <a:r>
              <a:rPr lang="en-US" sz="1800" dirty="0"/>
              <a:t>in strategijo čiščenja podatkov. </a:t>
            </a:r>
            <a:endParaRPr lang="hr-HR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9C199FD-5E63-40EE-0612-38A716B6D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F4CC67E-D48A-D990-D843-3C1B64DB77B8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18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Pomen analize podatkov</a:t>
            </a:r>
          </a:p>
          <a:p>
            <a:r>
              <a:rPr lang="pl-PL" sz="2400" dirty="0"/>
              <a:t>Podatki, informacije, znanje, modrost</a:t>
            </a:r>
          </a:p>
          <a:p>
            <a:r>
              <a:rPr lang="pl-PL" sz="2400" dirty="0"/>
              <a:t>Viri podatkov in vrste podatkov</a:t>
            </a:r>
          </a:p>
          <a:p>
            <a:r>
              <a:rPr lang="pl-PL" sz="2400" dirty="0"/>
              <a:t>Modeliranje in oblikovanje podatkov</a:t>
            </a:r>
          </a:p>
          <a:p>
            <a:r>
              <a:rPr lang="pl-PL" sz="2400" dirty="0"/>
              <a:t>Sprejemanje odločitev na podlagi podatkov</a:t>
            </a:r>
          </a:p>
          <a:p>
            <a:r>
              <a:rPr lang="pl-PL" sz="2400" dirty="0"/>
              <a:t>Kakovost podatkov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706790C-501F-4B05-CFF2-28EE2C25C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19F4EC5-9B8C-9286-8E3B-BC671DB2CA5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33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Povzetek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 medsebojnega vpliva med podatki, informacijami, znanjem in modrostjo je temeljna podlaga za izkoriščanje potenciala poslovne inteligence. 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Glavne vrste podatkov vključujejo kvantitativne (numerične) in kvalitativne podatke.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temeljno razumevanje modeliranja in oblikovanja podatkov, kot je prikazano z ER diagrami in RDBMS, je bistvenega pomena za učinkovito uporabo podatkov.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vključevanjem podatkov v proces odločanja postanejo organizacije bolj prilagodljive, odzivne in odporne na spremembe, s čimer spodbujajo inovacije in trajnostno rast.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Kakovost podatkov je pomembna pri poslovnem obveščanju in analizi podatkov, saj so sklepi in ocene, ki izhajajo iz podatkov, večinoma odvisni od njihove točnosti in zanesljivosti.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9E57553-886B-0F2E-7D83-6C1CE33FB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EAED4A2-DF0E-FA9A-132A-A8D6566D9295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36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084098E-59E9-D6D0-593F-347E23075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F9BF30E-3DCC-7906-B196-3CBF079FF04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2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Prednosti analize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Pridobivanje </a:t>
            </a:r>
            <a:r>
              <a:rPr lang="pl-PL" sz="2000" b="1" dirty="0">
                <a:solidFill>
                  <a:srgbClr val="1065AB"/>
                </a:solidFill>
              </a:rPr>
              <a:t>dragocenih </a:t>
            </a:r>
            <a:r>
              <a:rPr lang="en-US" sz="2000" b="1" dirty="0">
                <a:solidFill>
                  <a:srgbClr val="1065AB"/>
                </a:solidFill>
              </a:rPr>
              <a:t>vpogledov </a:t>
            </a:r>
            <a:r>
              <a:rPr lang="en-US" sz="2000" dirty="0"/>
              <a:t>iz velikega oceana razpoložljivih informacij</a:t>
            </a:r>
            <a:endParaRPr lang="hr-HR" sz="2000" dirty="0"/>
          </a:p>
          <a:p>
            <a:r>
              <a:rPr lang="en-US" sz="2000" dirty="0"/>
              <a:t>Organizacijam omogoča sprejemanje </a:t>
            </a:r>
            <a:r>
              <a:rPr lang="en-US" sz="2000" b="1" dirty="0">
                <a:solidFill>
                  <a:srgbClr val="1065AB"/>
                </a:solidFill>
              </a:rPr>
              <a:t>objektivnejših </a:t>
            </a:r>
            <a:r>
              <a:rPr lang="en-US" sz="2000" dirty="0"/>
              <a:t>in na </a:t>
            </a:r>
            <a:r>
              <a:rPr lang="en-US" sz="2000" b="1" dirty="0">
                <a:solidFill>
                  <a:srgbClr val="1065AB"/>
                </a:solidFill>
              </a:rPr>
              <a:t>dejstvih </a:t>
            </a:r>
            <a:r>
              <a:rPr lang="en-US" sz="2000" dirty="0"/>
              <a:t>temelječih odločitev, saj jim omogoča, da presežejo domneve in intuicijo.</a:t>
            </a:r>
            <a:endParaRPr lang="hr-HR" sz="2000" dirty="0"/>
          </a:p>
          <a:p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Iskanje organizacijskih </a:t>
            </a:r>
            <a:r>
              <a:rPr lang="pl-PL" sz="20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neučinkovitosti </a:t>
            </a:r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področij za izboljšave. </a:t>
            </a:r>
            <a:endParaRPr lang="hr-HR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Organizacije lahko poiščejo ozka grla, skrajšajo delovne tokove in izboljšajo splošno učinkovitost poslovnih procesov. </a:t>
            </a:r>
            <a:endParaRPr lang="hr-H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000" dirty="0">
              <a:cs typeface="Times New Roman" panose="02020603050405020304" pitchFamily="18" charset="0"/>
            </a:endParaRPr>
          </a:p>
          <a:p>
            <a:r>
              <a:rPr lang="hr-HR" sz="2000" dirty="0" err="1">
                <a:cs typeface="Times New Roman" panose="02020603050405020304" pitchFamily="18" charset="0"/>
              </a:rPr>
              <a:t>Najprej </a:t>
            </a:r>
            <a:r>
              <a:rPr lang="hr-HR" sz="2000" dirty="0">
                <a:cs typeface="Times New Roman" panose="02020603050405020304" pitchFamily="18" charset="0"/>
              </a:rPr>
              <a:t>pa </a:t>
            </a:r>
            <a:r>
              <a:rPr lang="hr-HR" sz="2000" dirty="0" err="1">
                <a:cs typeface="Times New Roman" panose="02020603050405020304" pitchFamily="18" charset="0"/>
              </a:rPr>
              <a:t>razlaga temeljnih konceptov </a:t>
            </a:r>
            <a:r>
              <a:rPr lang="hr-HR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razumevanja in interpretacije </a:t>
            </a:r>
            <a:r>
              <a:rPr lang="hr-HR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podatkov</a:t>
            </a:r>
            <a:endParaRPr lang="pl-PL" sz="2000" b="1" dirty="0">
              <a:solidFill>
                <a:srgbClr val="1065AB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3A533EF-B458-DBAB-B4C6-F97BDB74F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8DC468D-0372-FF06-2DEF-40D1A0A29011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59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Piramida DIKW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341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Rowley (2007)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CB439-F90E-B979-0C13-75CB6839D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99" y="1481668"/>
            <a:ext cx="6199202" cy="4185530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17BB1F8-EA36-AA6B-CA02-486689C21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5D4EB83-EC0A-D554-662F-6911EFA7F27A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Piramida DIKW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b="1" dirty="0">
                <a:solidFill>
                  <a:srgbClr val="1065AB"/>
                </a:solidFill>
              </a:rPr>
              <a:t>Podatki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surovina, ki nima pomena. Podatki so lahko v obliki številk, besedila, slik itd. Brez razlage bodo podatki ostali brez pomena. </a:t>
            </a: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podatkov: nabor podatkov, ki vsebuje podatke o temperaturi, zbrane na vremenskih postajah.</a:t>
            </a:r>
          </a:p>
          <a:p>
            <a:r>
              <a:rPr lang="hr-HR" sz="1800" b="1" dirty="0" err="1">
                <a:solidFill>
                  <a:srgbClr val="1065AB"/>
                </a:solidFill>
              </a:rPr>
              <a:t>Informacije </a:t>
            </a:r>
            <a:r>
              <a:rPr lang="hr-HR" sz="1800" dirty="0"/>
              <a:t>- </a:t>
            </a:r>
            <a:r>
              <a:rPr lang="pl-PL" sz="1800" dirty="0">
                <a:cs typeface="Times New Roman" panose="02020603050405020304" pitchFamily="18" charset="0"/>
              </a:rPr>
              <a:t>zbirka podatkov v kontekstu, ki so pomembni za eno ali več oseb v določenem trenutku. </a:t>
            </a:r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 za obdelane, organizirane, strukturirane in kontekstualizirane podatke.</a:t>
            </a:r>
            <a:endParaRPr lang="pl-PL" sz="1800" dirty="0">
              <a:cs typeface="Times New Roman" panose="02020603050405020304" pitchFamily="18" charset="0"/>
            </a:endParaRP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informacij: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analize podatkov o temperaturi je razvidno, da je povprečna temperatura v zadnjem mesecu višja kot v enakem obdobju lani.</a:t>
            </a:r>
            <a:endParaRPr lang="hr-HR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 err="1">
                <a:solidFill>
                  <a:srgbClr val="1065AB"/>
                </a:solidFill>
              </a:rPr>
              <a:t>Znanje </a:t>
            </a:r>
            <a:r>
              <a:rPr lang="hr-HR" sz="1800" dirty="0"/>
              <a:t>-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 analize in interpretacije informacij, ki razkriva vzorce, trende in povezave.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znanja: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Meteorolog lahko na podlagi znanja, pridobljenega z analizo preteklih podatkov o temperaturi, predvidi vremenske razmere za prihodnji teden.</a:t>
            </a:r>
            <a:endParaRPr lang="pl-PL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 err="1">
                <a:solidFill>
                  <a:srgbClr val="1065AB"/>
                </a:solidFill>
              </a:rPr>
              <a:t>modrost </a:t>
            </a:r>
            <a:r>
              <a:rPr lang="hr-HR" sz="1800" dirty="0"/>
              <a:t>-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sposobnost razumevanja osnovnih dejstev ter sprejemanja dobro premišljenih odločitev in učinkovitih ukrepov 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modrosti: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podlagi vremenskih napovedi in poznavanja lokalnih podnebnih razmer se lahko kmet odloči, da bo posadil določeno vrsto pridelka.</a:t>
            </a:r>
            <a:endParaRPr lang="pl-PL" sz="1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Brackett (2015); Dalkir (2023); Cotton (2023)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C58CB85-5213-1CCD-E1B0-6BF739E0E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5B55E4D-4110-2F5A-09E3-C77032C33DA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Viri podatkov in vrste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Podatki - "</a:t>
            </a:r>
            <a:r>
              <a:rPr lang="hr-HR" sz="2000" b="1" dirty="0" err="1">
                <a:solidFill>
                  <a:srgbClr val="1065AB"/>
                </a:solidFill>
              </a:rPr>
              <a:t>nova nafta</a:t>
            </a:r>
            <a:r>
              <a:rPr lang="hr-HR" sz="2000" dirty="0"/>
              <a:t>"</a:t>
            </a:r>
          </a:p>
          <a:p>
            <a:r>
              <a:rPr lang="hr-HR" sz="2000" dirty="0" err="1"/>
              <a:t>Na svetu je </a:t>
            </a:r>
            <a:r>
              <a:rPr lang="hr-HR" sz="2000" b="1" dirty="0">
                <a:solidFill>
                  <a:srgbClr val="1065AB"/>
                </a:solidFill>
              </a:rPr>
              <a:t>97 </a:t>
            </a:r>
            <a:r>
              <a:rPr lang="hr-HR" sz="2000" b="1" dirty="0" err="1">
                <a:solidFill>
                  <a:srgbClr val="1065AB"/>
                </a:solidFill>
              </a:rPr>
              <a:t>zettabajtov </a:t>
            </a:r>
            <a:r>
              <a:rPr lang="hr-HR" sz="2000" dirty="0"/>
              <a:t>podatkov</a:t>
            </a:r>
          </a:p>
          <a:p>
            <a:r>
              <a:rPr lang="hr-HR" sz="2000" dirty="0"/>
              <a:t>90 % podatkov je </a:t>
            </a:r>
            <a:r>
              <a:rPr lang="hr-HR" sz="2000" dirty="0" err="1"/>
              <a:t>bilo pridobljenih </a:t>
            </a:r>
            <a:r>
              <a:rPr lang="hr-HR" sz="2000" b="1" dirty="0" err="1">
                <a:solidFill>
                  <a:srgbClr val="1065AB"/>
                </a:solidFill>
              </a:rPr>
              <a:t>v zadnjih dveh letih</a:t>
            </a:r>
            <a:r>
              <a:rPr lang="hr-HR" sz="2000" dirty="0" err="1"/>
              <a:t>.</a:t>
            </a:r>
            <a:endParaRPr lang="hr-HR" sz="2000" b="1" dirty="0">
              <a:solidFill>
                <a:srgbClr val="1065AB"/>
              </a:solidFill>
            </a:endParaRPr>
          </a:p>
          <a:p>
            <a:endParaRPr lang="hr-HR" sz="2000" dirty="0"/>
          </a:p>
          <a:p>
            <a:r>
              <a:rPr lang="hr-HR" sz="2000" dirty="0" err="1"/>
              <a:t>Viri </a:t>
            </a:r>
            <a:r>
              <a:rPr lang="hr-HR" sz="2000" dirty="0"/>
              <a:t>podatkov:</a:t>
            </a:r>
          </a:p>
          <a:p>
            <a:pPr lvl="1"/>
            <a:r>
              <a:rPr lang="en-US" sz="2000" dirty="0"/>
              <a:t>ankete, laboratorijski testi, terenski poskusi, računalniški poskusi, simulacije, spletna iskanja, mobilni posnetki</a:t>
            </a:r>
            <a:r>
              <a:rPr lang="hr-HR" sz="2000" dirty="0"/>
              <a:t>, </a:t>
            </a:r>
            <a:r>
              <a:rPr lang="hr-HR" sz="2000" dirty="0" err="1"/>
              <a:t>naprave</a:t>
            </a:r>
            <a:r>
              <a:rPr lang="hr-HR" sz="2000" dirty="0"/>
              <a:t>, </a:t>
            </a:r>
            <a:r>
              <a:rPr lang="hr-HR" sz="2000" dirty="0" err="1"/>
              <a:t>senzorji</a:t>
            </a:r>
            <a:r>
              <a:rPr lang="hr-HR" sz="2000" dirty="0"/>
              <a:t>...</a:t>
            </a:r>
          </a:p>
          <a:p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57CDC23-BE83-DEB0-DC28-C43ABC5A4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41D5B80-7EBC-D74D-1C71-8D9233D832F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podatkov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5974099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6AF43-EBBA-2AE3-3E63-E1A81493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915" y="1837946"/>
            <a:ext cx="8354364" cy="3182108"/>
          </a:xfrm>
          <a:prstGeom prst="rect">
            <a:avLst/>
          </a:prstGeom>
          <a:noFill/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495DBC2-8389-1809-16C1-94DB98C0E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BF17DF5-E713-5570-BDE4-274AAE467543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2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35983"/>
          </a:xfrm>
        </p:spPr>
        <p:txBody>
          <a:bodyPr>
            <a:normAutofit/>
          </a:bodyPr>
          <a:lstStyle/>
          <a:p>
            <a:r>
              <a:rPr lang="hr-HR" sz="2400" b="1" dirty="0" err="1">
                <a:solidFill>
                  <a:srgbClr val="1065AB"/>
                </a:solidFill>
              </a:rPr>
              <a:t>Kvantitativni </a:t>
            </a:r>
            <a:r>
              <a:rPr lang="hr-HR" sz="2400" b="1" dirty="0">
                <a:solidFill>
                  <a:srgbClr val="1065AB"/>
                </a:solidFill>
              </a:rPr>
              <a:t>(</a:t>
            </a:r>
            <a:r>
              <a:rPr lang="hr-HR" sz="2400" b="1" dirty="0" err="1">
                <a:solidFill>
                  <a:srgbClr val="1065AB"/>
                </a:solidFill>
              </a:rPr>
              <a:t>številčni</a:t>
            </a:r>
            <a:r>
              <a:rPr lang="hr-HR" sz="2400" b="1" dirty="0">
                <a:solidFill>
                  <a:srgbClr val="1065AB"/>
                </a:solidFill>
              </a:rPr>
              <a:t>) podatki</a:t>
            </a:r>
          </a:p>
          <a:p>
            <a:pPr lvl="1"/>
            <a:r>
              <a:rPr lang="en-US" sz="1800" dirty="0"/>
              <a:t>podatki, izraženi v številkah </a:t>
            </a:r>
            <a:endParaRPr lang="hr-HR" sz="1800" dirty="0"/>
          </a:p>
          <a:p>
            <a:pPr lvl="1"/>
            <a:r>
              <a:rPr lang="en-US" sz="1800" dirty="0"/>
              <a:t>lahko nadalje razdelimo na diskretne in zvezne podatke. </a:t>
            </a:r>
            <a:endParaRPr lang="hr-HR" sz="1800" dirty="0"/>
          </a:p>
          <a:p>
            <a:pPr lvl="2"/>
            <a:r>
              <a:rPr lang="en-US" sz="1600" dirty="0"/>
              <a:t>Diskretni podatki so podatki, ki imajo lahko samo določeno vrednost (npr. število zaposlenih). </a:t>
            </a:r>
            <a:endParaRPr lang="hr-HR" sz="1600" dirty="0"/>
          </a:p>
          <a:p>
            <a:pPr lvl="2"/>
            <a:r>
              <a:rPr lang="en-US" sz="1600" dirty="0"/>
              <a:t>Neprekinjeni podatki imajo lahko neskončno število možnih vrednosti (npr. cena izdelka).</a:t>
            </a:r>
            <a:endParaRPr lang="hr-HR" sz="1600" dirty="0"/>
          </a:p>
          <a:p>
            <a:r>
              <a:rPr lang="hr-HR" sz="2400" b="1" dirty="0" err="1">
                <a:solidFill>
                  <a:srgbClr val="1065AB"/>
                </a:solidFill>
              </a:rPr>
              <a:t>Kvalitativni </a:t>
            </a:r>
            <a:r>
              <a:rPr lang="hr-HR" sz="2400" b="1" dirty="0">
                <a:solidFill>
                  <a:srgbClr val="1065AB"/>
                </a:solidFill>
              </a:rPr>
              <a:t>podatki</a:t>
            </a:r>
          </a:p>
          <a:p>
            <a:pPr lvl="1"/>
            <a:r>
              <a:rPr lang="en-US" sz="1800" dirty="0"/>
              <a:t>lahko razdelimo na kategorične in ordinalne podatke.</a:t>
            </a:r>
            <a:endParaRPr lang="hr-HR" sz="1800" dirty="0"/>
          </a:p>
          <a:p>
            <a:pPr lvl="2"/>
            <a:r>
              <a:rPr lang="en-US" sz="1600" dirty="0"/>
              <a:t>Kategorični podatki predstavljajo besedilne podatke, ki jih je mogoče razvrstiti v različne kategorije (npr. kraj rojstva, regija, kategorija izdelka).</a:t>
            </a:r>
            <a:endParaRPr lang="hr-HR" sz="1600" dirty="0"/>
          </a:p>
          <a:p>
            <a:pPr lvl="2"/>
            <a:r>
              <a:rPr lang="en-US" sz="1600" dirty="0" err="1"/>
              <a:t>Ordinalne </a:t>
            </a:r>
            <a:r>
              <a:rPr lang="en-US" sz="1600" dirty="0"/>
              <a:t>podatke je mogoče razvrstiti ali urediti (npr. zadovoljstvo strank - zelo nezadovoljen, nezadovoljen, nevtralen, zadovoljen, zelo zadovoljen; stopnja izobrazbe - osnovna, srednja šola, dodiplomski študij, magisterij, doktorat).</a:t>
            </a:r>
            <a:endParaRPr lang="hr-HR" sz="1600" dirty="0"/>
          </a:p>
          <a:p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F6D19FC-4B9D-E5B9-CCBF-DF6A9BC9E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F7FAE1B-4C51-705C-57AA-03576BB51E1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 err="1">
                <a:solidFill>
                  <a:srgbClr val="1065AB"/>
                </a:solidFill>
              </a:rPr>
              <a:t>Strukturirani </a:t>
            </a:r>
            <a:r>
              <a:rPr lang="hr-HR" sz="2000" b="1" dirty="0">
                <a:solidFill>
                  <a:srgbClr val="1065AB"/>
                </a:solidFill>
              </a:rPr>
              <a:t>podatki</a:t>
            </a:r>
          </a:p>
          <a:p>
            <a:pPr lvl="1"/>
            <a:r>
              <a:rPr lang="en-US" sz="1600" dirty="0"/>
              <a:t>je mogoče shranjevati, obdelovati in upravljati v tradicionalnem sistemu za upravljanje relacijskih podatkovnih zbirk. Ti podatki prihajajo iz različnih virov, vključno s tokovi klikov, spletnimi obrazci, transakcijami na prodajnih mestih, senzorji in stroji. Ustvarjajo jih lahko ljudje ali stroji</a:t>
            </a:r>
            <a:endParaRPr lang="hr-HR" sz="1600" dirty="0"/>
          </a:p>
          <a:p>
            <a:r>
              <a:rPr lang="hr-HR" sz="2000" b="1" dirty="0" err="1">
                <a:solidFill>
                  <a:srgbClr val="1065AB"/>
                </a:solidFill>
              </a:rPr>
              <a:t>Polstrukturirani </a:t>
            </a:r>
            <a:r>
              <a:rPr lang="hr-HR" sz="2000" b="1" dirty="0">
                <a:solidFill>
                  <a:srgbClr val="1065AB"/>
                </a:solidFill>
              </a:rPr>
              <a:t>podatki</a:t>
            </a:r>
          </a:p>
          <a:p>
            <a:pPr lvl="1"/>
            <a:r>
              <a:rPr lang="en-US" sz="1600" dirty="0" err="1"/>
              <a:t>urejeni </a:t>
            </a:r>
            <a:r>
              <a:rPr lang="en-US" sz="1600" dirty="0"/>
              <a:t>z oznakami, ki podatkom dajejo hierarhijo in urejenost, tudi če ne ustrezajo strukturiranemu sistemu podatkovne zbirke. Podatkovne zbirke in datotečni sistemi pogosto vsebujejo polstrukturirane podatke</a:t>
            </a:r>
            <a:r>
              <a:rPr lang="hr-HR" sz="1600" dirty="0"/>
              <a:t>. </a:t>
            </a:r>
          </a:p>
          <a:p>
            <a:pPr lvl="1"/>
            <a:r>
              <a:rPr lang="hr-HR" sz="1600" dirty="0"/>
              <a:t>Dnevniške </a:t>
            </a:r>
            <a:r>
              <a:rPr lang="hr-HR" sz="1600" dirty="0" err="1"/>
              <a:t>datoteke</a:t>
            </a:r>
            <a:r>
              <a:rPr lang="hr-HR" sz="1600" dirty="0"/>
              <a:t>, </a:t>
            </a:r>
            <a:r>
              <a:rPr lang="hr-HR" sz="1600" dirty="0" err="1"/>
              <a:t>besedilo z oznakami</a:t>
            </a:r>
            <a:r>
              <a:rPr lang="hr-HR" sz="1600" dirty="0"/>
              <a:t> HTML, </a:t>
            </a:r>
            <a:r>
              <a:rPr lang="hr-HR" sz="1600" dirty="0" err="1"/>
              <a:t>datoteke </a:t>
            </a:r>
            <a:r>
              <a:rPr lang="hr-HR" sz="1600" dirty="0"/>
              <a:t>XML...</a:t>
            </a:r>
          </a:p>
          <a:p>
            <a:r>
              <a:rPr lang="hr-HR" sz="2000" b="1" dirty="0" err="1">
                <a:solidFill>
                  <a:srgbClr val="1065AB"/>
                </a:solidFill>
              </a:rPr>
              <a:t>Nestrukturirani </a:t>
            </a:r>
            <a:r>
              <a:rPr lang="hr-HR" sz="2000" b="1" dirty="0">
                <a:solidFill>
                  <a:srgbClr val="1065AB"/>
                </a:solidFill>
              </a:rPr>
              <a:t>podatki</a:t>
            </a:r>
          </a:p>
          <a:p>
            <a:pPr lvl="1"/>
            <a:r>
              <a:rPr lang="en-US" sz="1600" dirty="0"/>
              <a:t>običajno nastajajo pri človeški dejavnosti in se ne prilegajo strukturirani obliki podatkovne zbirke</a:t>
            </a:r>
            <a:r>
              <a:rPr lang="hr-HR" sz="1600" dirty="0"/>
              <a:t>.</a:t>
            </a:r>
          </a:p>
          <a:p>
            <a:pPr lvl="1"/>
            <a:r>
              <a:rPr lang="en-US" sz="1600" dirty="0"/>
              <a:t>Besedilni dokumenti, datoteke PDF, zapisi v blogih, e-poštna sporočila, slike in videoposnetki</a:t>
            </a:r>
            <a:endParaRPr lang="hr-HR" sz="1050" dirty="0"/>
          </a:p>
          <a:p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EMC Education Services (2015); Person &amp; Porway (2015); McKinsey Global Institute (2011)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6E38A41-E836-1E62-523D-26724A45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F813E9E-52B9-6B11-96BD-DCBD351B5DB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1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774CD12-4980-4E5B-9686-1251C0305AB8}"/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6148</TotalTime>
  <Words>15584</Words>
  <Application>Microsoft Office PowerPoint</Application>
  <PresentationFormat>Širokozaslonsko</PresentationFormat>
  <Paragraphs>927</Paragraphs>
  <Slides>125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125</vt:i4>
      </vt:variant>
    </vt:vector>
  </HeadingPairs>
  <TitlesOfParts>
    <vt:vector size="136" baseType="lpstr">
      <vt:lpstr>Arial</vt:lpstr>
      <vt:lpstr>Calibri</vt:lpstr>
      <vt:lpstr>Century Gothic</vt:lpstr>
      <vt:lpstr>Helvetica Neue Light</vt:lpstr>
      <vt:lpstr>Lato Light</vt:lpstr>
      <vt:lpstr>Symbol</vt:lpstr>
      <vt:lpstr>Tahoma</vt:lpstr>
      <vt:lpstr>Times New Roman</vt:lpstr>
      <vt:lpstr>Wingdings</vt:lpstr>
      <vt:lpstr>Motyw pakietu Office</vt:lpstr>
      <vt:lpstr>Motyw pakietu Office</vt:lpstr>
      <vt:lpstr>Poslovna inteligenca</vt:lpstr>
      <vt:lpstr>Agenda</vt:lpstr>
      <vt:lpstr>Prednosti analize podatkov</vt:lpstr>
      <vt:lpstr>Piramida DIKW</vt:lpstr>
      <vt:lpstr>Piramida DIKW</vt:lpstr>
      <vt:lpstr>Viri podatkov in vrste podatkov</vt:lpstr>
      <vt:lpstr>Vrste podatkov</vt:lpstr>
      <vt:lpstr>Vrste podatkov</vt:lpstr>
      <vt:lpstr>Vrste podatkov</vt:lpstr>
      <vt:lpstr>Veliki podatki</vt:lpstr>
      <vt:lpstr>Arhitektura podatkov</vt:lpstr>
      <vt:lpstr>Modeliranje in oblikovanje podatkov</vt:lpstr>
      <vt:lpstr>Modeliranje in oblikovanje podatkov</vt:lpstr>
      <vt:lpstr>Vrste odnosov</vt:lpstr>
      <vt:lpstr>ER diagram</vt:lpstr>
      <vt:lpstr>ER diagram - primer</vt:lpstr>
      <vt:lpstr>Sprejemanje odločitev na podlagi podatkov</vt:lpstr>
      <vt:lpstr>Kakovost podatkov</vt:lpstr>
      <vt:lpstr>Kakovost podatkov</vt:lpstr>
      <vt:lpstr>Povzetek</vt:lpstr>
      <vt:lpstr>Hvala za vašo pozornost</vt:lpstr>
      <vt:lpstr>Poslovna inteligenca</vt:lpstr>
      <vt:lpstr>Agenda</vt:lpstr>
      <vt:lpstr>Ključni stebri poslovne analitike</vt:lpstr>
      <vt:lpstr>Utemeljitev za analitiko</vt:lpstr>
      <vt:lpstr>Izboljšano sprejemanje odločitev</vt:lpstr>
      <vt:lpstr>Trendi v industriji in izobraževanju</vt:lpstr>
      <vt:lpstr>Študije primerov (poglobljen potop)</vt:lpstr>
      <vt:lpstr>Better Factory (2021-2022)</vt:lpstr>
      <vt:lpstr>PowerPointova predstavitev</vt:lpstr>
      <vt:lpstr>Humanitarni projekt USAID (2021-2022)</vt:lpstr>
      <vt:lpstr>PowerPointova predstavitev</vt:lpstr>
      <vt:lpstr>Carlsberg FSS (2015-2018)</vt:lpstr>
      <vt:lpstr>Struktura oskrbovalne verige </vt:lpstr>
      <vt:lpstr>Carlsberg FSS</vt:lpstr>
      <vt:lpstr>Hvala za vašo pozornost</vt:lpstr>
      <vt:lpstr>Poslovna inteligenca</vt:lpstr>
      <vt:lpstr>Agenda</vt:lpstr>
      <vt:lpstr>Kaj je podatkovno rudarjenje? </vt:lpstr>
      <vt:lpstr>Kaj je podatkovno rudarjenje? </vt:lpstr>
      <vt:lpstr>Kaj je podatkovno rudarjenje? </vt:lpstr>
      <vt:lpstr>Odkrivanje znanja v logistiki in upravljanju oskrbovalne verige</vt:lpstr>
      <vt:lpstr>Odkrivanje znanja v logistiki in upravljanju oskrbovalne verige</vt:lpstr>
      <vt:lpstr>Delphijev pristop k odločevalnemu ustvarjanju znanja</vt:lpstr>
      <vt:lpstr>Delphijev pristop k odločevalnemu ustvarjanju znanja</vt:lpstr>
      <vt:lpstr>Koraki za izvedbo metode Delphi</vt:lpstr>
      <vt:lpstr>Koraki za izvedbo metode Delphi</vt:lpstr>
      <vt:lpstr>Kvantitativni pristop podatkovnega rudarjenja za odkrivanje znanja</vt:lpstr>
      <vt:lpstr>Kvantitativni pristop podatkovnega rudarjenja za odkrivanje znanja</vt:lpstr>
      <vt:lpstr>Kvantitativni pristop podatkovnega rudarjenja za odkrivanje znanja</vt:lpstr>
      <vt:lpstr>Kvantitativni pristop podatkovnega rudarjenja za odkrivanje znanja</vt:lpstr>
      <vt:lpstr>Kvantitativni pristop podatkovnega rudarjenja za odkrivanje znanja</vt:lpstr>
      <vt:lpstr>Hvala za vašo pozornost</vt:lpstr>
      <vt:lpstr>Poslovna inteligenca</vt:lpstr>
      <vt:lpstr>Agenda</vt:lpstr>
      <vt:lpstr>Kaj je strojno učenje?</vt:lpstr>
      <vt:lpstr>Kaj je strojno učenje?</vt:lpstr>
      <vt:lpstr>Osnove in teoretične predpostavke ML</vt:lpstr>
      <vt:lpstr>Poslovna inteligenca in ML v SC</vt:lpstr>
      <vt:lpstr>Poslovna inteligenca in ML v SC</vt:lpstr>
      <vt:lpstr>Poslovna inteligenca in ML v SC</vt:lpstr>
      <vt:lpstr>Poslovna inteligenca in ML v SC</vt:lpstr>
      <vt:lpstr>Kanali za podatke in znanje ML</vt:lpstr>
      <vt:lpstr>Kanali za podatke in znanje ML</vt:lpstr>
      <vt:lpstr>Kanali za podatke in znanje ML</vt:lpstr>
      <vt:lpstr>Kanali za podatke in znanje ML</vt:lpstr>
      <vt:lpstr>Poslovni podatki ML in SC</vt:lpstr>
      <vt:lpstr>ML za poslovni problem SC</vt:lpstr>
      <vt:lpstr>Povzetek</vt:lpstr>
      <vt:lpstr>Povzetek</vt:lpstr>
      <vt:lpstr>Hvala za vašo pozornost</vt:lpstr>
      <vt:lpstr>Poslovna inteligenca</vt:lpstr>
      <vt:lpstr>Agenda</vt:lpstr>
      <vt:lpstr>Poslovni proces</vt:lpstr>
      <vt:lpstr>Poslovni proces</vt:lpstr>
      <vt:lpstr>Upravljanje poslovnih procesov</vt:lpstr>
      <vt:lpstr>Upravljanje poslovnih procesov</vt:lpstr>
      <vt:lpstr>Življenjski cikel BPM</vt:lpstr>
      <vt:lpstr>Kategorije procesov</vt:lpstr>
      <vt:lpstr>Kategorije procesov</vt:lpstr>
      <vt:lpstr>Izbira postopka</vt:lpstr>
      <vt:lpstr>Merjenje učinkovitosti procesov</vt:lpstr>
      <vt:lpstr>Merjenje uspešnosti procesov</vt:lpstr>
      <vt:lpstr>Merjenje učinkovitosti procesov</vt:lpstr>
      <vt:lpstr>Vloge v projektih BPM</vt:lpstr>
      <vt:lpstr>Modeliranje poslovnih procesov</vt:lpstr>
      <vt:lpstr>Modeliranje poslovnih procesov</vt:lpstr>
      <vt:lpstr>Dogodki</vt:lpstr>
      <vt:lpstr>Naloga</vt:lpstr>
      <vt:lpstr>Prehodi (gateway)</vt:lpstr>
      <vt:lpstr>ALI prehod</vt:lpstr>
      <vt:lpstr>Vrata XOR in AND</vt:lpstr>
      <vt:lpstr>Povezovalni predmeti</vt:lpstr>
      <vt:lpstr>Udeleženci</vt:lpstr>
      <vt:lpstr>Artefakti</vt:lpstr>
      <vt:lpstr>Razgradnja procesa</vt:lpstr>
      <vt:lpstr>Procesno rudarjenje</vt:lpstr>
      <vt:lpstr>Primer dnevnika dogodkov</vt:lpstr>
      <vt:lpstr>Procesno rudarjenje</vt:lpstr>
      <vt:lpstr>Povzetek</vt:lpstr>
      <vt:lpstr>Hvala za vašo pozornost</vt:lpstr>
      <vt:lpstr>Poslovna inteligenca</vt:lpstr>
      <vt:lpstr>Agenda</vt:lpstr>
      <vt:lpstr>ERP</vt:lpstr>
      <vt:lpstr>Sistem ERP</vt:lpstr>
      <vt:lpstr>ERP</vt:lpstr>
      <vt:lpstr>ERP</vt:lpstr>
      <vt:lpstr>Zakaj se podjetja odločajo za ERP?</vt:lpstr>
      <vt:lpstr>Prednosti ERP</vt:lpstr>
      <vt:lpstr>Pomanjkljivosti ERP</vt:lpstr>
      <vt:lpstr>ERP</vt:lpstr>
      <vt:lpstr>Najpomembnejša vprašanja pri uvajanju ERP</vt:lpstr>
      <vt:lpstr>Stroški sistema ERP</vt:lpstr>
      <vt:lpstr>Stroški sistema ERP</vt:lpstr>
      <vt:lpstr>Izbira modela : ocena stroškov (cena)</vt:lpstr>
      <vt:lpstr>Izbira modela : ocena stroškov (cena)</vt:lpstr>
      <vt:lpstr>Trendi ERP</vt:lpstr>
      <vt:lpstr>Sistem za upravljanje skladišča</vt:lpstr>
      <vt:lpstr>Prednosti sistema WMS (SAP, n.d.)</vt:lpstr>
      <vt:lpstr>Tehnološki napredek WMS</vt:lpstr>
      <vt:lpstr>Sistemi za upravljanje prevoza (TMS – Transport Management Systems)</vt:lpstr>
      <vt:lpstr>Prednosti TMS</vt:lpstr>
      <vt:lpstr>ERP proti WMS proti TMS</vt:lpstr>
      <vt:lpstr>Povzetek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docId:F2A99F8EF04D0C3272D2238BAD644D0C</cp:keywords>
  <cp:lastModifiedBy>Kristijan Brglez</cp:lastModifiedBy>
  <cp:revision>77</cp:revision>
  <dcterms:created xsi:type="dcterms:W3CDTF">2023-07-06T12:09:08Z</dcterms:created>
  <dcterms:modified xsi:type="dcterms:W3CDTF">2025-05-05T11:08:06Z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