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9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74.xml" ContentType="application/vnd.openxmlformats-officedocument.presentationml.slide+xml"/>
  <Override PartName="/ppt/slides/slide97.xml" ContentType="application/vnd.openxmlformats-officedocument.presentationml.slide+xml"/>
  <Override PartName="/ppt/slides/slide85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slides/slide75.xml" ContentType="application/vnd.openxmlformats-officedocument.presentationml.slide+xml"/>
  <Override PartName="/ppt/slides/slide80.xml" ContentType="application/vnd.openxmlformats-officedocument.presentationml.slide+xml"/>
  <Override PartName="/ppt/slides/slide98.xml" ContentType="application/vnd.openxmlformats-officedocument.presentationml.slide+xml"/>
  <Override PartName="/ppt/slides/slide86.xml" ContentType="application/vnd.openxmlformats-officedocument.presentationml.slide+xml"/>
  <Override PartName="/ppt/slides/slide91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76.xml" ContentType="application/vnd.openxmlformats-officedocument.presentationml.slide+xml"/>
  <Override PartName="/ppt/slides/slide81.xml" ContentType="application/vnd.openxmlformats-officedocument.presentationml.slide+xml"/>
  <Override PartName="/ppt/slides/slide92.xml" ContentType="application/vnd.openxmlformats-officedocument.presentationml.slide+xml"/>
  <Override PartName="/ppt/slides/slide99.xml" ContentType="application/vnd.openxmlformats-officedocument.presentationml.slide+xml"/>
  <Override PartName="/ppt/slides/slide87.xml" ContentType="application/vnd.openxmlformats-officedocument.presentationml.slide+xml"/>
  <Override PartName="/customXml/item2.xml" ContentType="application/xml"/>
  <Override PartName="/customXml/itemProps2.xml" ContentType="application/vnd.openxmlformats-officedocument.customXmlProperties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slides/slide77.xml" ContentType="application/vnd.openxmlformats-officedocument.presentationml.slide+xml"/>
  <Override PartName="/ppt/slides/slide72.xml" ContentType="application/vnd.openxmlformats-officedocument.presentationml.slide+xml"/>
  <Override PartName="/ppt/slides/slide95.xml" ContentType="application/vnd.openxmlformats-officedocument.presentationml.slide+xml"/>
  <Override PartName="/ppt/slides/slide100.xml" ContentType="application/vnd.openxmlformats-officedocument.presentationml.slide+xml"/>
  <Override PartName="/ppt/slides/slide88.xml" ContentType="application/vnd.openxmlformats-officedocument.presentationml.slide+xml"/>
  <Override PartName="/ppt/slides/slide93.xml" ContentType="application/vnd.openxmlformats-officedocument.presentationml.slide+xml"/>
  <Override PartName="/customXml/item3.xml" ContentType="application/xml"/>
  <Override PartName="/customXml/itemProps3.xml" ContentType="application/vnd.openxmlformats-officedocument.customXmlProperties+xml"/>
  <Override PartName="/ppt/slides/slide78.xml" ContentType="application/vnd.openxmlformats-officedocument.presentationml.slide+xml"/>
  <Override PartName="/ppt/slides/slide83.xml" ContentType="application/vnd.openxmlformats-officedocument.presentationml.slide+xml"/>
  <Override PartName="/ppt/viewProps.xml" ContentType="application/vnd.openxmlformats-officedocument.presentationml.viewProps+xml"/>
  <Override PartName="/ppt/slides/slide101.xml" ContentType="application/vnd.openxmlformats-officedocument.presentationml.slide+xml"/>
  <Override PartName="/ppt/slides/slide73.xml" ContentType="application/vnd.openxmlformats-officedocument.presentationml.slide+xml"/>
  <Override PartName="/ppt/slides/slide89.xml" ContentType="application/vnd.openxmlformats-officedocument.presentationml.slide+xml"/>
  <Override PartName="/ppt/slides/slide94.xml" ContentType="application/vnd.openxmlformats-officedocument.presentationml.slide+xml"/>
  <Override PartName="/ppt/slides/slide96.xml" ContentType="application/vnd.openxmlformats-officedocument.presentationml.slide+xml"/>
  <Override PartName="/ppt/slides/slide84.xml" ContentType="application/vnd.openxmlformats-officedocument.presentationml.slide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10" r:id="rId77"/>
    <p:sldId id="411" r:id="rId78"/>
    <p:sldId id="412" r:id="rId79"/>
    <p:sldId id="413" r:id="rId80"/>
    <p:sldId id="414" r:id="rId81"/>
    <p:sldId id="415" r:id="rId82"/>
    <p:sldId id="416" r:id="rId83"/>
    <p:sldId id="417" r:id="rId84"/>
    <p:sldId id="418" r:id="rId85"/>
    <p:sldId id="419" r:id="rId86"/>
    <p:sldId id="420" r:id="rId87"/>
    <p:sldId id="421" r:id="rId88"/>
    <p:sldId id="422" r:id="rId89"/>
    <p:sldId id="423" r:id="rId90"/>
    <p:sldId id="424" r:id="rId91"/>
    <p:sldId id="425" r:id="rId92"/>
    <p:sldId id="426" r:id="rId93"/>
    <p:sldId id="427" r:id="rId94"/>
    <p:sldId id="428" r:id="rId95"/>
    <p:sldId id="429" r:id="rId96"/>
    <p:sldId id="430" r:id="rId97"/>
    <p:sldId id="431" r:id="rId98"/>
    <p:sldId id="432" r:id="rId99"/>
    <p:sldId id="433" r:id="rId100"/>
    <p:sldId id="434" r:id="rId101"/>
    <p:sldId id="435" r:id="rId102"/>
    <p:sldId id="436" r:id="rId103"/>
    <p:sldId id="437" r:id="rId104"/>
    <p:sldId id="438" r:id="rId105"/>
    <p:sldId id="439" r:id="rId10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A6"/>
    <a:srgbClr val="7F7F7F"/>
    <a:srgbClr val="AEAEAE"/>
    <a:srgbClr val="FFFFFF"/>
    <a:srgbClr val="292928"/>
    <a:srgbClr val="1065AB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9.xml" Id="rId84" /><Relationship Type="http://schemas.openxmlformats.org/officeDocument/2006/relationships/slide" Target="/ppt/slides/slide74.xml" Id="rId79" /><Relationship Type="http://schemas.openxmlformats.org/officeDocument/2006/relationships/slide" Target="/ppt/slides/slide97.xml" Id="rId102" /><Relationship Type="http://schemas.openxmlformats.org/officeDocument/2006/relationships/slide" Target="/ppt/slides/slide85.xml" Id="rId90" /><Relationship Type="http://schemas.openxmlformats.org/officeDocument/2006/relationships/slide" Target="/ppt/slides/slide90.xml" Id="rId95" /><Relationship Type="http://schemas.openxmlformats.org/officeDocument/2006/relationships/tableStyles" Target="/ppt/tableStyles.xml" Id="rId134" /><Relationship Type="http://schemas.openxmlformats.org/officeDocument/2006/relationships/slide" Target="/ppt/slides/slide75.xml" Id="rId80" /><Relationship Type="http://schemas.openxmlformats.org/officeDocument/2006/relationships/slide" Target="/ppt/slides/slide80.xml" Id="rId85" /><Relationship Type="http://schemas.openxmlformats.org/officeDocument/2006/relationships/slide" Target="/ppt/slides/slide98.xml" Id="rId103" /><Relationship Type="http://schemas.openxmlformats.org/officeDocument/2006/relationships/slide" Target="/ppt/slides/slide86.xml" Id="rId91" /><Relationship Type="http://schemas.openxmlformats.org/officeDocument/2006/relationships/slide" Target="/ppt/slides/slide91.xml" Id="rId96" /><Relationship Type="http://schemas.openxmlformats.org/officeDocument/2006/relationships/customXml" Target="/customXml/item1.xml" Id="rId1" /><Relationship Type="http://schemas.openxmlformats.org/officeDocument/2006/relationships/slide" Target="/ppt/slides/slide76.xml" Id="rId81" /><Relationship Type="http://schemas.openxmlformats.org/officeDocument/2006/relationships/slide" Target="/ppt/slides/slide81.xml" Id="rId86" /><Relationship Type="http://schemas.openxmlformats.org/officeDocument/2006/relationships/slide" Target="/ppt/slides/slide92.xml" Id="rId97" /><Relationship Type="http://schemas.openxmlformats.org/officeDocument/2006/relationships/slide" Target="/ppt/slides/slide99.xml" Id="rId104" /><Relationship Type="http://schemas.openxmlformats.org/officeDocument/2006/relationships/slide" Target="/ppt/slides/slide87.xml" Id="rId92" /><Relationship Type="http://schemas.openxmlformats.org/officeDocument/2006/relationships/customXml" Target="/customXml/item2.xml" Id="rId2" /><Relationship Type="http://schemas.openxmlformats.org/officeDocument/2006/relationships/slide" Target="/ppt/slides/slide82.xml" Id="rId87" /><Relationship Type="http://schemas.openxmlformats.org/officeDocument/2006/relationships/presProps" Target="/ppt/presProps.xml" Id="rId131" /><Relationship Type="http://schemas.openxmlformats.org/officeDocument/2006/relationships/slide" Target="/ppt/slides/slide77.xml" Id="rId82" /><Relationship Type="http://schemas.openxmlformats.org/officeDocument/2006/relationships/slide" Target="/ppt/slides/slide72.xml" Id="rId77" /><Relationship Type="http://schemas.openxmlformats.org/officeDocument/2006/relationships/slide" Target="/ppt/slides/slide95.xml" Id="rId100" /><Relationship Type="http://schemas.openxmlformats.org/officeDocument/2006/relationships/slide" Target="/ppt/slides/slide100.xml" Id="rId105" /><Relationship Type="http://schemas.openxmlformats.org/officeDocument/2006/relationships/slide" Target="/ppt/slides/slide88.xml" Id="rId93" /><Relationship Type="http://schemas.openxmlformats.org/officeDocument/2006/relationships/slide" Target="/ppt/slides/slide93.xml" Id="rId98" /><Relationship Type="http://schemas.openxmlformats.org/officeDocument/2006/relationships/customXml" Target="/customXml/item3.xml" Id="rId3" /><Relationship Type="http://schemas.openxmlformats.org/officeDocument/2006/relationships/slide" Target="/ppt/slides/slide78.xml" Id="rId83" /><Relationship Type="http://schemas.openxmlformats.org/officeDocument/2006/relationships/slide" Target="/ppt/slides/slide83.xml" Id="rId88" /><Relationship Type="http://schemas.openxmlformats.org/officeDocument/2006/relationships/viewProps" Target="/ppt/viewProps.xml" Id="rId132" /><Relationship Type="http://schemas.openxmlformats.org/officeDocument/2006/relationships/slide" Target="/ppt/slides/slide101.xml" Id="rId106" /><Relationship Type="http://schemas.openxmlformats.org/officeDocument/2006/relationships/slide" Target="/ppt/slides/slide73.xml" Id="rId78" /><Relationship Type="http://schemas.openxmlformats.org/officeDocument/2006/relationships/slide" Target="/ppt/slides/slide89.xml" Id="rId94" /><Relationship Type="http://schemas.openxmlformats.org/officeDocument/2006/relationships/slide" Target="/ppt/slides/slide94.xml" Id="rId99" /><Relationship Type="http://schemas.openxmlformats.org/officeDocument/2006/relationships/slide" Target="/ppt/slides/slide96.xml" Id="rId101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84.xml" Id="rId89" /><Relationship Type="http://schemas.openxmlformats.org/officeDocument/2006/relationships/theme" Target="/ppt/theme/theme1.xml" Id="rId133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8" /><Relationship Type="http://schemas.openxmlformats.org/officeDocument/2006/relationships/slideLayout" Target="/ppt/slideLayouts/slideLayout3.xml" Id="rId3" /><Relationship Type="http://schemas.openxmlformats.org/officeDocument/2006/relationships/image" Target="/ppt/media/image1.png" Id="rId7" /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6" 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0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01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1.xml" Id="rId1" /></Relationships>
</file>

<file path=ppt/slides/_rels/slide72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6.png" Id="rId6" /><Relationship Type="http://schemas.openxmlformats.org/officeDocument/2006/relationships/image" Target="/ppt/media/image3.png" Id="rId5" /><Relationship Type="http://schemas.openxmlformats.org/officeDocument/2006/relationships/image" Target="/ppt/media/image5.png" Id="rId4" /></Relationships>
</file>

<file path=ppt/slides/_rels/slide73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74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75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76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77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6.png" Id="rId2" /><Relationship Type="http://schemas.openxmlformats.org/officeDocument/2006/relationships/slideLayout" Target="/ppt/slideLayouts/slideLayout3.xml" Id="rId1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7.png" Id="rId2" /><Relationship Type="http://schemas.openxmlformats.org/officeDocument/2006/relationships/slideLayout" Target="/ppt/slideLayouts/slideLayout3.xml" Id="rId1" /></Relationships>
</file>

<file path=ppt/slides/_rels/slide79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80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8.png" Id="rId2" /><Relationship Type="http://schemas.openxmlformats.org/officeDocument/2006/relationships/slideLayout" Target="/ppt/slideLayouts/slideLayout3.xml" Id="rId1" /></Relationships>
</file>

<file path=ppt/slides/_rels/slide81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82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9.png" Id="rId2" /><Relationship Type="http://schemas.openxmlformats.org/officeDocument/2006/relationships/slideLayout" Target="/ppt/slideLayouts/slideLayout3.xml" Id="rId1" /></Relationships>
</file>

<file path=ppt/slides/_rels/slide83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85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86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0.png" Id="rId2" /><Relationship Type="http://schemas.openxmlformats.org/officeDocument/2006/relationships/slideLayout" Target="/ppt/slideLayouts/slideLayout3.xml" Id="rId1" /></Relationships>
</file>

<file path=ppt/slides/_rels/slide87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88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1.png" Id="rId2" /><Relationship Type="http://schemas.openxmlformats.org/officeDocument/2006/relationships/slideLayout" Target="/ppt/slideLayouts/slideLayout3.xml" Id="rId1" /></Relationships>
</file>

<file path=ppt/slides/_rels/slide89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2.png" Id="rId2" /><Relationship Type="http://schemas.openxmlformats.org/officeDocument/2006/relationships/slideLayout" Target="/ppt/slideLayouts/slideLayout3.xml" Id="rId1" /></Relationships>
</file>

<file path=ppt/slides/_rels/slide90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3.png" Id="rId2" /><Relationship Type="http://schemas.openxmlformats.org/officeDocument/2006/relationships/slideLayout" Target="/ppt/slideLayouts/slideLayout3.xml" Id="rId1" /></Relationships>
</file>

<file path=ppt/slides/_rels/slide91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4.png" Id="rId2" /><Relationship Type="http://schemas.openxmlformats.org/officeDocument/2006/relationships/slideLayout" Target="/ppt/slideLayouts/slideLayout3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5.png" Id="rId2" /><Relationship Type="http://schemas.openxmlformats.org/officeDocument/2006/relationships/slideLayout" Target="/ppt/slideLayouts/slideLayout3.xml" Id="rId1" /></Relationships>
</file>

<file path=ppt/slides/_rels/slide93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6.png" Id="rId2" /><Relationship Type="http://schemas.openxmlformats.org/officeDocument/2006/relationships/slideLayout" Target="/ppt/slideLayouts/slideLayout3.xml" Id="rId1" /></Relationships>
</file>

<file path=ppt/slides/_rels/slide94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7.png" Id="rId2" /><Relationship Type="http://schemas.openxmlformats.org/officeDocument/2006/relationships/slideLayout" Target="/ppt/slideLayouts/slideLayout3.xml" Id="rId1" /></Relationships>
</file>

<file path=ppt/slides/_rels/slide95.xml.rels>&#65279;<?xml version="1.0" encoding="utf-8"?><Relationships xmlns="http://schemas.openxmlformats.org/package/2006/relationships"><Relationship Type="http://schemas.openxmlformats.org/officeDocument/2006/relationships/image" Target="/ppt/media/image59.png" Id="rId3" /><Relationship Type="http://schemas.openxmlformats.org/officeDocument/2006/relationships/image" Target="/ppt/media/image58.png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5" /><Relationship Type="http://schemas.openxmlformats.org/officeDocument/2006/relationships/image" Target="/ppt/media/image60.png" Id="rId4" /></Relationships>
</file>

<file path=ppt/slides/_rels/slide96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61.png" Id="rId2" /><Relationship Type="http://schemas.openxmlformats.org/officeDocument/2006/relationships/slideLayout" Target="/ppt/slideLayouts/slideLayout3.xml" Id="rId1" /></Relationships>
</file>

<file path=ppt/slides/_rels/slide97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62.png" Id="rId2" /><Relationship Type="http://schemas.openxmlformats.org/officeDocument/2006/relationships/slideLayout" Target="/ppt/slideLayouts/slideLayout3.xml" Id="rId1" /></Relationships>
</file>

<file path=ppt/slides/_rels/slide98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99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ohranjanje konkurenčnosti v današnjem poslovnem okolju sta ključnega pomena učinkovito upravljanje in nenehno izboljševanje procesov.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poslovnih procesov (BPM) in procesno rudarjenje sta dva pomembna dela poslovne inteligence, ki podjetjem pomagata analizirati, optimizirati in izboljšati njihove operativne procese.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 zagotavlja organizirano in strukturirano metodo za prepoznavanje, načrtovanje, izvajanje, spremljanje in izboljševanje poslovnih procesov ter njihovo usklajevanje s strateškimi cilji organizacije.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drugi strani pa je procesno rudarjenje orodje za prepoznavanje in izboljševanje dejanskih procesov s pomočjo pridobivanja znanja iz dnevnikov dogodkov, ki jih najdemo v sodobnih poslovnih informacijskih sistemih.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8134C29-C60D-3EA4-0352-C196FB42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D72BFE-7C4B-9DFB-F8F2-3C1ECF28009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163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DCF59E3-79A7-E376-BBA6-F6B2D2E06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5FF6DAB-187D-997F-12EA-D1EC2B272DD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865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 poslovnih procesov in procesov rudarjenja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E0A01B9-F8BA-2B30-8987-0D5B3A16C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6762FEA2-2ACA-0900-B423-2EB3F64D9E0B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630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Poslovni proces</a:t>
            </a:r>
          </a:p>
          <a:p>
            <a:r>
              <a:rPr lang="pl-PL" sz="2000" dirty="0"/>
              <a:t>Upravljanje poslovnih procesov</a:t>
            </a:r>
          </a:p>
          <a:p>
            <a:r>
              <a:rPr lang="pl-PL" sz="2000" dirty="0"/>
              <a:t>Modeliranje poslovnih procesov</a:t>
            </a:r>
          </a:p>
          <a:p>
            <a:r>
              <a:rPr lang="pl-PL" sz="2000" dirty="0"/>
              <a:t>Procesno rudarjenje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2D4486F-4A82-9D34-1BE7-DCE3BFABA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6E14FDB-887B-2B09-C6DF-AB02CA036C2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154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/>
              <a:t>Vsaka organizacija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kompleksen sistem medsebojno povezanih procesov.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Procesi </a:t>
            </a:r>
            <a:r>
              <a:rPr lang="hr-HR" sz="1800" dirty="0"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 dejavnosti, ki se izvajajo za dosego določenega organizacijskega cilja.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proizvodnem podjetju lahko ključni procesi vključujejo oblikovanje izdelka, nabavo surovin, proizvodnjo, nadzor kakovosti in distribucijo.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storitveno usmerjenem podjetju, kot je banka, procesi vključujejo odpiranje računov, obdelavo posojil, storitve za stranke in preverjanje skladnosti.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cs typeface="Times New Roman" panose="02020603050405020304" pitchFamily="18" charset="0"/>
              </a:rPr>
              <a:t>Poslovni </a:t>
            </a:r>
            <a:r>
              <a:rPr lang="hr-HR" sz="1800" dirty="0" err="1">
                <a:cs typeface="Times New Roman" panose="02020603050405020304" pitchFamily="18" charset="0"/>
              </a:rPr>
              <a:t>proces je sestavljen iz</a:t>
            </a:r>
            <a:r>
              <a:rPr lang="hr-HR" sz="1800" dirty="0"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Dogodki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cs typeface="Times New Roman" panose="02020603050405020304" pitchFamily="18" charset="0"/>
              </a:rPr>
              <a:t>stvari, ki </a:t>
            </a:r>
            <a:r>
              <a:rPr lang="en-US" sz="1400" dirty="0">
                <a:cs typeface="Times New Roman" panose="02020603050405020304" pitchFamily="18" charset="0"/>
              </a:rPr>
              <a:t>nimajo trajanja in se zgodijo atomsko (npr. "Prejeto naročilo").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Dejavnosti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>
                <a:cs typeface="Times New Roman" panose="02020603050405020304" pitchFamily="18" charset="0"/>
              </a:rPr>
              <a:t>naloge ali operacije, ki so med seboj povezane in katerih izvedba izpolnjuje cilj poslovnega procesa (npr. "Plačilo računa").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Odločitve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>
                <a:cs typeface="Times New Roman" panose="02020603050405020304" pitchFamily="18" charset="0"/>
              </a:rPr>
              <a:t>faza, v kateri se proces odloči, v katero smer bo potekal v prihodnosti.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Akterji</a:t>
            </a:r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>
                <a:cs typeface="Times New Roman" panose="02020603050405020304" pitchFamily="18" charset="0"/>
              </a:rPr>
              <a:t>ljudje, organizacije ali sistemi programske opreme, ki izvajajo dejavnosti procesa.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Predmeti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>
                <a:cs typeface="Times New Roman" panose="02020603050405020304" pitchFamily="18" charset="0"/>
              </a:rPr>
              <a:t>oprema, materiali, papirni dokumenti (fizični predmeti), elektronski dokumenti in zapisi (informacijski predmeti).</a:t>
            </a:r>
            <a:endParaRPr lang="pl-PL" sz="1400" dirty="0"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D4C016C-6097-550C-A210-B9BD0ECC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DF5B328-90E6-30BF-456B-4E3143F3FC30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567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Rezultat izvajanja procesa je eden ali več </a:t>
            </a:r>
            <a:r>
              <a:rPr lang="en-US" sz="1800" b="1" dirty="0">
                <a:solidFill>
                  <a:srgbClr val="015BA6"/>
                </a:solidFill>
              </a:rPr>
              <a:t>rezultatov</a:t>
            </a:r>
            <a:r>
              <a:rPr lang="en-US" sz="1800" dirty="0"/>
              <a:t>. </a:t>
            </a:r>
            <a:endParaRPr lang="hr-HR" sz="1800" dirty="0"/>
          </a:p>
          <a:p>
            <a:r>
              <a:rPr lang="en-US" sz="1800" dirty="0"/>
              <a:t>Rezultat naj bi teoretično koristil vsem strankam, vključenim v postopek (</a:t>
            </a:r>
            <a:r>
              <a:rPr lang="en-US" sz="1800" b="1" dirty="0">
                <a:solidFill>
                  <a:srgbClr val="015BA6"/>
                </a:solidFill>
              </a:rPr>
              <a:t>pozitiven rezultat)</a:t>
            </a:r>
            <a:r>
              <a:rPr lang="en-US" sz="1800" dirty="0"/>
              <a:t>. Včasih je ta vrednost dosežena le delno ali nikoli (</a:t>
            </a:r>
            <a:r>
              <a:rPr lang="en-US" sz="1800" b="1" dirty="0">
                <a:solidFill>
                  <a:srgbClr val="015BA6"/>
                </a:solidFill>
              </a:rPr>
              <a:t>negativni izid</a:t>
            </a:r>
            <a:r>
              <a:rPr lang="en-US" sz="1800" dirty="0"/>
              <a:t>).</a:t>
            </a:r>
            <a:endParaRPr lang="hr-HR" sz="1800" dirty="0"/>
          </a:p>
          <a:p>
            <a:r>
              <a:rPr lang="pl-PL" sz="1800" dirty="0">
                <a:cs typeface="Times New Roman" panose="02020603050405020304" pitchFamily="18" charset="0"/>
              </a:rPr>
              <a:t>Poslovni proces je </a:t>
            </a:r>
            <a:r>
              <a:rPr lang="en-US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skupek nalog in dejavnosti </a:t>
            </a:r>
            <a:r>
              <a:rPr lang="en-US" sz="1800" dirty="0">
                <a:cs typeface="Times New Roman" panose="02020603050405020304" pitchFamily="18" charset="0"/>
              </a:rPr>
              <a:t>(poslovnih operacij in dejanj), ki jih sestavljajo zaposleni, materiali, stroji, sistemi in metode, ki so strukturirani tako, da oblikujejo, ustvarjajo in </a:t>
            </a:r>
            <a:r>
              <a:rPr lang="en-US" sz="1800" dirty="0" err="1">
                <a:cs typeface="Times New Roman" panose="02020603050405020304" pitchFamily="18" charset="0"/>
              </a:rPr>
              <a:t>oskrbovalljajo</a:t>
            </a:r>
            <a:r>
              <a:rPr lang="en-US" sz="1800" dirty="0">
                <a:cs typeface="Times New Roman" panose="02020603050405020304" pitchFamily="18" charset="0"/>
              </a:rPr>
              <a:t> izdelek ali storitev potrošniku </a:t>
            </a:r>
            <a:r>
              <a:rPr lang="hr-HR" sz="1800" dirty="0">
                <a:cs typeface="Times New Roman" panose="02020603050405020304" pitchFamily="18" charset="0"/>
              </a:rPr>
              <a:t>(von </a:t>
            </a:r>
            <a:r>
              <a:rPr lang="hr-HR" sz="1800" dirty="0" err="1">
                <a:cs typeface="Times New Roman" panose="02020603050405020304" pitchFamily="18" charset="0"/>
              </a:rPr>
              <a:t>Scheel et al.</a:t>
            </a:r>
            <a:r>
              <a:rPr lang="hr-HR" sz="1800" dirty="0">
                <a:cs typeface="Times New Roman" panose="02020603050405020304" pitchFamily="18" charset="0"/>
              </a:rPr>
              <a:t>, 2015).</a:t>
            </a:r>
            <a:endParaRPr lang="pl-PL" sz="1800" dirty="0"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A0E35C-6B50-41C8-579F-D515F266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8C9780B-A8A8-5A5E-9B93-EBBE407F234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97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poslovnih procesov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D</a:t>
            </a:r>
            <a:r>
              <a:rPr lang="en-US" sz="1800" dirty="0" err="1"/>
              <a:t>isciplina</a:t>
            </a:r>
            <a:r>
              <a:rPr lang="en-US" sz="1800" dirty="0"/>
              <a:t>, ki uporablja različne metode za </a:t>
            </a:r>
            <a:r>
              <a:rPr lang="en-US" sz="1800" b="1" dirty="0">
                <a:solidFill>
                  <a:srgbClr val="015BA6"/>
                </a:solidFill>
              </a:rPr>
              <a:t>odkrivanje, modeliranje, analiziranje, merjenje, izboljševanje in optimiziranje </a:t>
            </a:r>
            <a:r>
              <a:rPr lang="en-US" sz="1800" dirty="0"/>
              <a:t>poslovnih procesov </a:t>
            </a:r>
            <a:r>
              <a:rPr lang="hr-HR" sz="1800" dirty="0"/>
              <a:t>(Gartner</a:t>
            </a:r>
            <a:r>
              <a:rPr lang="hr-HR" sz="1800" dirty="0" err="1"/>
              <a:t>, n.d.</a:t>
            </a:r>
            <a:r>
              <a:rPr lang="hr-HR" sz="1800" dirty="0"/>
              <a:t>)</a:t>
            </a:r>
          </a:p>
          <a:p>
            <a:r>
              <a:rPr lang="sl-SI" sz="1800" dirty="0"/>
              <a:t>S</a:t>
            </a:r>
            <a:r>
              <a:rPr lang="en-US" sz="1800" dirty="0" err="1"/>
              <a:t>istemski</a:t>
            </a:r>
            <a:r>
              <a:rPr lang="en-US" sz="1800" dirty="0"/>
              <a:t> pristop za zajemanje, načrtovanje, izvajanje, dokumentiranje, merjenje, spremljanje in nadzorovanje avtomatiziranih in neavtomatiziranih procesov za doseganje ciljev in poslovnih strategij podjetja </a:t>
            </a:r>
            <a:r>
              <a:rPr lang="hr-HR" sz="1800" dirty="0"/>
              <a:t>(</a:t>
            </a:r>
            <a:r>
              <a:rPr lang="hr-HR" sz="1800" dirty="0" err="1"/>
              <a:t>Camunda, n.d.)</a:t>
            </a:r>
            <a:r>
              <a:rPr lang="hr-HR" sz="1800" dirty="0"/>
              <a:t>.</a:t>
            </a:r>
          </a:p>
          <a:p>
            <a:r>
              <a:rPr lang="sl-SI" sz="1800" dirty="0"/>
              <a:t>D</a:t>
            </a:r>
            <a:r>
              <a:rPr lang="en-US" sz="1800" dirty="0" err="1"/>
              <a:t>isciplina</a:t>
            </a:r>
            <a:r>
              <a:rPr lang="en-US" sz="1800" dirty="0"/>
              <a:t>, ki vključuje katero koli kombinacijo modeliranja, avtomatizacije, izvajanja, nadzora, merjenja in optimizacije tokov poslovnih dejavnosti v uporabni kombinaciji za podporo ciljev podjetja, ki zajema organizacijske in sistemske meje ter vključuje zaposlene, stranke in partnerje znotraj in zunaj meja podjetja </a:t>
            </a:r>
            <a:r>
              <a:rPr lang="hr-HR" sz="1800" dirty="0"/>
              <a:t>(</a:t>
            </a:r>
            <a:r>
              <a:rPr lang="hr-HR" sz="1800" dirty="0" err="1"/>
              <a:t>Swenson in Rosing</a:t>
            </a:r>
            <a:r>
              <a:rPr lang="hr-HR" sz="1800" dirty="0"/>
              <a:t>, 2015).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A0EB6AF-2C53-C475-DBCB-F4D2F630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7EF6689-F612-F37D-240F-22A9E17C944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607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poslovnih procesov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Nabor metod, tehnik in orodij za prepoznavanje, odkrivanje, analizo, preoblikovanje, izvajanje in spremljanje </a:t>
            </a:r>
            <a:r>
              <a:rPr lang="en-US" sz="1800" b="1" dirty="0">
                <a:solidFill>
                  <a:srgbClr val="015BA6"/>
                </a:solidFill>
              </a:rPr>
              <a:t>poslovnih procesov </a:t>
            </a:r>
            <a:r>
              <a:rPr lang="en-US" sz="1800" dirty="0"/>
              <a:t>z namenom </a:t>
            </a:r>
            <a:r>
              <a:rPr lang="en-US" sz="1800" b="1" dirty="0">
                <a:solidFill>
                  <a:srgbClr val="015BA6"/>
                </a:solidFill>
              </a:rPr>
              <a:t>izboljšanja </a:t>
            </a:r>
            <a:r>
              <a:rPr lang="en-US" sz="1800" dirty="0"/>
              <a:t>njihovega delovanja.</a:t>
            </a:r>
            <a:endParaRPr lang="hr-HR" sz="1800" dirty="0"/>
          </a:p>
          <a:p>
            <a:pPr lvl="1"/>
            <a:r>
              <a:rPr lang="hr-HR" sz="1800" b="1" dirty="0" err="1">
                <a:solidFill>
                  <a:srgbClr val="015BA6"/>
                </a:solidFill>
              </a:rPr>
              <a:t>Izboljšanje učinkovitosti </a:t>
            </a:r>
            <a:r>
              <a:rPr lang="hr-HR" sz="1800" dirty="0">
                <a:sym typeface="Wingdings" panose="05000000000000000000" pitchFamily="2" charset="2"/>
              </a:rPr>
              <a:t> </a:t>
            </a:r>
            <a:r>
              <a:rPr lang="hr-HR" sz="1800" dirty="0" err="1">
                <a:sym typeface="Wingdings" panose="05000000000000000000" pitchFamily="2" charset="2"/>
              </a:rPr>
              <a:t>zmanjšanje stroškov</a:t>
            </a:r>
            <a:r>
              <a:rPr lang="hr-HR" sz="1800" dirty="0">
                <a:sym typeface="Wingdings" panose="05000000000000000000" pitchFamily="2" charset="2"/>
              </a:rPr>
              <a:t>, </a:t>
            </a:r>
            <a:r>
              <a:rPr lang="hr-HR" sz="1800" dirty="0" err="1">
                <a:sym typeface="Wingdings" panose="05000000000000000000" pitchFamily="2" charset="2"/>
              </a:rPr>
              <a:t>skrajšanje </a:t>
            </a:r>
            <a:r>
              <a:rPr lang="hr-HR" sz="1800" dirty="0">
                <a:sym typeface="Wingdings" panose="05000000000000000000" pitchFamily="2" charset="2"/>
              </a:rPr>
              <a:t>časa </a:t>
            </a:r>
            <a:r>
              <a:rPr lang="hr-HR" sz="1800" dirty="0" err="1">
                <a:sym typeface="Wingdings" panose="05000000000000000000" pitchFamily="2" charset="2"/>
              </a:rPr>
              <a:t>izvajanja dejavnosti</a:t>
            </a:r>
            <a:r>
              <a:rPr lang="hr-HR" sz="1800" dirty="0">
                <a:sym typeface="Wingdings" panose="05000000000000000000" pitchFamily="2" charset="2"/>
              </a:rPr>
              <a:t>, </a:t>
            </a:r>
            <a:r>
              <a:rPr lang="hr-HR" sz="1800" dirty="0" err="1">
                <a:sym typeface="Wingdings" panose="05000000000000000000" pitchFamily="2" charset="2"/>
              </a:rPr>
              <a:t>zmanjšanje napak/problemov</a:t>
            </a:r>
            <a:endParaRPr lang="hr-HR" sz="1800" dirty="0">
              <a:sym typeface="Wingdings" panose="05000000000000000000" pitchFamily="2" charset="2"/>
            </a:endParaRPr>
          </a:p>
          <a:p>
            <a:endParaRPr lang="hr-HR" sz="2200" dirty="0">
              <a:sym typeface="Wingdings" panose="05000000000000000000" pitchFamily="2" charset="2"/>
            </a:endParaRPr>
          </a:p>
          <a:p>
            <a:r>
              <a:rPr lang="en-US" sz="2200" dirty="0"/>
              <a:t>Pri BPM ne gre za izboljšanje </a:t>
            </a:r>
            <a:r>
              <a:rPr lang="en-US" sz="2200" b="1" dirty="0">
                <a:solidFill>
                  <a:srgbClr val="015BA6"/>
                </a:solidFill>
              </a:rPr>
              <a:t>posameznih dejavnosti, </a:t>
            </a:r>
            <a:r>
              <a:rPr lang="en-US" sz="2200" dirty="0"/>
              <a:t>temveč za upravljanje </a:t>
            </a:r>
            <a:r>
              <a:rPr lang="en-US" sz="2200" b="1" dirty="0">
                <a:solidFill>
                  <a:srgbClr val="015BA6"/>
                </a:solidFill>
              </a:rPr>
              <a:t>celotne verige </a:t>
            </a:r>
            <a:r>
              <a:rPr lang="en-US" sz="2200" dirty="0"/>
              <a:t>dogodkov, dejavnosti in odločitev, ki podjetju in njegovim strankam prinašajo dodano vrednost.</a:t>
            </a:r>
            <a:endParaRPr lang="pl-PL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BC72C-07BE-DCCD-9205-F490AC50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82" y="4397145"/>
            <a:ext cx="4571885" cy="212377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87FA8E0-B570-F548-A9E5-647ADC40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091FD99-F360-28D1-F17D-9B387E48CFE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26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3650-EB2C-8E3E-6F64-9995A741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5CCBE77-9B6D-5F7B-90A4-14A28318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Življenjski cikel BPM</a:t>
            </a:r>
          </a:p>
        </p:txBody>
      </p:sp>
      <p:pic>
        <p:nvPicPr>
          <p:cNvPr id="6" name="Picture 5" descr="A diagram of process&#10;&#10;Description automatically generated">
            <a:extLst>
              <a:ext uri="{FF2B5EF4-FFF2-40B4-BE49-F238E27FC236}">
                <a16:creationId xmlns:a16="http://schemas.microsoft.com/office/drawing/2014/main" id="{62ED9870-0ED5-32AB-3246-7BD0F402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38" y="1481668"/>
            <a:ext cx="6000347" cy="429849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37BDA76-163C-B097-52BD-1762AC91A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0F99B0-BA7D-E717-8190-3DBFE49F2FA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8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Kategorije procesov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0C9-32D1-F863-4927-7412B1EE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15BA6"/>
                </a:solidFill>
              </a:rPr>
              <a:t>Ključni procesi (primarne dejavnosti) </a:t>
            </a:r>
            <a:r>
              <a:rPr lang="en-US" sz="2000" dirty="0"/>
              <a:t>se nanašajo na ustvarjanje vrednosti podjetja, tj. na proizvodnjo blaga in storitev, ki jih plačujejo stranke. Sem spadajo načrtovanje in razvoj, proizvodnja, trženje in prodaja, </a:t>
            </a:r>
            <a:r>
              <a:rPr lang="en-US" sz="2000" dirty="0" err="1"/>
              <a:t>oskrbovala</a:t>
            </a:r>
            <a:r>
              <a:rPr lang="en-US" sz="2000" dirty="0"/>
              <a:t>, </a:t>
            </a:r>
            <a:r>
              <a:rPr lang="hr-HR" sz="2000" dirty="0"/>
              <a:t>poprodajne </a:t>
            </a:r>
            <a:r>
              <a:rPr lang="en-US" sz="2000" dirty="0"/>
              <a:t>dejavnosti in neposredna nabava (nabava materialov za izdelavo izdelkov ali opravljanje storitev).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Podporni procesi (podporne dejavnosti) </a:t>
            </a:r>
            <a:r>
              <a:rPr lang="en-US" sz="2000" dirty="0"/>
              <a:t>- omogočajo izvajanje ključnih procesov. Vključujejo posredno nabavo (nabava strojne opreme, pohištva itd.), HRM, upravljanje IT, računovodstvo, pravne storitve itd.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Procesi upravljanja </a:t>
            </a:r>
            <a:r>
              <a:rPr lang="en-US" sz="2000" dirty="0"/>
              <a:t>- zagotavljanje pravil in smernic za ključne in podporne procese. Vključujejo strateško načrtovanje, pripravo proračuna, upravljanje tveganj ter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oskrbovaliteljev</a:t>
            </a:r>
            <a:r>
              <a:rPr lang="en-US" sz="2000" dirty="0"/>
              <a:t>, vlagateljev in partnerjev.</a:t>
            </a: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920272-0EC1-E5A2-5EEA-4616275E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151949A-4EEC-F1D5-BCE5-715319D502B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556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Kategorije procesov</a:t>
            </a:r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67705-97BA-FF39-BEA8-20F493D1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38" y="1731145"/>
            <a:ext cx="8030123" cy="406364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8CC3AA7-8C7F-878C-C838-DDD3CF6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8109BF3-9D5A-4E4C-E97B-DC5E5AB7DAB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816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0B7E-1236-CF40-67D3-7A7318BD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Izbira postopka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EC45-39F7-0DC8-3E89-8F1A38CF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</a:rPr>
              <a:t>CILJ</a:t>
            </a:r>
            <a:r>
              <a:rPr lang="en-US" sz="2000" b="1" dirty="0">
                <a:solidFill>
                  <a:srgbClr val="015BA6"/>
                </a:solidFill>
              </a:rPr>
              <a:t>: </a:t>
            </a:r>
            <a:r>
              <a:rPr lang="en-US" sz="2000" dirty="0"/>
              <a:t>opredelitev meril za ocenjevanje uspešnosti opredeljenih poslovnih procesov</a:t>
            </a:r>
            <a:endParaRPr lang="hr-HR" sz="2000" dirty="0"/>
          </a:p>
          <a:p>
            <a:endParaRPr lang="hr-HR" sz="2000" b="1" dirty="0">
              <a:solidFill>
                <a:srgbClr val="015BA6"/>
              </a:solidFill>
            </a:endParaRPr>
          </a:p>
          <a:p>
            <a:r>
              <a:rPr lang="en-US" sz="2000" b="1" dirty="0">
                <a:solidFill>
                  <a:srgbClr val="015BA6"/>
                </a:solidFill>
              </a:rPr>
              <a:t>Merila za izbor:</a:t>
            </a:r>
            <a:endParaRPr lang="hr-HR" sz="2000" b="1" dirty="0">
              <a:solidFill>
                <a:srgbClr val="015BA6"/>
              </a:solidFill>
            </a:endParaRPr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Strateški pomen </a:t>
            </a:r>
            <a:r>
              <a:rPr lang="en-US" sz="1600" dirty="0"/>
              <a:t>- poiščite procese, ki imajo največji vpliv na strateške cilje organizacije (npr. kateri so najbolj dobičkonosni).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Zdravje </a:t>
            </a:r>
            <a:r>
              <a:rPr lang="en-US" sz="1600" dirty="0"/>
              <a:t>- poiščite procese, ki imajo največ težav, tj. procese, ki so neučinkoviti, proizvajajo nekakovostne rezultate ali ne zadovoljujejo potreb strank (na take procese se mora osredotočiti BPM).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Izvedljivost </a:t>
            </a:r>
            <a:r>
              <a:rPr lang="en-US" sz="1600" dirty="0"/>
              <a:t>- za vsak proces ugotovite, ali ga je sploh mogoče izboljšati, ali imamo potrebne </a:t>
            </a:r>
            <a:r>
              <a:rPr lang="hr-HR" sz="1600" dirty="0"/>
              <a:t>človeške </a:t>
            </a:r>
            <a:r>
              <a:rPr lang="en-US" sz="1600" dirty="0"/>
              <a:t>vire, finančne vire, ali lahko v izboljšavo sploh vložimo določen napor.</a:t>
            </a:r>
            <a:endParaRPr lang="hr-HR" sz="1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76EDFE-B057-CE3A-E687-3484CAA3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F843892-9FD3-D226-67D2-1FEC3FAD85C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904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Merjenje učinkovitosti procesov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Natančno je treba izmeriti stanje poslovnega procesa.</a:t>
            </a:r>
            <a:endParaRPr lang="hr-HR" sz="20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GENERIČNI UKREPI: </a:t>
            </a:r>
            <a:r>
              <a:rPr lang="en-US" sz="1600" dirty="0"/>
              <a:t>čas, stroški in kakovost</a:t>
            </a:r>
            <a:endParaRPr lang="hr-HR" sz="1600" dirty="0"/>
          </a:p>
          <a:p>
            <a:pPr lvl="1"/>
            <a:endParaRPr lang="hr-HR" sz="1600" dirty="0"/>
          </a:p>
          <a:p>
            <a:r>
              <a:rPr lang="hr-HR" sz="2000" b="1" dirty="0">
                <a:solidFill>
                  <a:srgbClr val="015BA6"/>
                </a:solidFill>
              </a:rPr>
              <a:t>ČAS</a:t>
            </a:r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Čas cikla </a:t>
            </a:r>
            <a:r>
              <a:rPr lang="en-US" sz="1600" dirty="0"/>
              <a:t>- čas, potreben za obdelavo zadeve od začetka do konca.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Čas obdelave </a:t>
            </a:r>
            <a:r>
              <a:rPr lang="en-US" sz="1600" dirty="0"/>
              <a:t>- dejanski čas, ki ga vir (udeleženec postopka ali programska oprema) porabi za obdelavo zadeve.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Čas čakanja </a:t>
            </a:r>
            <a:r>
              <a:rPr lang="en-US" sz="1600" dirty="0"/>
              <a:t>- čas, ki ga zadeva porabi za čakanje na obdelavo (npr. čakanje v čakalni vrsti).</a:t>
            </a:r>
            <a:endParaRPr lang="hr-HR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1E9BE-163D-4E23-EAC6-70EE7423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618607"/>
            <a:ext cx="6096000" cy="94282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D7E2BA7-72C1-E4DA-F114-17DC4728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A97EC67-00E8-E213-4EEA-9B295C9B0B0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350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Merjenje uspešnosti procesov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015BA6"/>
                </a:solidFill>
              </a:rPr>
              <a:t>STROŠKI</a:t>
            </a:r>
          </a:p>
          <a:p>
            <a:r>
              <a:rPr lang="en-US" sz="2000" dirty="0"/>
              <a:t>izboljševanje procesov je najpogosteje povezano z zmanjševanjem stroškov.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Neposredni stroški </a:t>
            </a:r>
            <a:r>
              <a:rPr lang="en-US" sz="2000" dirty="0"/>
              <a:t>- stroški, neposredno povezani s procesom (stroški dela, materiala, opreme ...)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Posredni stroški </a:t>
            </a:r>
            <a:r>
              <a:rPr lang="en-US" sz="2000" dirty="0"/>
              <a:t>- stroški, ki niso povezani s procesom (najemnina, komunalne storitve, upravni stroški...)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Fiksni stroški </a:t>
            </a:r>
            <a:r>
              <a:rPr lang="en-US" sz="2000" dirty="0"/>
              <a:t>- stroški, ki se ne spreminjajo (najemnina, plače, vzdrževanje programske opreme).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Spremenljivi stroški </a:t>
            </a:r>
            <a:r>
              <a:rPr lang="en-US" sz="2000" dirty="0"/>
              <a:t>- stroški, ki se spreminjajo s spreminjanjem obsega proizvodnje (stroški materiala, prevozni stroški ...)</a:t>
            </a:r>
            <a:endParaRPr lang="hr-HR" sz="2000" dirty="0"/>
          </a:p>
          <a:p>
            <a:pPr lvl="1"/>
            <a:endParaRPr lang="hr-HR" sz="1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E07411B-0EAB-45E3-6039-EFB0F03F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2C80A2A-B98B-FA9B-A5EF-07DF3898FB9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746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Merjenje učinkovitosti procesov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Opazuje se z vidika stranke in z vidika udeležencev v procesu.</a:t>
            </a:r>
            <a:endParaRPr lang="hr-HR" sz="1800" dirty="0"/>
          </a:p>
          <a:p>
            <a:r>
              <a:rPr lang="en-US" sz="1800" b="1" dirty="0">
                <a:solidFill>
                  <a:srgbClr val="015BA6"/>
                </a:solidFill>
              </a:rPr>
              <a:t>Zunanja kakovost </a:t>
            </a:r>
            <a:r>
              <a:rPr lang="en-US" sz="1800" dirty="0"/>
              <a:t>- zadovoljstvo stranke z izdelkom ali postopkom.</a:t>
            </a:r>
            <a:endParaRPr lang="hr-HR" sz="1800" dirty="0"/>
          </a:p>
          <a:p>
            <a:pPr lvl="1"/>
            <a:r>
              <a:rPr lang="en-US" sz="1600" dirty="0"/>
              <a:t>Zadovoljstvo z izdelkom - v kolikšni meri je izdelek izpolnil njegova pričakovanja </a:t>
            </a:r>
            <a:endParaRPr lang="hr-HR" sz="1600" dirty="0"/>
          </a:p>
          <a:p>
            <a:pPr lvl="1"/>
            <a:r>
              <a:rPr lang="en-US" sz="1600" dirty="0"/>
              <a:t>Zadovoljstvo s postopkom - kako je bil postopek izveden (količina, pomembnost, kakovost in pravočasnost informacij, ki jih stranka prejme med izvajanjem postopka).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Zunanji ukrepi kakovosti:</a:t>
            </a:r>
            <a:endParaRPr lang="hr-HR" sz="1600" b="1" dirty="0">
              <a:solidFill>
                <a:srgbClr val="015BA6"/>
              </a:solidFill>
            </a:endParaRPr>
          </a:p>
          <a:p>
            <a:pPr lvl="2"/>
            <a:r>
              <a:rPr lang="en-US" sz="1400" b="1" dirty="0">
                <a:solidFill>
                  <a:srgbClr val="015BA6"/>
                </a:solidFill>
              </a:rPr>
              <a:t>Churn rate </a:t>
            </a:r>
            <a:r>
              <a:rPr lang="en-US" sz="1400" dirty="0"/>
              <a:t>- nanaša se na komunikacijo s stranko prek interneta. Prikazuje, koliko strank je na nek način prekinilo sodelovanje med izvajanjem postopka (spletno nakupovanje).</a:t>
            </a:r>
            <a:endParaRPr lang="hr-HR" sz="1400" dirty="0"/>
          </a:p>
          <a:p>
            <a:pPr lvl="2"/>
            <a:r>
              <a:rPr lang="en-US" sz="1400" b="1" dirty="0">
                <a:solidFill>
                  <a:srgbClr val="015BA6"/>
                </a:solidFill>
              </a:rPr>
              <a:t>Neto promotorska ocena </a:t>
            </a:r>
            <a:r>
              <a:rPr lang="en-US" sz="1400" dirty="0"/>
              <a:t>- najpogosteje je opredeljena v razponu od 1 do 10 in meri pripravljenost stranke, da izdelek ali storitev priporoči komu drugemu.</a:t>
            </a:r>
            <a:endParaRPr lang="hr-HR" sz="1400" dirty="0"/>
          </a:p>
          <a:p>
            <a:r>
              <a:rPr lang="en-US" sz="1800" b="1" dirty="0">
                <a:solidFill>
                  <a:srgbClr val="015BA6"/>
                </a:solidFill>
              </a:rPr>
              <a:t>Notranja kakovost </a:t>
            </a:r>
            <a:r>
              <a:rPr lang="en-US" sz="1800" dirty="0"/>
              <a:t>- kako je udeleženec v procesu zadovoljen s tem, kako se proces izvaja - ali je učinkovit, prilagodljiv spremembam v okolju, skladen s politikami in pravili podjetja itd.</a:t>
            </a:r>
            <a:endParaRPr lang="hr-HR" sz="1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ED8836-46AB-5979-37CE-021E66BC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A8EF49C-E498-CC3A-5F76-35265D5D03E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936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1C02-71FF-7091-70AA-907CBB71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57E24D8-98AB-2FE2-4352-9E76016C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Vloge v projektih BPM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397104-68E7-CEEE-F767-1A6D2423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15BA6"/>
                </a:solidFill>
              </a:rPr>
              <a:t>Lastnik procesa </a:t>
            </a:r>
            <a:r>
              <a:rPr lang="en-US" sz="1800" dirty="0"/>
              <a:t>- oseba, ki je strateško odgovorna za procese. Ima proračunska pooblastila in je pogosto član prve ali druge ravni vodstva. Lastnik procesa je lahko na primer generalni direktor podjetja.</a:t>
            </a:r>
          </a:p>
          <a:p>
            <a:r>
              <a:rPr lang="en-US" sz="1800" b="1" dirty="0">
                <a:solidFill>
                  <a:srgbClr val="015BA6"/>
                </a:solidFill>
              </a:rPr>
              <a:t>Vodja procesa </a:t>
            </a:r>
            <a:r>
              <a:rPr lang="en-US" sz="1800" dirty="0"/>
              <a:t>- oseba, ki je operativno odgovorna za procese. Pogosto gre za vodjo na nižji ali srednji ravni. Na primer, vodja prodaje je lahko vodja procesa.</a:t>
            </a:r>
          </a:p>
          <a:p>
            <a:r>
              <a:rPr lang="en-US" sz="1800" b="1" dirty="0">
                <a:solidFill>
                  <a:srgbClr val="015BA6"/>
                </a:solidFill>
              </a:rPr>
              <a:t>Udeleženec procesa </a:t>
            </a:r>
            <a:r>
              <a:rPr lang="en-US" sz="1800" dirty="0"/>
              <a:t>- oseba, ki dela s procesom in ustvarja vrednost (npr. prodajalec).</a:t>
            </a:r>
          </a:p>
          <a:p>
            <a:r>
              <a:rPr lang="en-US" sz="1800" b="1" dirty="0">
                <a:solidFill>
                  <a:srgbClr val="015BA6"/>
                </a:solidFill>
              </a:rPr>
              <a:t>Procesni analitik </a:t>
            </a:r>
            <a:r>
              <a:rPr lang="en-US" sz="1800" dirty="0"/>
              <a:t>- oseba, ki razume BPM na splošno in še posebej BPMN ter je v središču vsakega projekta BPM.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A6C7024-CD44-4E52-EAB9-6375738B4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675A89-8E02-E3FC-6DA3-DED8F2E0D20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222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BPMN (model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in zapis 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poslovnih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procesov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) </a:t>
            </a: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Poslovni proces je sestavljen iz </a:t>
            </a:r>
            <a:r>
              <a:rPr lang="en-US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dogodkov </a:t>
            </a:r>
            <a:r>
              <a:rPr lang="en-US" sz="2000" dirty="0"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dejavnosti.</a:t>
            </a:r>
            <a:endParaRPr lang="hr-HR" sz="2000" b="1" dirty="0">
              <a:solidFill>
                <a:srgbClr val="015BA6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Dogodki se izvedejo takoj (npr. prejeti račun)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Dejavnosti predstavljajo enote dela, ki imajo trajanje (npr. plačilo računov, prejem blaga ...)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Dogodki in dejavnosti so povezani s povezavami (obstaja zaporedje dejavnosti).</a:t>
            </a:r>
            <a:endParaRPr lang="hr-HR" sz="1600" dirty="0">
              <a:cs typeface="Times New Roman" panose="02020603050405020304" pitchFamily="18" charset="0"/>
            </a:endParaRPr>
          </a:p>
          <a:p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Brackett (2015); Dalkir (2023); Cotton (2023)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A1BF8-DAF8-089E-5287-931BE4FE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17" y="4057096"/>
            <a:ext cx="5094166" cy="16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31B4566-2BEF-5E94-1052-833DBF186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4C0ADA2-06AC-12DD-C935-7400CF418D0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741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cs typeface="Times New Roman" panose="02020603050405020304" pitchFamily="18" charset="0"/>
              </a:rPr>
              <a:t>Elementi BPMN:</a:t>
            </a:r>
          </a:p>
          <a:p>
            <a:pPr lvl="1"/>
            <a:r>
              <a:rPr lang="en-US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Predmeti toka</a:t>
            </a:r>
            <a:r>
              <a:rPr lang="en-US" sz="2000" dirty="0">
                <a:cs typeface="Times New Roman" panose="02020603050405020304" pitchFamily="18" charset="0"/>
              </a:rPr>
              <a:t>: dogodki, opravila (dejavnosti) in prehodi.</a:t>
            </a:r>
            <a:endParaRPr lang="hr-HR" sz="2000" dirty="0">
              <a:cs typeface="Times New Roman" panose="02020603050405020304" pitchFamily="18" charset="0"/>
            </a:endParaRPr>
          </a:p>
          <a:p>
            <a:pPr lvl="1"/>
            <a:r>
              <a:rPr lang="en-US" sz="2000" b="1" kern="100" dirty="0" err="1">
                <a:solidFill>
                  <a:srgbClr val="1065AB"/>
                </a:solidFill>
                <a:cs typeface="Times New Roman" panose="02020603050405020304" pitchFamily="18" charset="0"/>
              </a:rPr>
              <a:t>Povezova</a:t>
            </a:r>
            <a:r>
              <a:rPr lang="sl-SI" sz="2000" b="1" kern="100" dirty="0" err="1">
                <a:solidFill>
                  <a:srgbClr val="1065AB"/>
                </a:solidFill>
                <a:cs typeface="Times New Roman" panose="02020603050405020304" pitchFamily="18" charset="0"/>
              </a:rPr>
              <a:t>lni</a:t>
            </a:r>
            <a:r>
              <a:rPr lang="en-US" sz="2000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predmet</a:t>
            </a:r>
            <a:r>
              <a:rPr lang="sl-SI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i</a:t>
            </a:r>
            <a:r>
              <a:rPr lang="en-US" sz="2000" dirty="0">
                <a:cs typeface="Times New Roman" panose="02020603050405020304" pitchFamily="18" charset="0"/>
              </a:rPr>
              <a:t>: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 </a:t>
            </a:r>
            <a:r>
              <a:rPr lang="en-US" sz="2000" dirty="0">
                <a:cs typeface="Times New Roman" panose="02020603050405020304" pitchFamily="18" charset="0"/>
              </a:rPr>
              <a:t>zaporedja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tok sporočil in povezovanje</a:t>
            </a:r>
            <a:endParaRPr lang="hr-HR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Udeleženci</a:t>
            </a: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bazen in steze</a:t>
            </a:r>
            <a:endParaRPr lang="hr-HR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Artefakti</a:t>
            </a: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podatkovni objekti, podatkovna shramba in opombe</a:t>
            </a: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Brackett (2015); Dalkir (2023); Cotton (2023)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F4AF618-7CC9-58D9-C70D-FFE37103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0F73593-79B8-E561-4679-55C8A4380F1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657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Dogodki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kar se zgodi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procesu.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Začetni </a:t>
            </a:r>
            <a:r>
              <a:rPr lang="en-US" sz="1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dogodki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določajo, kje se postopek začne.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Obstajati mora v poslovnem procesu.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Vmesni </a:t>
            </a:r>
            <a:r>
              <a:rPr lang="hr-HR" sz="1800" b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dogodki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pojavijo znotraj procesa med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začetnim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končnim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dogodkom.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Vpliva na potek procesa, vendar ga ne začne ali konča.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Označujejo lahko mejnike v procesih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Najpogosteje se uporabljajo za prikaz časovne razlike (čakanja) znotraj procesa.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Končni dogodki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določajo, kdaj se proces konča.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Obstajati mora v poslovnem procesu.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[predmet] + [glagol v pretekliku]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 err="1">
                <a:cs typeface="Times New Roman" panose="02020603050405020304" pitchFamily="18" charset="0"/>
              </a:rPr>
              <a:t>Poslan račun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dirty="0" err="1">
                <a:cs typeface="Times New Roman" panose="02020603050405020304" pitchFamily="18" charset="0"/>
              </a:rPr>
              <a:t>Predloženo naročilo</a:t>
            </a:r>
            <a:endParaRPr lang="pl-PL" sz="1600" dirty="0"/>
          </a:p>
        </p:txBody>
      </p:sp>
      <p:pic>
        <p:nvPicPr>
          <p:cNvPr id="2" name="Picture 1" descr="A logo with a circle&#10;&#10;Description automatically generated">
            <a:extLst>
              <a:ext uri="{FF2B5EF4-FFF2-40B4-BE49-F238E27FC236}">
                <a16:creationId xmlns:a16="http://schemas.microsoft.com/office/drawing/2014/main" id="{397EBD0A-6560-5F86-6A59-226A08E9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 b="14530"/>
          <a:stretch/>
        </p:blipFill>
        <p:spPr bwMode="auto">
          <a:xfrm>
            <a:off x="6481232" y="4363651"/>
            <a:ext cx="4576894" cy="129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8C32BA6-DD9A-6FE4-5225-7CB93A6BD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C3ADCD0-DE1F-B393-EB10-FDFE78E8DB5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018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5CD9-85D8-1502-8721-3597A349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54C63D-E61D-3FDA-CF67-C784EF9E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376734-2EF4-B329-3F1B-DF07F4A1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kar se izvede med procesom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dejavnostmi, ki jih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izvaja oseba ali sistem.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Naloga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podprocesu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[glagol v imperativu] + [predmet]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 err="1">
                <a:cs typeface="Times New Roman" panose="02020603050405020304" pitchFamily="18" charset="0"/>
              </a:rPr>
              <a:t>Pošlji račun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dirty="0" err="1">
                <a:cs typeface="Times New Roman" panose="02020603050405020304" pitchFamily="18" charset="0"/>
              </a:rPr>
              <a:t>Oddaja naročila</a:t>
            </a:r>
            <a:endParaRPr lang="pl-PL" sz="1600" dirty="0"/>
          </a:p>
        </p:txBody>
      </p:sp>
      <p:pic>
        <p:nvPicPr>
          <p:cNvPr id="3" name="Picture 2" descr="A close-up of a keyboard&#10;&#10;Description automatically generated">
            <a:extLst>
              <a:ext uri="{FF2B5EF4-FFF2-40B4-BE49-F238E27FC236}">
                <a16:creationId xmlns:a16="http://schemas.microsoft.com/office/drawing/2014/main" id="{950AFFA0-45B8-B2D0-D5E7-1CF24E09E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2783" r="50000" b="12781"/>
          <a:stretch/>
        </p:blipFill>
        <p:spPr bwMode="auto">
          <a:xfrm>
            <a:off x="4509856" y="3735326"/>
            <a:ext cx="2731363" cy="1486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4766224-8F5C-ED06-B1C1-D310C67A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04B37D-A317-82EE-3751-BFA382132C10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712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11B4-2480-A1A0-6980-A8FE81E0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D497B87-B9BC-7FCC-75A3-99815A1B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Prehodi (gateway)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4F77F-1EAD-391B-B268-719AD664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kjer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razdelijo ali združijo.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 (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izključujoče)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(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vključujoče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AND (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vzporedno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vrata</a:t>
            </a:r>
            <a:endParaRPr lang="pl-PL" sz="1400" dirty="0"/>
          </a:p>
        </p:txBody>
      </p:sp>
      <p:pic>
        <p:nvPicPr>
          <p:cNvPr id="2" name="Picture 1" descr="A group of black and white logos&#10;&#10;Description automatically generated">
            <a:extLst>
              <a:ext uri="{FF2B5EF4-FFF2-40B4-BE49-F238E27FC236}">
                <a16:creationId xmlns:a16="http://schemas.microsoft.com/office/drawing/2014/main" id="{4BFA3789-314B-0B03-8B4A-71F5F9F3F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14702"/>
          <a:stretch/>
        </p:blipFill>
        <p:spPr bwMode="auto">
          <a:xfrm>
            <a:off x="3656091" y="2999104"/>
            <a:ext cx="5080239" cy="164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DD1CFE2-E81E-FADE-3F3B-21419B35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9C7761C-EFA5-7D31-8C7C-957BC68F5A4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975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5C4F-3961-6F07-5C72-0F42C590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89713B0-CE7C-109C-A269-1E8C0388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ALI prehod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88FCF40-9EF2-0B61-FAA5-C38B35DF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Pravilna alternativna pot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izključuje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drugih, vse poti se lahko upoštevajo.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 je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izbrati samo eno pot ali vse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hkrati.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združitvijo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treba dokončati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 aktivne vhodne veje, da se tok nadaljuje.</a:t>
            </a:r>
            <a:endParaRPr lang="pl-PL" sz="1400" dirty="0"/>
          </a:p>
        </p:txBody>
      </p:sp>
      <p:pic>
        <p:nvPicPr>
          <p:cNvPr id="3" name="Picture 2" descr="A diagram of a warehouse&#10;&#10;Description automatically generated">
            <a:extLst>
              <a:ext uri="{FF2B5EF4-FFF2-40B4-BE49-F238E27FC236}">
                <a16:creationId xmlns:a16="http://schemas.microsoft.com/office/drawing/2014/main" id="{9E02D92D-65BD-FFBB-4377-B7AE77913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6714" r="5467" b="7009"/>
          <a:stretch/>
        </p:blipFill>
        <p:spPr bwMode="auto">
          <a:xfrm>
            <a:off x="1227569" y="3286957"/>
            <a:ext cx="9504354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4AB6C82-1A61-887D-01A2-1ECA57171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D99F081-4654-F25F-A24F-A6AFF6FFFEE5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578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1744-2BBD-816B-8565-3D7FA857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4DA830A-7EB2-A3BB-4F58-2E75A1E0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Vrata XOR in AND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C706639-797E-0076-6D09-22797BAE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</a:t>
            </a: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podlagi pogojev usmeri tok zaporedja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 v eno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izhodnih vej.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združevanju počaka, da se zaključi ena vhodna veja, preden nadaljuje tok.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uporablja za izvajanje dveh ali več opravil, ki med seboj niso odvisna od vrstnega reda in se lahko izvajajo hkrati.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združevanju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počaka na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dokončanje vseh vej, preden nadaljuje ﬂow </a:t>
            </a:r>
            <a:endParaRPr lang="pl-PL" sz="1000" dirty="0"/>
          </a:p>
        </p:txBody>
      </p:sp>
      <p:pic>
        <p:nvPicPr>
          <p:cNvPr id="2" name="Picture 1" descr="A diagram of a process&#10;&#10;Description automatically generated">
            <a:extLst>
              <a:ext uri="{FF2B5EF4-FFF2-40B4-BE49-F238E27FC236}">
                <a16:creationId xmlns:a16="http://schemas.microsoft.com/office/drawing/2014/main" id="{F82A812D-C513-87C9-5C92-015625C49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6514"/>
          <a:stretch/>
        </p:blipFill>
        <p:spPr bwMode="auto">
          <a:xfrm>
            <a:off x="1796192" y="4001294"/>
            <a:ext cx="8599616" cy="2291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CAA2D56-AED2-502C-8B9D-F45D2C81A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8B80187-5C9C-5526-BC46-0BADD4ACA9B6}"/>
              </a:ext>
            </a:extLst>
          </p:cNvPr>
          <p:cNvSpPr txBox="1"/>
          <p:nvPr/>
        </p:nvSpPr>
        <p:spPr>
          <a:xfrm>
            <a:off x="6455834" y="629008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738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5D82-7980-D5C0-AF69-3B147188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8A287DA-C328-96BA-3CA5-51547482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Povezovalni predmeti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EEF00A-89D3-B9C0-EC44-8CC9C4B0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vrste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povezovalnih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predmotov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 zaporedja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 sporočil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000" b="1" dirty="0">
              <a:solidFill>
                <a:srgbClr val="015BA6"/>
              </a:solidFill>
            </a:endParaRPr>
          </a:p>
        </p:txBody>
      </p:sp>
      <p:pic>
        <p:nvPicPr>
          <p:cNvPr id="3" name="Picture 2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2521BC3B-8F1C-AAE8-FD53-A5C950F8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5"/>
          <a:stretch/>
        </p:blipFill>
        <p:spPr bwMode="auto">
          <a:xfrm>
            <a:off x="1608666" y="2884752"/>
            <a:ext cx="8845186" cy="1116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0B50CF1-DE37-BCA5-1E95-210202AB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934248-B812-B06F-B02D-B17F377AC82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714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F653-7D2D-4303-9B77-4F67E144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2B0D42F-CB7E-BF31-0D97-5C0DA848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Udeleženci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D08B604-C766-2F11-2554-C96C3CC3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in steze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uporabljajo za modeliranje celotne organizacije, </a:t>
            </a:r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pasovi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za modeliranje oddelka ali poslovne enote.</a:t>
            </a:r>
            <a:endParaRPr lang="hr-H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podjetje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Pas - prodajni </a:t>
            </a:r>
            <a:r>
              <a:rPr lang="hr-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oddelek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50" dirty="0"/>
          </a:p>
        </p:txBody>
      </p:sp>
      <p:pic>
        <p:nvPicPr>
          <p:cNvPr id="2" name="Picture 1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id="{E27B10F4-8565-23CF-3ACF-B4589849C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b="6953"/>
          <a:stretch/>
        </p:blipFill>
        <p:spPr bwMode="auto">
          <a:xfrm>
            <a:off x="2069817" y="3587432"/>
            <a:ext cx="8052366" cy="2194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2DD0853-B265-5294-3CCC-36AF749CC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F761427-C86D-AED6-F020-2CC969A2EB03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87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B264-D600-6A87-3708-835DA331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492D032-BE7C-41FD-F62F-B6B0EC0B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Artefakti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4FB00C7-AC6B-E7FB-E20E-A6C0F99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odatkovni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objekti, podatkovna shramba in opombe.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predstavljajo podatke, ki so potrebni za izvajanje določenih nalog (vhodni podatki) ali so rezultat izvajanja nalog (izhodni podatki).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odatkovno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skladišče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prostor, ki vsebuje podatkovne objekte, npr. podatkovna baza za elektronske objekte ali polnilna omara za fizične objekte.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Opombe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mehanizem, s katerim lahko modelar zagotovi dodatne besedilne informacije za bralca diagrama BPMN. </a:t>
            </a:r>
            <a:endParaRPr lang="pl-PL" sz="1050" dirty="0"/>
          </a:p>
        </p:txBody>
      </p:sp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812F5C10-B2BC-7FAF-161A-20B07B411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4" b="16682"/>
          <a:stretch/>
        </p:blipFill>
        <p:spPr bwMode="auto">
          <a:xfrm>
            <a:off x="749300" y="4352641"/>
            <a:ext cx="5346700" cy="732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D1833F0B-D3CC-CC12-003F-36A657E82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7" b="13507"/>
          <a:stretch/>
        </p:blipFill>
        <p:spPr bwMode="auto">
          <a:xfrm>
            <a:off x="2251392" y="5468938"/>
            <a:ext cx="2717165" cy="708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diagram of a note&#10;&#10;Description automatically generated">
            <a:extLst>
              <a:ext uri="{FF2B5EF4-FFF2-40B4-BE49-F238E27FC236}">
                <a16:creationId xmlns:a16="http://schemas.microsoft.com/office/drawing/2014/main" id="{4AA738E1-96FC-4DAC-8C1D-70174FD17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b="9033"/>
          <a:stretch/>
        </p:blipFill>
        <p:spPr bwMode="auto">
          <a:xfrm>
            <a:off x="7066597" y="4114516"/>
            <a:ext cx="2630805" cy="970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C8201C2-CE98-5C5B-17E8-90AD11DE6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BC4E74A-1059-9A3A-7F42-0B5ABE8C3D3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529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B264-EE1E-ECCD-1B1C-F63276BF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Razgradnja procesa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06FC-41C3-D55C-DBF4-4D1B7D33C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Razbijanje procesov na manjše dele - </a:t>
            </a:r>
            <a:r>
              <a:rPr lang="en-US" sz="2000" b="1" dirty="0">
                <a:solidFill>
                  <a:srgbClr val="015BA6"/>
                </a:solidFill>
              </a:rPr>
              <a:t>podprocese</a:t>
            </a:r>
            <a:endParaRPr lang="hr-HR" sz="2000" b="1" dirty="0">
              <a:solidFill>
                <a:srgbClr val="015BA6"/>
              </a:solidFill>
            </a:endParaRPr>
          </a:p>
          <a:p>
            <a:r>
              <a:rPr lang="en-US" sz="2000" dirty="0"/>
              <a:t>Vsak podproces mora imeti </a:t>
            </a:r>
            <a:r>
              <a:rPr lang="en-US" sz="2000" b="1" dirty="0">
                <a:solidFill>
                  <a:srgbClr val="015BA6"/>
                </a:solidFill>
              </a:rPr>
              <a:t>začetni in končni dogodek.</a:t>
            </a:r>
            <a:endParaRPr lang="hr-HR" sz="2000" b="1" dirty="0">
              <a:solidFill>
                <a:srgbClr val="015BA6"/>
              </a:solidFill>
            </a:endParaRPr>
          </a:p>
          <a:p>
            <a:r>
              <a:rPr lang="en-US" sz="2000" dirty="0"/>
              <a:t>Uporablja se za vizualno </a:t>
            </a:r>
            <a:r>
              <a:rPr lang="en-US" sz="2000" b="1" dirty="0">
                <a:solidFill>
                  <a:srgbClr val="015BA6"/>
                </a:solidFill>
              </a:rPr>
              <a:t>poenostavitev </a:t>
            </a:r>
            <a:r>
              <a:rPr lang="en-US" sz="2000" dirty="0"/>
              <a:t>modela</a:t>
            </a:r>
            <a:endParaRPr lang="hr-HR" sz="2000" dirty="0"/>
          </a:p>
          <a:p>
            <a:r>
              <a:rPr lang="en-US" sz="2000" dirty="0"/>
              <a:t>Kdaj razgraditi postopek?</a:t>
            </a:r>
            <a:endParaRPr lang="hr-HR" sz="2000" dirty="0"/>
          </a:p>
          <a:p>
            <a:pPr lvl="1"/>
            <a:r>
              <a:rPr lang="en-US" sz="1600" dirty="0"/>
              <a:t>Ko model postane </a:t>
            </a:r>
            <a:r>
              <a:rPr lang="en-US" sz="1600" b="1" dirty="0">
                <a:solidFill>
                  <a:srgbClr val="015BA6"/>
                </a:solidFill>
              </a:rPr>
              <a:t>prevelik, </a:t>
            </a:r>
            <a:r>
              <a:rPr lang="en-US" sz="1600" dirty="0"/>
              <a:t>tako da ga je težko razumeti.</a:t>
            </a:r>
            <a:endParaRPr lang="hr-HR" sz="1600" dirty="0"/>
          </a:p>
          <a:p>
            <a:pPr lvl="1"/>
            <a:r>
              <a:rPr lang="en-US" sz="1600" dirty="0"/>
              <a:t>Če je </a:t>
            </a:r>
            <a:r>
              <a:rPr lang="en-US" sz="1600" b="1" dirty="0">
                <a:solidFill>
                  <a:srgbClr val="015BA6"/>
                </a:solidFill>
              </a:rPr>
              <a:t>več kot 30 </a:t>
            </a:r>
            <a:r>
              <a:rPr lang="en-US" sz="1600" dirty="0"/>
              <a:t>predmetov toka (dejavnosti, dogodkov, odločitev).</a:t>
            </a:r>
            <a:endParaRPr lang="hr-HR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69AD32-CEB0-D25E-689A-70E82BB3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60" y="4098062"/>
            <a:ext cx="8286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F5BA864-64A4-CF56-BAC8-163DC9641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5394C43-E5F6-EC3C-951C-2B7788BB80B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641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62F1-D3F4-65C8-170E-3F0408D2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EB6CE9-83B6-DED3-5853-BBA8BF7B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Procesno rudarjenje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ACC098-2A85-9951-429A-C08A08B3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resečišče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podatkovnega rudarjenja in modeliranja procesov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novativen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pristop k razumevanju in izboljšanju poslovnih procesov.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ehnike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orodja in metode za odkrivanje, spremljanje in izboljševanje resničnih procesov (tj. ne predpostavljenih procesov) s pridobivanjem znanja iz dnevnikov dogodkov, ki so običajno na voljo v današnjih (informacijskih) sistemih.</a:t>
            </a:r>
            <a:endParaRPr lang="pl-PL" sz="1050" dirty="0"/>
          </a:p>
        </p:txBody>
      </p:sp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4E1A90F6-D653-B70D-6EA9-27E3F270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71" y="3681159"/>
            <a:ext cx="7281057" cy="220630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1BB62B7-1987-343C-71D4-8944B21B5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C543D50-EC93-039C-7185-AC5EDF23593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505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56F6-5FC7-5F7F-BC67-0535B3A4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AC2370D-769A-5A91-4F98-B9347392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Primer dnevnika dogodkov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F36D49-6EB2-FDAC-7B71-2E29A0FE12E5}"/>
              </a:ext>
            </a:extLst>
          </p:cNvPr>
          <p:cNvGraphicFramePr>
            <a:graphicFrameLocks noGrp="1"/>
          </p:cNvGraphicFramePr>
          <p:nvPr/>
        </p:nvGraphicFramePr>
        <p:xfrm>
          <a:off x="2323570" y="3429000"/>
          <a:ext cx="7544859" cy="256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269">
                  <a:extLst>
                    <a:ext uri="{9D8B030D-6E8A-4147-A177-3AD203B41FA5}">
                      <a16:colId xmlns:a16="http://schemas.microsoft.com/office/drawing/2014/main" val="3811519966"/>
                    </a:ext>
                  </a:extLst>
                </a:gridCol>
                <a:gridCol w="2664980">
                  <a:extLst>
                    <a:ext uri="{9D8B030D-6E8A-4147-A177-3AD203B41FA5}">
                      <a16:colId xmlns:a16="http://schemas.microsoft.com/office/drawing/2014/main" val="2746150660"/>
                    </a:ext>
                  </a:extLst>
                </a:gridCol>
                <a:gridCol w="2071834">
                  <a:extLst>
                    <a:ext uri="{9D8B030D-6E8A-4147-A177-3AD203B41FA5}">
                      <a16:colId xmlns:a16="http://schemas.microsoft.com/office/drawing/2014/main" val="1114958275"/>
                    </a:ext>
                  </a:extLst>
                </a:gridCol>
                <a:gridCol w="1480776">
                  <a:extLst>
                    <a:ext uri="{9D8B030D-6E8A-4147-A177-3AD203B41FA5}">
                      <a16:colId xmlns:a16="http://schemas.microsoft.com/office/drawing/2014/main" val="3705078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ID primera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Ime dejavnosti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Časovni žig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Viri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2898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Prejeti klic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09:00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351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Ugotovljeno vprašanje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09:15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67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Prejeti klic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10:17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4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Eskalacija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784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Podane informacije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10:26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731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Zaključen klic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10:28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78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Klic tehnične podpore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11:43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B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432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Rešena težava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11:59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Agent B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5562168"/>
                  </a:ext>
                </a:extLst>
              </a:tr>
            </a:tbl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A456B3F-52A8-CE2C-D838-B60AF24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 dogodkov mora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vsebovati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primera, ime dejavnosti in časovni žig.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(primer procesa) je entiteta, ki jo proces obravnava in ki se analizira.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sl-SI" sz="1800" b="1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ejavnost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natančno opredeljen korak v procesu.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sl-SI" sz="1800" b="1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asovni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žig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datum in ura, ko je dejavnost izvedena.</a:t>
            </a:r>
            <a:endParaRPr lang="pl-PL" sz="65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27E9C60-7D9B-E727-8EB0-825F78C8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EB8AF64-00BE-635C-A47A-7E4C209F295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61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Procesno rudarjenje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pridobitvi podatkov (dnevnikov dogodkov) iz informacijskih sistemov (npr. v obliki datoteke CSV ali XLS) se podatki uvozijo v posebno programsko opremo za procesno rudarjenje.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podlagi uvoženih podatkov programska oprema za rudarjenje procesov odkrije model procesa.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model lahko nato analiziramo in ugotovimo, ali obstajajo ozka grla, težave ali priložnosti za izboljšave.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Procesno rudarjenje se uporablja za vse vrste operativnih procesov (organizacije in sisteme).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Analiziranje postopkov zdravljenja v bolnišnici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izboljšanje postopkov storitev za stranke v multinacionalki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brskalnih navad uporabnikov spletne strani za rezervacije.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ocenjevanje napak sistema za ravnanje s prtljago.</a:t>
            </a:r>
            <a:endParaRPr lang="pl-PL" sz="16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A87015A-CF9A-7A92-5E03-FB2591B1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8F03EFA-DD9B-73C7-BB5E-705C1812258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751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B3DC4416-9B2E-448E-AAA0-EE00C389D97C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15584</Words>
  <Application>Microsoft Office PowerPoint</Application>
  <PresentationFormat>Širokozaslonsko</PresentationFormat>
  <Paragraphs>927</Paragraphs>
  <Slides>125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125</vt:i4>
      </vt:variant>
    </vt:vector>
  </HeadingPairs>
  <TitlesOfParts>
    <vt:vector size="136" baseType="lpstr">
      <vt:lpstr>Arial</vt:lpstr>
      <vt:lpstr>Calibri</vt:lpstr>
      <vt:lpstr>Century Gothic</vt:lpstr>
      <vt:lpstr>Helvetica Neue Light</vt:lpstr>
      <vt:lpstr>Lato Light</vt:lpstr>
      <vt:lpstr>Symbol</vt:lpstr>
      <vt:lpstr>Tahoma</vt:lpstr>
      <vt:lpstr>Times New Roman</vt:lpstr>
      <vt:lpstr>Wingdings</vt:lpstr>
      <vt:lpstr>Motyw pakietu Office</vt:lpstr>
      <vt:lpstr>Motyw pakietu Office</vt:lpstr>
      <vt:lpstr>Poslovna inteligenca</vt:lpstr>
      <vt:lpstr>Agenda</vt:lpstr>
      <vt:lpstr>Prednosti analize podatkov</vt:lpstr>
      <vt:lpstr>Piramida DIKW</vt:lpstr>
      <vt:lpstr>Piramida DIKW</vt:lpstr>
      <vt:lpstr>Viri podatkov in vrste podatkov</vt:lpstr>
      <vt:lpstr>Vrste podatkov</vt:lpstr>
      <vt:lpstr>Vrste podatkov</vt:lpstr>
      <vt:lpstr>Vrste podatkov</vt:lpstr>
      <vt:lpstr>Veliki podatki</vt:lpstr>
      <vt:lpstr>Arhitektura podatkov</vt:lpstr>
      <vt:lpstr>Modeliranje in oblikovanje podatkov</vt:lpstr>
      <vt:lpstr>Modeliranje in oblikovanje podatkov</vt:lpstr>
      <vt:lpstr>Vrste odnosov</vt:lpstr>
      <vt:lpstr>ER diagram</vt:lpstr>
      <vt:lpstr>ER diagram - primer</vt:lpstr>
      <vt:lpstr>Sprejemanje odločitev na podlagi podatkov</vt:lpstr>
      <vt:lpstr>Kakovost podatkov</vt:lpstr>
      <vt:lpstr>Kakovost podatkov</vt:lpstr>
      <vt:lpstr>Povzetek</vt:lpstr>
      <vt:lpstr>Hvala za vašo pozornost</vt:lpstr>
      <vt:lpstr>Poslovna inteligenca</vt:lpstr>
      <vt:lpstr>Agenda</vt:lpstr>
      <vt:lpstr>Ključni stebri poslovne analitike</vt:lpstr>
      <vt:lpstr>Utemeljitev za analitiko</vt:lpstr>
      <vt:lpstr>Izboljšano sprejemanje odločitev</vt:lpstr>
      <vt:lpstr>Trendi v industriji in izobraževanju</vt:lpstr>
      <vt:lpstr>Študije primerov (poglobljen potop)</vt:lpstr>
      <vt:lpstr>Better Factory (2021-2022)</vt:lpstr>
      <vt:lpstr>PowerPointova predstavitev</vt:lpstr>
      <vt:lpstr>Humanitarni projekt USAID (2021-2022)</vt:lpstr>
      <vt:lpstr>PowerPointova predstavitev</vt:lpstr>
      <vt:lpstr>Carlsberg FSS (2015-2018)</vt:lpstr>
      <vt:lpstr>Struktura oskrbovalne verige </vt:lpstr>
      <vt:lpstr>Carlsberg FSS</vt:lpstr>
      <vt:lpstr>Hvala za vašo pozornost</vt:lpstr>
      <vt:lpstr>Poslovna inteligenca</vt:lpstr>
      <vt:lpstr>Agenda</vt:lpstr>
      <vt:lpstr>Kaj je podatkovno rudarjenje? </vt:lpstr>
      <vt:lpstr>Kaj je podatkovno rudarjenje? </vt:lpstr>
      <vt:lpstr>Kaj je podatkovno rudarjenje? </vt:lpstr>
      <vt:lpstr>Odkrivanje znanja v logistiki in upravljanju oskrbovalne verige</vt:lpstr>
      <vt:lpstr>Odkrivanje znanja v logistiki in upravljanju oskrbovalne verige</vt:lpstr>
      <vt:lpstr>Delphijev pristop k odločevalnemu ustvarjanju znanja</vt:lpstr>
      <vt:lpstr>Delphijev pristop k odločevalnemu ustvarjanju znanja</vt:lpstr>
      <vt:lpstr>Koraki za izvedbo metode Delphi</vt:lpstr>
      <vt:lpstr>Koraki za izvedbo metode Delphi</vt:lpstr>
      <vt:lpstr>Kvantitativni pristop podatkovnega rudarjenja za odkrivanje znanja</vt:lpstr>
      <vt:lpstr>Kvantitativni pristop podatkovnega rudarjenja za odkrivanje znanja</vt:lpstr>
      <vt:lpstr>Kvantitativni pristop podatkovnega rudarjenja za odkrivanje znanja</vt:lpstr>
      <vt:lpstr>Kvantitativni pristop podatkovnega rudarjenja za odkrivanje znanja</vt:lpstr>
      <vt:lpstr>Kvantitativni pristop podatkovnega rudarjenja za odkrivanje znanja</vt:lpstr>
      <vt:lpstr>Hvala za vašo pozornost</vt:lpstr>
      <vt:lpstr>Poslovna inteligenca</vt:lpstr>
      <vt:lpstr>Agenda</vt:lpstr>
      <vt:lpstr>Kaj je strojno učenje?</vt:lpstr>
      <vt:lpstr>Kaj je strojno učenje?</vt:lpstr>
      <vt:lpstr>Osnove in teoretične predpostavke ML</vt:lpstr>
      <vt:lpstr>Poslovna inteligenca in ML v SC</vt:lpstr>
      <vt:lpstr>Poslovna inteligenca in ML v SC</vt:lpstr>
      <vt:lpstr>Poslovna inteligenca in ML v SC</vt:lpstr>
      <vt:lpstr>Poslovna inteligenca in ML v SC</vt:lpstr>
      <vt:lpstr>Kanali za podatke in znanje ML</vt:lpstr>
      <vt:lpstr>Kanali za podatke in znanje ML</vt:lpstr>
      <vt:lpstr>Kanali za podatke in znanje ML</vt:lpstr>
      <vt:lpstr>Kanali za podatke in znanje ML</vt:lpstr>
      <vt:lpstr>Poslovni podatki ML in SC</vt:lpstr>
      <vt:lpstr>ML za poslovni problem SC</vt:lpstr>
      <vt:lpstr>Povzetek</vt:lpstr>
      <vt:lpstr>Povzetek</vt:lpstr>
      <vt:lpstr>Hvala za vašo pozornost</vt:lpstr>
      <vt:lpstr>Poslovna inteligenca</vt:lpstr>
      <vt:lpstr>Agenda</vt:lpstr>
      <vt:lpstr>Poslovni proces</vt:lpstr>
      <vt:lpstr>Poslovni proces</vt:lpstr>
      <vt:lpstr>Upravljanje poslovnih procesov</vt:lpstr>
      <vt:lpstr>Upravljanje poslovnih procesov</vt:lpstr>
      <vt:lpstr>Življenjski cikel BPM</vt:lpstr>
      <vt:lpstr>Kategorije procesov</vt:lpstr>
      <vt:lpstr>Kategorije procesov</vt:lpstr>
      <vt:lpstr>Izbira postopka</vt:lpstr>
      <vt:lpstr>Merjenje učinkovitosti procesov</vt:lpstr>
      <vt:lpstr>Merjenje uspešnosti procesov</vt:lpstr>
      <vt:lpstr>Merjenje učinkovitosti procesov</vt:lpstr>
      <vt:lpstr>Vloge v projektih BPM</vt:lpstr>
      <vt:lpstr>Modeliranje poslovnih procesov</vt:lpstr>
      <vt:lpstr>Modeliranje poslovnih procesov</vt:lpstr>
      <vt:lpstr>Dogodki</vt:lpstr>
      <vt:lpstr>Naloga</vt:lpstr>
      <vt:lpstr>Prehodi (gateway)</vt:lpstr>
      <vt:lpstr>ALI prehod</vt:lpstr>
      <vt:lpstr>Vrata XOR in AND</vt:lpstr>
      <vt:lpstr>Povezovalni predmeti</vt:lpstr>
      <vt:lpstr>Udeleženci</vt:lpstr>
      <vt:lpstr>Artefakti</vt:lpstr>
      <vt:lpstr>Razgradnja procesa</vt:lpstr>
      <vt:lpstr>Procesno rudarjenje</vt:lpstr>
      <vt:lpstr>Primer dnevnika dogodkov</vt:lpstr>
      <vt:lpstr>Procesno rudarjenje</vt:lpstr>
      <vt:lpstr>Povzetek</vt:lpstr>
      <vt:lpstr>Hvala za vašo pozornost</vt:lpstr>
      <vt:lpstr>Poslovna inteligenca</vt:lpstr>
      <vt:lpstr>Agenda</vt:lpstr>
      <vt:lpstr>ERP</vt:lpstr>
      <vt:lpstr>Sistem ERP</vt:lpstr>
      <vt:lpstr>ERP</vt:lpstr>
      <vt:lpstr>ERP</vt:lpstr>
      <vt:lpstr>Zakaj se podjetja odločajo za ERP?</vt:lpstr>
      <vt:lpstr>Prednosti ERP</vt:lpstr>
      <vt:lpstr>Pomanjkljivosti ERP</vt:lpstr>
      <vt:lpstr>ERP</vt:lpstr>
      <vt:lpstr>Najpomembnejša vprašanja pri uvajanju ERP</vt:lpstr>
      <vt:lpstr>Stroški sistema ERP</vt:lpstr>
      <vt:lpstr>Stroški sistema ERP</vt:lpstr>
      <vt:lpstr>Izbira modela : ocena stroškov (cena)</vt:lpstr>
      <vt:lpstr>Izbira modela : ocena stroškov (cena)</vt:lpstr>
      <vt:lpstr>Trendi ERP</vt:lpstr>
      <vt:lpstr>Sistem za upravljanje skladišča</vt:lpstr>
      <vt:lpstr>Prednosti sistema WMS (SAP, n.d.)</vt:lpstr>
      <vt:lpstr>Tehnološki napredek WMS</vt:lpstr>
      <vt:lpstr>Sistemi za upravljanje prevoza (TMS – Transport Management Systems)</vt:lpstr>
      <vt:lpstr>Prednosti TMS</vt:lpstr>
      <vt:lpstr>ERP proti WMS proti TMS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docId:F2A99F8EF04D0C3272D2238BAD644D0C</cp:keywords>
  <cp:lastModifiedBy>Kristijan Brglez</cp:lastModifiedBy>
  <cp:revision>77</cp:revision>
  <dcterms:created xsi:type="dcterms:W3CDTF">2023-07-06T12:09:08Z</dcterms:created>
  <dcterms:modified xsi:type="dcterms:W3CDTF">2025-05-05T11:08:06Z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