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s/slide37.xml" ContentType="application/vnd.openxmlformats-officedocument.presentationml.slide+xml"/>
  <Override PartName="/ppt/slideLayouts/slideLayout6.xml" ContentType="application/vnd.openxmlformats-officedocument.presentationml.slideLayout+xml"/>
  <Override PartName="/ppt/slideMasters/slideMaster2.xml" ContentType="application/vnd.openxmlformats-officedocument.presentationml.slideMaster+xml"/>
  <Override PartName="/ppt/slideLayouts/slideLayout8.xml" ContentType="application/vnd.openxmlformats-officedocument.presentationml.slideLayout+xml"/>
  <Override PartName="/ppt/theme/theme2.xml" ContentType="application/vnd.openxmlformats-officedocument.theme+xml"/>
  <Override PartName="/ppt/slides/slide48.xml" ContentType="application/vnd.openxmlformats-officedocument.presentationml.slide+xml"/>
  <Override PartName="/ppt/slides/slide53.xml" ContentType="application/vnd.openxmlformats-officedocument.presentationml.slide+xml"/>
  <Override PartName="/ppt/slides/slide38.xml" ContentType="application/vnd.openxmlformats-officedocument.presentationml.slide+xml"/>
  <Override PartName="/ppt/slides/slide43.xml" ContentType="application/vnd.openxmlformats-officedocument.presentationml.slide+xml"/>
  <Override PartName="/ppt/tableStyles.xml" ContentType="application/vnd.openxmlformats-officedocument.presentationml.tableStyles+xml"/>
  <Override PartName="/ppt/slides/slide49.xml" ContentType="application/vnd.openxmlformats-officedocument.presentationml.slide+xml"/>
  <Override PartName="/customXml/item1.xml" ContentType="application/xml"/>
  <Override PartName="/customXml/itemProps1.xml" ContentType="application/vnd.openxmlformats-officedocument.customXmlProperties+xml"/>
  <Override PartName="/ppt/slides/slide44.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customXml/item2.xml" ContentType="application/xml"/>
  <Override PartName="/customXml/itemProps2.xml" ContentType="application/vnd.openxmlformats-officedocument.customXmlProperties+xml"/>
  <Override PartName="/ppt/slides/slide40.xml" ContentType="application/vnd.openxmlformats-officedocument.presentationml.slide+xml"/>
  <Override PartName="/ppt/presProps.xml" ContentType="application/vnd.openxmlformats-officedocument.presentationml.presProps+xml"/>
  <Override PartName="/ppt/slides/slide51.xml" ContentType="application/vnd.openxmlformats-officedocument.presentationml.slide+xml"/>
  <Override PartName="/ppt/slides/slide46.xml" ContentType="application/vnd.openxmlformats-officedocument.presentationml.slide+xml"/>
  <Override PartName="/customXml/item3.xml" ContentType="application/xml"/>
  <Override PartName="/customXml/itemProps3.xml" ContentType="application/vnd.openxmlformats-officedocument.customXmlProperties+xml"/>
  <Override PartName="/ppt/slides/slide41.xml" ContentType="application/vnd.openxmlformats-officedocument.presentationml.slide+xml"/>
  <Override PartName="/ppt/viewProps.xml" ContentType="application/vnd.openxmlformats-officedocument.presentationml.viewProps+xml"/>
  <Override PartName="/ppt/slides/slide52.xml" ContentType="application/vnd.openxmlformats-officedocument.presentationml.slide+xml"/>
  <Override PartName="/ppt/slides/slide47.xml" ContentType="application/vnd.openxmlformats-officedocument.presentationml.slide+xml"/>
  <Override PartName="/ppt/theme/theme1.xml" ContentType="application/vnd.openxmlformats-officedocument.theme+xml"/>
  <Override PartName="/ppt/slides/slide42.xml" ContentType="application/vnd.openxmlformats-officedocument.presentationml.slide+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1" r:id="rId5"/>
  </p:sldMasterIdLst>
  <p:sldIdLst>
    <p:sldId id="375" r:id="rId42"/>
    <p:sldId id="376" r:id="rId43"/>
    <p:sldId id="377" r:id="rId44"/>
    <p:sldId id="378" r:id="rId45"/>
    <p:sldId id="379" r:id="rId46"/>
    <p:sldId id="380" r:id="rId47"/>
    <p:sldId id="381" r:id="rId48"/>
    <p:sldId id="382" r:id="rId49"/>
    <p:sldId id="383" r:id="rId50"/>
    <p:sldId id="384" r:id="rId51"/>
    <p:sldId id="385" r:id="rId52"/>
    <p:sldId id="386" r:id="rId53"/>
    <p:sldId id="387" r:id="rId54"/>
    <p:sldId id="388" r:id="rId55"/>
    <p:sldId id="389" r:id="rId56"/>
    <p:sldId id="390" r:id="rId57"/>
    <p:sldId id="391" r:id="rId5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BA6"/>
    <a:srgbClr val="7F7F7F"/>
    <a:srgbClr val="AEAEAE"/>
    <a:srgbClr val="FFFFFF"/>
    <a:srgbClr val="292928"/>
    <a:srgbClr val="1065AB"/>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11" d="100"/>
          <a:sy n="111" d="100"/>
        </p:scale>
        <p:origin x="486" y="96"/>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37.xml" Id="rId42" /><Relationship Type="http://schemas.openxmlformats.org/officeDocument/2006/relationships/slide" Target="/ppt/slides/slide48.xml" Id="rId53" /><Relationship Type="http://schemas.openxmlformats.org/officeDocument/2006/relationships/slide" Target="/ppt/slides/slide53.xml" Id="rId58" /><Relationship Type="http://schemas.openxmlformats.org/officeDocument/2006/relationships/slideMaster" Target="/ppt/slideMasters/slideMaster2.xml" Id="rId5" /><Relationship Type="http://schemas.openxmlformats.org/officeDocument/2006/relationships/slide" Target="/ppt/slides/slide38.xml" Id="rId43" /><Relationship Type="http://schemas.openxmlformats.org/officeDocument/2006/relationships/slide" Target="/ppt/slides/slide43.xml" Id="rId48" /><Relationship Type="http://schemas.openxmlformats.org/officeDocument/2006/relationships/tableStyles" Target="/ppt/tableStyles.xml" Id="rId134" /><Relationship Type="http://schemas.openxmlformats.org/officeDocument/2006/relationships/slide" Target="/ppt/slides/slide49.xml" Id="rId54" /><Relationship Type="http://schemas.openxmlformats.org/officeDocument/2006/relationships/customXml" Target="/customXml/item1.xml" Id="rId1" /><Relationship Type="http://schemas.openxmlformats.org/officeDocument/2006/relationships/slide" Target="/ppt/slides/slide44.xml" Id="rId49" /><Relationship Type="http://schemas.openxmlformats.org/officeDocument/2006/relationships/slide" Target="/ppt/slides/slide39.xml" Id="rId44" /><Relationship Type="http://schemas.openxmlformats.org/officeDocument/2006/relationships/slide" Target="/ppt/slides/slide45.xml" Id="rId50" /><Relationship Type="http://schemas.openxmlformats.org/officeDocument/2006/relationships/slide" Target="/ppt/slides/slide50.xml" Id="rId55" /><Relationship Type="http://schemas.openxmlformats.org/officeDocument/2006/relationships/customXml" Target="/customXml/item2.xml" Id="rId2" /><Relationship Type="http://schemas.openxmlformats.org/officeDocument/2006/relationships/slide" Target="/ppt/slides/slide40.xml" Id="rId45" /><Relationship Type="http://schemas.openxmlformats.org/officeDocument/2006/relationships/presProps" Target="/ppt/presProps.xml" Id="rId131" /><Relationship Type="http://schemas.openxmlformats.org/officeDocument/2006/relationships/slide" Target="/ppt/slides/slide51.xml" Id="rId56" /><Relationship Type="http://schemas.openxmlformats.org/officeDocument/2006/relationships/slide" Target="/ppt/slides/slide46.xml" Id="rId51" /><Relationship Type="http://schemas.openxmlformats.org/officeDocument/2006/relationships/customXml" Target="/customXml/item3.xml" Id="rId3" /><Relationship Type="http://schemas.openxmlformats.org/officeDocument/2006/relationships/slide" Target="/ppt/slides/slide41.xml" Id="rId46" /><Relationship Type="http://schemas.openxmlformats.org/officeDocument/2006/relationships/viewProps" Target="/ppt/viewProps.xml" Id="rId132" /><Relationship Type="http://schemas.openxmlformats.org/officeDocument/2006/relationships/slide" Target="/ppt/slides/slide52.xml" Id="rId57" /><Relationship Type="http://schemas.openxmlformats.org/officeDocument/2006/relationships/slide" Target="/ppt/slides/slide47.xml" Id="rId52" /><Relationship Type="http://schemas.openxmlformats.org/officeDocument/2006/relationships/slide" Target="/ppt/slides/slide42.xml" Id="rId47" /><Relationship Type="http://schemas.openxmlformats.org/officeDocument/2006/relationships/theme" Target="/ppt/theme/theme1.xml" Id="rId133" /></Relationships>
</file>

<file path=ppt/slideLayouts/_rels/slideLayout6.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1.png" Id="rId2" /><Relationship Type="http://schemas.openxmlformats.org/officeDocument/2006/relationships/slideMaster" Target="/ppt/slideMasters/slideMaster2.xml" Id="rId1" /></Relationships>
</file>

<file path=ppt/slideLayouts/_rels/slideLayout8.xml.rels>&#65279;<?xml version="1.0" encoding="utf-8"?><Relationships xmlns="http://schemas.openxmlformats.org/package/2006/relationships"><Relationship Type="http://schemas.openxmlformats.org/officeDocument/2006/relationships/image" Target="/ppt/media/image3.png" Id="rId2" /><Relationship Type="http://schemas.openxmlformats.org/officeDocument/2006/relationships/slideMaster" Target="/ppt/slideMasters/slideMaster2.xml" Id="rId1" /></Relationships>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Masters/_rels/slideMaster2.xml.rels>&#65279;<?xml version="1.0" encoding="utf-8"?><Relationships xmlns="http://schemas.openxmlformats.org/package/2006/relationships"><Relationship Type="http://schemas.openxmlformats.org/officeDocument/2006/relationships/image" Target="/ppt/media/image4.png" Id="rId8" /><Relationship Type="http://schemas.openxmlformats.org/officeDocument/2006/relationships/slideLayout" Target="/ppt/slideLayouts/slideLayout8.xml" Id="rId3" /><Relationship Type="http://schemas.openxmlformats.org/officeDocument/2006/relationships/image" Target="/ppt/media/image1.png" Id="rId7" /><Relationship Type="http://schemas.openxmlformats.org/officeDocument/2006/relationships/slideLayout" Target="/ppt/slideLayouts/slideLayout6.xml" Id="rId1" /><Relationship Type="http://schemas.openxmlformats.org/officeDocument/2006/relationships/theme" Target="/ppt/theme/theme2.xml" Id="rId6" /></Relationships>
</file>

<file path=ppt/slideMasters/slideMaster2.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da je bil</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62" r:id="rId1"/>
    <p:sldLayoutId id="2147483664" r:id="rId3"/>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37.xml.rels>&#65279;<?xml version="1.0" encoding="utf-8"?><Relationships xmlns="http://schemas.openxmlformats.org/package/2006/relationships"><Relationship Type="http://schemas.openxmlformats.org/officeDocument/2006/relationships/image" Target="/ppt/media/image32.png" Id="rId3" /><Relationship Type="http://schemas.openxmlformats.org/officeDocument/2006/relationships/image" Target="/ppt/media/image1.png" Id="rId2" /><Relationship Type="http://schemas.openxmlformats.org/officeDocument/2006/relationships/slideLayout" Target="/ppt/slideLayouts/slideLayout6.xml" Id="rId1" /><Relationship Type="http://schemas.openxmlformats.org/officeDocument/2006/relationships/image" Target="/ppt/media/image6.png" Id="rId6" /><Relationship Type="http://schemas.openxmlformats.org/officeDocument/2006/relationships/image" Target="/ppt/media/image3.png" Id="rId5" /><Relationship Type="http://schemas.openxmlformats.org/officeDocument/2006/relationships/image" Target="/ppt/media/image33.png" Id="rId4" /></Relationships>
</file>

<file path=ppt/slides/_rels/slide38.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39.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40.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41.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34.emf" Id="rId2" /><Relationship Type="http://schemas.openxmlformats.org/officeDocument/2006/relationships/slideLayout" Target="/ppt/slideLayouts/slideLayout8.xml" Id="rId1" /></Relationships>
</file>

<file path=ppt/slides/_rels/slide42.xml.rels>&#65279;<?xml version="1.0" encoding="utf-8"?><Relationships xmlns="http://schemas.openxmlformats.org/package/2006/relationships"><Relationship Type="http://schemas.openxmlformats.org/officeDocument/2006/relationships/slideLayout" Target="/ppt/slideLayouts/slideLayout8.xml" Id="rId1" /></Relationships>
</file>

<file path=ppt/slides/_rels/slide43.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35.jpeg" Id="rId2" /><Relationship Type="http://schemas.openxmlformats.org/officeDocument/2006/relationships/slideLayout" Target="/ppt/slideLayouts/slideLayout8.xml" Id="rId1" /></Relationships>
</file>

<file path=ppt/slides/_rels/slide44.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45.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46.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36.png" Id="rId2" /><Relationship Type="http://schemas.openxmlformats.org/officeDocument/2006/relationships/slideLayout" Target="/ppt/slideLayouts/slideLayout8.xml" Id="rId1" /></Relationships>
</file>

<file path=ppt/slides/_rels/slide47.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48.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49.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37.jpg" Id="rId2" /><Relationship Type="http://schemas.openxmlformats.org/officeDocument/2006/relationships/slideLayout" Target="/ppt/slideLayouts/slideLayout8.xml" Id="rId1" /></Relationships>
</file>

<file path=ppt/slides/_rels/slide50.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38.jpg" Id="rId2" /><Relationship Type="http://schemas.openxmlformats.org/officeDocument/2006/relationships/slideLayout" Target="/ppt/slideLayouts/slideLayout8.xml" Id="rId1" /></Relationships>
</file>

<file path=ppt/slides/_rels/slide51.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38.jpg" Id="rId2" /><Relationship Type="http://schemas.openxmlformats.org/officeDocument/2006/relationships/slideLayout" Target="/ppt/slideLayouts/slideLayout8.xml" Id="rId1" /></Relationships>
</file>

<file path=ppt/slides/_rels/slide52.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53.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33.png" Id="rId2" /><Relationship Type="http://schemas.openxmlformats.org/officeDocument/2006/relationships/slideLayout" Target="/ppt/slideLayouts/slideLayout6.xml" Id="rId1" /></Relationships>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 inteligenca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Poslovno-analitične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veščine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za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zagotavljanje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odpornosti</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oskrbovalnih</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verig</a:t>
            </a:r>
            <a:endPar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err="1">
                <a:latin typeface="Tahoma" panose="020B0604030504040204" pitchFamily="34" charset="0"/>
                <a:ea typeface="Tahoma" panose="020B0604030504040204" pitchFamily="34" charset="0"/>
                <a:cs typeface="Tahoma" panose="020B0604030504040204" pitchFamily="34" charset="0"/>
              </a:rPr>
              <a:t>Številka </a:t>
            </a:r>
            <a:r>
              <a:rPr lang="pl-PL"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latin typeface="Tahoma" panose="020B0604030504040204" pitchFamily="34" charset="0"/>
                <a:ea typeface="Tahoma" panose="020B0604030504040204" pitchFamily="34" charset="0"/>
                <a:cs typeface="Tahoma" panose="020B0604030504040204" pitchFamily="34" charset="0"/>
              </a:rPr>
              <a:t>P</a:t>
            </a:r>
            <a:r>
              <a:rPr lang="sl-SI" sz="4400" dirty="0" err="1">
                <a:latin typeface="Tahoma" panose="020B0604030504040204" pitchFamily="34" charset="0"/>
                <a:ea typeface="Tahoma" panose="020B0604030504040204" pitchFamily="34" charset="0"/>
                <a:cs typeface="Tahoma" panose="020B0604030504040204" pitchFamily="34" charset="0"/>
              </a:rPr>
              <a:t>odatkovno</a:t>
            </a:r>
            <a:r>
              <a:rPr lang="sl-SI" sz="4400" dirty="0">
                <a:latin typeface="Tahoma" panose="020B0604030504040204" pitchFamily="34" charset="0"/>
                <a:ea typeface="Tahoma" panose="020B0604030504040204" pitchFamily="34" charset="0"/>
                <a:cs typeface="Tahoma" panose="020B0604030504040204" pitchFamily="34" charset="0"/>
              </a:rPr>
              <a:t> rudarjenje in odkrivanje znanja</a:t>
            </a:r>
            <a:endParaRPr lang="pl-PL" sz="4400" dirty="0">
              <a:latin typeface="Tahoma" panose="020B0604030504040204" pitchFamily="34" charset="0"/>
              <a:ea typeface="Tahoma" panose="020B0604030504040204" pitchFamily="34" charset="0"/>
              <a:cs typeface="Tahoma" panose="020B0604030504040204" pitchFamily="34" charset="0"/>
            </a:endParaRP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pic>
        <p:nvPicPr>
          <p:cNvPr id="3" name="Slika 2">
            <a:extLst>
              <a:ext uri="{FF2B5EF4-FFF2-40B4-BE49-F238E27FC236}">
                <a16:creationId xmlns:a16="http://schemas.microsoft.com/office/drawing/2014/main" id="{C0E235A7-A283-9BF3-D910-831D1E32EC40}"/>
              </a:ext>
            </a:extLst>
          </p:cNvPr>
          <p:cNvPicPr>
            <a:picLocks noChangeAspect="1"/>
          </p:cNvPicPr>
          <p:nvPr/>
        </p:nvPicPr>
        <p:blipFill>
          <a:blip r:embed="rId6"/>
          <a:stretch>
            <a:fillRect/>
          </a:stretch>
        </p:blipFill>
        <p:spPr>
          <a:xfrm>
            <a:off x="11088280" y="5720777"/>
            <a:ext cx="1063931" cy="1079889"/>
          </a:xfrm>
          <a:prstGeom prst="rect">
            <a:avLst/>
          </a:prstGeom>
          <a:solidFill>
            <a:schemeClr val="bg1"/>
          </a:solidFill>
        </p:spPr>
      </p:pic>
      <p:sp>
        <p:nvSpPr>
          <p:cNvPr id="6" name="PoljeZBesedilom 8">
            <a:extLst>
              <a:ext uri="{FF2B5EF4-FFF2-40B4-BE49-F238E27FC236}">
                <a16:creationId xmlns:a16="http://schemas.microsoft.com/office/drawing/2014/main" id="{8BA13B2E-5461-5D89-56CD-AB6847EA167F}"/>
              </a:ext>
            </a:extLst>
          </p:cNvPr>
          <p:cNvSpPr txBox="1"/>
          <p:nvPr/>
        </p:nvSpPr>
        <p:spPr>
          <a:xfrm>
            <a:off x="6022140" y="5818037"/>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3642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Kaj je podatkovno rudarjenje? </a:t>
            </a:r>
            <a:endParaRPr lang="sr-Latn-RS" sz="2000" dirty="0"/>
          </a:p>
          <a:p>
            <a:r>
              <a:rPr lang="en-GB" sz="2000" dirty="0"/>
              <a:t>Odkrivanje znanja v logistiki in upravljanju oskrbovalne verige</a:t>
            </a:r>
            <a:endParaRPr lang="sr-Latn-RS" sz="2000" dirty="0"/>
          </a:p>
          <a:p>
            <a:r>
              <a:rPr lang="en-GB" sz="2000" dirty="0"/>
              <a:t>Delphijev pristop k sodnemu ustvarjanju znanja</a:t>
            </a:r>
            <a:endParaRPr lang="sr-Latn-RS" sz="2000" dirty="0"/>
          </a:p>
          <a:p>
            <a:r>
              <a:rPr lang="en-GB" sz="2000" dirty="0"/>
              <a:t>Kvantitativni pristop podatkovnega rudarjenja za odkrivanje znanja</a:t>
            </a:r>
            <a:endParaRPr lang="sr-Latn-RS" sz="2000" dirty="0"/>
          </a:p>
        </p:txBody>
      </p:sp>
      <p:pic>
        <p:nvPicPr>
          <p:cNvPr id="2" name="Slika 1">
            <a:extLst>
              <a:ext uri="{FF2B5EF4-FFF2-40B4-BE49-F238E27FC236}">
                <a16:creationId xmlns:a16="http://schemas.microsoft.com/office/drawing/2014/main" id="{8959AB21-5430-5190-C996-6225E98CF668}"/>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91CC8386-CD0C-FB4C-AD08-66D51840B6AC}"/>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886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Kaj je podatkovno rudarjenje?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Podatkovno rudarjenje je v sodobnih podjetjih bistvenega pomena za pridobivanje dragocenih vpogledov iz obsežnih zbirk podatkov, ki vplivajo na operativne, taktične in strateške odločitve.</a:t>
            </a:r>
          </a:p>
          <a:p>
            <a:r>
              <a:rPr lang="en-GB" sz="1800" dirty="0"/>
              <a:t>Obseg podatkov na svetu se hitro povečuje, velik del podatkov pa je v nestrukturiranih oblikah in je nagnjen k napakam.</a:t>
            </a:r>
          </a:p>
          <a:p>
            <a:r>
              <a:rPr lang="en-GB" sz="1800" dirty="0"/>
              <a:t>Kljub izzivom je podatkovno rudarjenje namenjeno povečanju prihodkov in zmanjšanju stroškov s pridobivanjem uporabnega znanja in poslovnih vpogledov.</a:t>
            </a:r>
          </a:p>
          <a:p>
            <a:r>
              <a:rPr lang="en-GB" sz="1800" dirty="0"/>
              <a:t>Vključuje ponavljajoči se in interaktivni postopek, katerega cilj je odkriti veljavno, novo in uporabno znanje v obsežnih podatkovnih zbirkah.</a:t>
            </a:r>
          </a:p>
          <a:p>
            <a:r>
              <a:rPr lang="en-GB" sz="1800" dirty="0"/>
              <a:t>Podatkovno rudarjenje zajema različne analitične tehnike, vključno s statistiko, umetno inteligenco in strojnim učenjem, ki odkrivajo skrite vzorce v podatkovnih nizih.</a:t>
            </a:r>
            <a:endParaRPr lang="pl-PL" sz="1800" dirty="0"/>
          </a:p>
        </p:txBody>
      </p:sp>
      <p:pic>
        <p:nvPicPr>
          <p:cNvPr id="2" name="Slika 1">
            <a:extLst>
              <a:ext uri="{FF2B5EF4-FFF2-40B4-BE49-F238E27FC236}">
                <a16:creationId xmlns:a16="http://schemas.microsoft.com/office/drawing/2014/main" id="{633A2A07-22ED-DBD6-C738-EB793048A848}"/>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B819CEB-92E4-828E-6D3D-9E9708263425}"/>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6811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Kaj je podatkovno rudarjenje?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Je osrednja sestavina procesa odkrivanja znanja v podatkovnih zbirkah (KDD), ki deluje v povezavi s poslovno analitiko (BA) za podporo odločanju.</a:t>
            </a:r>
          </a:p>
          <a:p>
            <a:r>
              <a:rPr lang="en-GB" sz="1800" dirty="0"/>
              <a:t>Pri podatkovnem rudarjenju se uporabljajo algoritmi za prepoznavanje trendov, pravil in drugih dragocenih informacij, pridobljenih iz različnih virov podatkov, shranjenih v različnih oblikah.</a:t>
            </a:r>
          </a:p>
          <a:p>
            <a:r>
              <a:rPr lang="en-GB" sz="1800" dirty="0"/>
              <a:t>Postopek KDD vključuje razumevanje poslovanja, razumevanje podatkov, pripravo podatkov, </a:t>
            </a:r>
            <a:r>
              <a:rPr lang="en-GB" sz="1800" dirty="0" err="1"/>
              <a:t>modeliranje </a:t>
            </a:r>
            <a:r>
              <a:rPr lang="en-GB" sz="1800" dirty="0"/>
              <a:t>in vrednotenje po standardih, kot je CRISP-DM.</a:t>
            </a:r>
          </a:p>
          <a:p>
            <a:r>
              <a:rPr lang="en-GB" sz="1800" dirty="0"/>
              <a:t>Na koncu podatkovno rudarjenje organizacijam zagotavlja uporabno znanje z uporabo napredka na področju tehnologij za shranjevanje podatkov, umetne inteligence in RPA.</a:t>
            </a:r>
          </a:p>
          <a:p>
            <a:endParaRPr lang="en-GB" sz="1800" dirty="0"/>
          </a:p>
          <a:p>
            <a:endParaRPr lang="en-GB" sz="1800" dirty="0"/>
          </a:p>
          <a:p>
            <a:endParaRPr lang="en-GB" sz="1800" dirty="0"/>
          </a:p>
          <a:p>
            <a:endParaRPr lang="en-GB" sz="1800" dirty="0"/>
          </a:p>
          <a:p>
            <a:endParaRPr lang="en-GB" sz="1800" dirty="0"/>
          </a:p>
        </p:txBody>
      </p:sp>
      <p:pic>
        <p:nvPicPr>
          <p:cNvPr id="2" name="Slika 1">
            <a:extLst>
              <a:ext uri="{FF2B5EF4-FFF2-40B4-BE49-F238E27FC236}">
                <a16:creationId xmlns:a16="http://schemas.microsoft.com/office/drawing/2014/main" id="{B05C68EB-C850-89BE-AC85-2A3224377083}"/>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EB08107B-75F4-2B6A-8BB8-FAE0733BFC20}"/>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pic>
        <p:nvPicPr>
          <p:cNvPr id="6" name="Slika 5">
            <a:extLst>
              <a:ext uri="{FF2B5EF4-FFF2-40B4-BE49-F238E27FC236}">
                <a16:creationId xmlns:a16="http://schemas.microsoft.com/office/drawing/2014/main" id="{A6942C17-5BDF-CE92-82A9-3825692C38B6}"/>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3F8B2523-1323-8A37-3DBA-BA7B55F5C5C3}"/>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2444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Kaj je podatkovno rudarjenje?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endParaRPr lang="en-GB" sz="1800" dirty="0"/>
          </a:p>
          <a:p>
            <a:endParaRPr lang="en-GB" sz="1800" dirty="0"/>
          </a:p>
          <a:p>
            <a:endParaRPr lang="en-GB" sz="1800" dirty="0"/>
          </a:p>
          <a:p>
            <a:endParaRPr lang="en-GB" sz="1800" dirty="0"/>
          </a:p>
          <a:p>
            <a:endParaRPr lang="en-GB" sz="18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665838" y="1606378"/>
            <a:ext cx="4205939" cy="3846461"/>
          </a:xfrm>
          <a:prstGeom prst="rect">
            <a:avLst/>
          </a:prstGeom>
          <a:noFill/>
          <a:ln>
            <a:noFill/>
          </a:ln>
        </p:spPr>
      </p:pic>
      <p:sp>
        <p:nvSpPr>
          <p:cNvPr id="2" name="Rectangle 1"/>
          <p:cNvSpPr/>
          <p:nvPr/>
        </p:nvSpPr>
        <p:spPr>
          <a:xfrm>
            <a:off x="1688118" y="5577549"/>
            <a:ext cx="8161377" cy="314894"/>
          </a:xfrm>
          <a:prstGeom prst="rect">
            <a:avLst/>
          </a:prstGeom>
        </p:spPr>
        <p:txBody>
          <a:bodyPr wrap="square">
            <a:spAutoFit/>
          </a:bodyPr>
          <a:lstStyle/>
          <a:p>
            <a:pPr algn="ctr">
              <a:lnSpc>
                <a:spcPct val="150000"/>
              </a:lnSpc>
              <a:spcBef>
                <a:spcPts val="1000"/>
              </a:spcBef>
              <a:spcAft>
                <a:spcPts val="0"/>
              </a:spcAft>
            </a:pPr>
            <a:r>
              <a:rPr lang="pl-PL" sz="1100" dirty="0">
                <a:latin typeface="Arial" panose="020B0604020202020204" pitchFamily="34" charset="0"/>
                <a:ea typeface="Tahoma" panose="020B0604030504040204" pitchFamily="34" charset="0"/>
                <a:cs typeface="Arial" panose="020B0604020202020204" pitchFamily="34" charset="0"/>
              </a:rPr>
              <a:t>Slika 1. Medindustrijski standardni postopek za podatkovno rudarjenje (CRISP-DM) (Rahman et al, 2016).</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pic>
        <p:nvPicPr>
          <p:cNvPr id="3" name="Slika 2">
            <a:extLst>
              <a:ext uri="{FF2B5EF4-FFF2-40B4-BE49-F238E27FC236}">
                <a16:creationId xmlns:a16="http://schemas.microsoft.com/office/drawing/2014/main" id="{B1EB64FA-D31F-5F96-AA64-796193590310}"/>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A86AECCB-9121-1A3A-1B2B-2858A710B254}"/>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0031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Odkrivanje znanja v logistiki in upravljanju oskrbovalne verige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Podatkovno rudarjenje se v oskrbovalni verigi in logistiki razlikuje zaradi raznolikosti podatkovnih virov in struktur, ki predstavljajo izziv pri oblikovanju rešitev za </a:t>
            </a:r>
            <a:r>
              <a:rPr lang="en-GB" sz="1800" dirty="0" err="1"/>
              <a:t>modeliranje</a:t>
            </a:r>
            <a:r>
              <a:rPr lang="en-GB" sz="1800" dirty="0"/>
              <a:t>.</a:t>
            </a:r>
          </a:p>
          <a:p>
            <a:r>
              <a:rPr lang="en-GB" sz="1800" dirty="0"/>
              <a:t>Odkrivanje in ustvarjanje znanja iz podatkov sta v tem kontekstu močno odvisna od vira znanja in ju lahko razdelimo na presojevalne in statistične pristope.</a:t>
            </a:r>
          </a:p>
          <a:p>
            <a:r>
              <a:rPr lang="en-GB" sz="1800" dirty="0"/>
              <a:t>Statistični pristop temelji na kvantitativnih podatkih, ki jih je v </a:t>
            </a:r>
            <a:r>
              <a:rPr lang="en-GB" sz="1800" dirty="0" err="1"/>
              <a:t>oskrbovalni</a:t>
            </a:r>
            <a:r>
              <a:rPr lang="en-GB" sz="1800" dirty="0"/>
              <a:t> verigi in logistiki veliko, kar olajša podatkovno rudarjenje za pridobivanje koristnih povratnih informacij.</a:t>
            </a:r>
          </a:p>
          <a:p>
            <a:r>
              <a:rPr lang="en-GB" sz="1800" dirty="0"/>
              <a:t>Nasprotno pa se nekvantitativni viri podatkov na tem področju pri sprejemanju odločitev pogosto zanašajo na strokovne presoje, kot je delfska metoda.</a:t>
            </a:r>
          </a:p>
          <a:p>
            <a:r>
              <a:rPr lang="en-GB" sz="1800" dirty="0"/>
              <a:t>Postopek pridobivanja znanja iz podatkov na področju oskrbne verige in logistike vključuje krmarjenje med kvantitativnimi in kvalitativnimi pristopi, od katerih ima vsak svoj sklop izzivov in prednosti.</a:t>
            </a:r>
          </a:p>
          <a:p>
            <a:endParaRPr lang="en-GB"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2082993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Odkrivanje znanja v logistiki in upravljanju oskrbovalne verige</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4709292" y="5576471"/>
            <a:ext cx="32512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Slika</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sl-SI"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2</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lang="en-GB" sz="1100" dirty="0">
                <a:solidFill>
                  <a:srgbClr val="231F20"/>
                </a:solidFill>
                <a:latin typeface="Arial" panose="020B0604020202020204" pitchFamily="34" charset="0"/>
                <a:ea typeface="Tahoma" panose="020B0604030504040204" pitchFamily="34" charset="0"/>
              </a:rPr>
              <a:t>Načela pridobivanja znanja iz podatkov.</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C:\Users\Logistika\AppData\Local\Microsoft\Windows\INetCache\Content.Word\sl_2-11a_en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9132" y="1647507"/>
            <a:ext cx="5753735" cy="3562985"/>
          </a:xfrm>
          <a:prstGeom prst="rect">
            <a:avLst/>
          </a:prstGeom>
          <a:noFill/>
          <a:ln>
            <a:noFill/>
          </a:ln>
        </p:spPr>
      </p:pic>
      <p:pic>
        <p:nvPicPr>
          <p:cNvPr id="5" name="Slika 4">
            <a:extLst>
              <a:ext uri="{FF2B5EF4-FFF2-40B4-BE49-F238E27FC236}">
                <a16:creationId xmlns:a16="http://schemas.microsoft.com/office/drawing/2014/main" id="{F25EDECD-8EDF-76A1-CE3F-5B0B3DBBA6B5}"/>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1A422E28-3D2F-D110-26C8-DED4EDA2D0C4}"/>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1420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Delphijev pristop k </a:t>
            </a:r>
            <a:r>
              <a:rPr lang="sl-SI" dirty="0"/>
              <a:t>odločevalnemu</a:t>
            </a:r>
            <a:r>
              <a:rPr lang="en-GB" dirty="0"/>
              <a:t> ustvarjanju znanja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fontScale="92500" lnSpcReduction="20000"/>
          </a:bodyPr>
          <a:lstStyle/>
          <a:p>
            <a:endParaRPr lang="en-GB" sz="1800" dirty="0"/>
          </a:p>
          <a:p>
            <a:r>
              <a:rPr lang="en-GB" sz="1800" dirty="0"/>
              <a:t>Dragoceni vpogledi izkušenih strokovnjakov s področja oskrbne verige in logistike pogosto ostanejo neprepoznani.</a:t>
            </a:r>
          </a:p>
          <a:p>
            <a:r>
              <a:rPr lang="en-GB" sz="1800" dirty="0"/>
              <a:t>Ta spoznanja je treba deliti z manj izkušenimi strokovnjaki na tem področju.</a:t>
            </a:r>
          </a:p>
          <a:p>
            <a:r>
              <a:rPr lang="en-GB" sz="1800" dirty="0"/>
              <a:t>Metoda Delphi je eden od pristopov za zbiranje in razširjanje strokovnega znanja.</a:t>
            </a:r>
          </a:p>
          <a:p>
            <a:r>
              <a:rPr lang="en-GB" sz="1800" dirty="0"/>
              <a:t>Delfska metoda, ki je dobila ime po delfskem orakulu v antični Grčiji, se je razvila v petdesetih letih prejšnjega stoletja, da bi dosegli soglasje med strokovnjaki.</a:t>
            </a:r>
          </a:p>
          <a:p>
            <a:r>
              <a:rPr lang="en-GB" sz="1800" dirty="0"/>
              <a:t>"Projekt Delphi", ki so ga financirale ameriške zračne sile, je bil prvi projekt, ki je to metodo uporabil za napovedovanje tehnološkega razvoja.</a:t>
            </a:r>
          </a:p>
          <a:p>
            <a:r>
              <a:rPr lang="en-GB" sz="1800" dirty="0"/>
              <a:t>Od takrat se je metoda Delphi razvila in se uporablja na različnih znanstvenih področjih.</a:t>
            </a:r>
          </a:p>
          <a:p>
            <a:r>
              <a:rPr lang="en-GB" sz="1800" dirty="0"/>
              <a:t>Njen cilj je doseči zanesljivo strokovno soglasje, ki pogosto služi kot nadomestek za empirične dokaze.</a:t>
            </a:r>
          </a:p>
          <a:p>
            <a:r>
              <a:rPr lang="en-GB" sz="1800" dirty="0"/>
              <a:t>Tehnika Delphi je ponavljajoči se postopek, v katerem strokovnjaki anonimno podajajo ocene o določenem vprašanju.</a:t>
            </a:r>
          </a:p>
          <a:p>
            <a:r>
              <a:rPr lang="en-GB" sz="1800" dirty="0"/>
              <a:t>V njem so zbrana soglasja in nestrinjanja ter utemeljitve strokovnjakov.</a:t>
            </a:r>
          </a:p>
          <a:p>
            <a:r>
              <a:rPr lang="en-GB" sz="1800" dirty="0"/>
              <a:t>Po mnenju </a:t>
            </a:r>
            <a:r>
              <a:rPr lang="en-GB" sz="1800" dirty="0" err="1"/>
              <a:t>Paivarinta </a:t>
            </a:r>
            <a:r>
              <a:rPr lang="en-GB" sz="1800" dirty="0"/>
              <a:t>in drugih (2011) se metoda Delphi pogosto uporablja v raziskavah informacijskih sistemov.</a:t>
            </a:r>
          </a:p>
        </p:txBody>
      </p:sp>
      <p:pic>
        <p:nvPicPr>
          <p:cNvPr id="2" name="Slika 1">
            <a:extLst>
              <a:ext uri="{FF2B5EF4-FFF2-40B4-BE49-F238E27FC236}">
                <a16:creationId xmlns:a16="http://schemas.microsoft.com/office/drawing/2014/main" id="{BE8B2219-6CEC-485E-49D4-68D425E3580C}"/>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0D9C34D9-1171-69E1-B957-C610B2D0A4D1}"/>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9849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Delphijev pristop k </a:t>
            </a:r>
            <a:r>
              <a:rPr lang="sl-SI" dirty="0"/>
              <a:t>odločevalnemu</a:t>
            </a:r>
            <a:r>
              <a:rPr lang="en-GB" dirty="0"/>
              <a:t> ustvarjanju znanja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fontScale="92500" lnSpcReduction="20000"/>
          </a:bodyPr>
          <a:lstStyle/>
          <a:p>
            <a:endParaRPr lang="en-GB" sz="1800" dirty="0"/>
          </a:p>
          <a:p>
            <a:r>
              <a:rPr lang="en-GB" sz="1800" dirty="0"/>
              <a:t>Uporablja se pri različnih vidikih, kot so izbira projektov IS, razvrščanje tveganj projektov razvoja programske opreme po pomembnosti in določanje zahtev projektov IS.</a:t>
            </a:r>
          </a:p>
          <a:p>
            <a:r>
              <a:rPr lang="en-GB" sz="1800" dirty="0"/>
              <a:t>Metoda Delphi je standardna praksa za kvantifikacijo rezultatov skupinskih postopkov pridobivanja informacij.</a:t>
            </a:r>
          </a:p>
          <a:p>
            <a:r>
              <a:rPr lang="en-GB" sz="1800" dirty="0"/>
              <a:t>Uporablja se na različnih področjih za napovedovanje trendov, določanje prednostnih raziskovalnih področij in ocenjevanje morebitnih učinkov različnih političnih odločitev.</a:t>
            </a:r>
          </a:p>
          <a:p>
            <a:r>
              <a:rPr lang="en-GB" sz="1800" dirty="0"/>
              <a:t>Na področju oskrbne verige in logistike se metoda Delphi priporoča za ugotavljanje tveganja pri oskrbi, ocenjevanje logističnih procesov in strateško odločanje.</a:t>
            </a:r>
          </a:p>
          <a:p>
            <a:r>
              <a:rPr lang="en-GB" sz="1800" dirty="0"/>
              <a:t>Štiri ključne značilnosti metode Delphi so iterativni in večstopenjski procesi, povratne informacije udeležencev z anonimnostjo in statistična določitev skupinskega odziva.</a:t>
            </a:r>
          </a:p>
          <a:p>
            <a:r>
              <a:rPr lang="en-GB" sz="1800" dirty="0"/>
              <a:t>Tipičen postopek Delphi vključuje predstavitev vrste vprašanj v več krogih.</a:t>
            </a:r>
          </a:p>
          <a:p>
            <a:r>
              <a:rPr lang="en-GB" sz="1800" dirty="0" err="1"/>
              <a:t>Udeleženci panela </a:t>
            </a:r>
            <a:r>
              <a:rPr lang="en-GB" sz="1800" dirty="0"/>
              <a:t>odgovarjajo anonimno, vsakemu krogu pa sledijo povratne informacije o zbranih odgovorih.</a:t>
            </a:r>
          </a:p>
          <a:p>
            <a:r>
              <a:rPr lang="en-GB" sz="1800" dirty="0" err="1"/>
              <a:t>Člani komisije </a:t>
            </a:r>
            <a:r>
              <a:rPr lang="en-GB" sz="1800" dirty="0"/>
              <a:t>lahko svoje odgovore prilagodijo na podlagi povratnih informacij v naslednjih krogih.</a:t>
            </a:r>
          </a:p>
          <a:p>
            <a:r>
              <a:rPr lang="en-GB" sz="1800" dirty="0"/>
              <a:t>Iterativni postopek se nadaljuje, dokler ni doseženo soglasje ali dokler se ne zaključi vnaprej določeno število krogov.</a:t>
            </a:r>
          </a:p>
        </p:txBody>
      </p:sp>
      <p:pic>
        <p:nvPicPr>
          <p:cNvPr id="2" name="Slika 1">
            <a:extLst>
              <a:ext uri="{FF2B5EF4-FFF2-40B4-BE49-F238E27FC236}">
                <a16:creationId xmlns:a16="http://schemas.microsoft.com/office/drawing/2014/main" id="{D570FD36-CFD4-2498-9553-A88826444AE9}"/>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D75D5DB0-7155-2467-08C7-84D984BAAFC8}"/>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06941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Koraki za izvedbo metode Delphi</a:t>
            </a:r>
            <a:endParaRPr lang="pl-PL" dirty="0"/>
          </a:p>
        </p:txBody>
      </p:sp>
      <p:pic>
        <p:nvPicPr>
          <p:cNvPr id="6" name="Picture 5" descr="A close-up of a couple of images&#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2795510" y="2472338"/>
            <a:ext cx="5760720" cy="1336675"/>
          </a:xfrm>
          <a:prstGeom prst="rect">
            <a:avLst/>
          </a:prstGeom>
        </p:spPr>
      </p:pic>
      <p:sp>
        <p:nvSpPr>
          <p:cNvPr id="3" name="Rectangle 2"/>
          <p:cNvSpPr/>
          <p:nvPr/>
        </p:nvSpPr>
        <p:spPr>
          <a:xfrm>
            <a:off x="4281898" y="3809013"/>
            <a:ext cx="2787943" cy="314894"/>
          </a:xfrm>
          <a:prstGeom prst="rect">
            <a:avLst/>
          </a:prstGeom>
        </p:spPr>
        <p:txBody>
          <a:bodyPr wrap="none">
            <a:spAutoFit/>
          </a:bodyPr>
          <a:lstStyle/>
          <a:p>
            <a:pPr algn="ctr">
              <a:lnSpc>
                <a:spcPct val="150000"/>
              </a:lnSpc>
              <a:spcAft>
                <a:spcPts val="120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Slika 3. Koraki za izvedbo metode Delphi.</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pic>
        <p:nvPicPr>
          <p:cNvPr id="2" name="Slika 1">
            <a:extLst>
              <a:ext uri="{FF2B5EF4-FFF2-40B4-BE49-F238E27FC236}">
                <a16:creationId xmlns:a16="http://schemas.microsoft.com/office/drawing/2014/main" id="{BEFF944D-AA8F-D3BC-7671-A3A3DDF5B101}"/>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7ACF2519-B2CA-3398-8705-7961D5CCC02F}"/>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96513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Koraki za izvedbo metode Delphi</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endParaRPr lang="en-GB" sz="1800" dirty="0"/>
          </a:p>
          <a:p>
            <a:r>
              <a:rPr lang="en-GB" sz="1800" dirty="0"/>
              <a:t>Korak 1 zagotavlja, da so cilji študije Delphi jasno opredeljeni, kar pomaga ohraniti osredotočenost in ustreznost med celotnim postopkom.</a:t>
            </a:r>
          </a:p>
          <a:p>
            <a:r>
              <a:rPr lang="en-GB" sz="1800" dirty="0"/>
              <a:t>Korak 2 poudarja pomen izbire uravnotežene in raznolike skupine strokovnjakov, ki lahko z različnih vidikov zagotovijo dragocen vpogled.</a:t>
            </a:r>
          </a:p>
          <a:p>
            <a:r>
              <a:rPr lang="en-GB" sz="1800" dirty="0"/>
              <a:t>Tretji korak vključuje pripravo in uvedbo vprašalnikov, ki strokovnjakom omogočajo, da svobodno delijo svoja mnenja in iterativno izboljšujejo odgovore, da bi dosegli soglasje.</a:t>
            </a:r>
          </a:p>
          <a:p>
            <a:r>
              <a:rPr lang="en-GB" sz="1800" dirty="0"/>
              <a:t>Četrti korak vključuje analizo in uporabo pridobljenih rezultatov za informirano odločanje, napovedovanje ali razvoj politike, pri čemer se izkoristi nepristranskost, ki jo zagotavlja anonimnost postopka Delphi.</a:t>
            </a:r>
          </a:p>
        </p:txBody>
      </p:sp>
      <p:pic>
        <p:nvPicPr>
          <p:cNvPr id="2" name="Slika 1">
            <a:extLst>
              <a:ext uri="{FF2B5EF4-FFF2-40B4-BE49-F238E27FC236}">
                <a16:creationId xmlns:a16="http://schemas.microsoft.com/office/drawing/2014/main" id="{A62191B8-4751-B5E7-D6AD-FBDAD7F438D2}"/>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CEA7740A-7C09-997B-601B-D9FBB12F0E95}"/>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37471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Kvantitativni pristop podatkovnega rudarjenja za odkrivanje znanja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fontScale="92500" lnSpcReduction="20000"/>
          </a:bodyPr>
          <a:lstStyle/>
          <a:p>
            <a:endParaRPr lang="en-GB" sz="1800" dirty="0"/>
          </a:p>
          <a:p>
            <a:r>
              <a:rPr lang="en-GB" sz="1800" dirty="0"/>
              <a:t>Kvantitativno podatkovno rudarjenje v veliki meri temelji na formalnih matematičnih orodjih, zlasti statističnih, da bi iz poslovnih podatkov ali </a:t>
            </a:r>
            <a:r>
              <a:rPr lang="en-GB" sz="1800" dirty="0" err="1"/>
              <a:t>podatkov</a:t>
            </a:r>
            <a:r>
              <a:rPr lang="en-GB" sz="1800" dirty="0"/>
              <a:t> </a:t>
            </a:r>
            <a:r>
              <a:rPr lang="en-GB" sz="1800" dirty="0" err="1"/>
              <a:t>oskrbovalne</a:t>
            </a:r>
            <a:r>
              <a:rPr lang="en-GB" sz="1800" dirty="0"/>
              <a:t> verige izluščili prave vzorce in ustvarili koristne vpoglede.</a:t>
            </a:r>
          </a:p>
          <a:p>
            <a:r>
              <a:rPr lang="en-GB" sz="1800" dirty="0"/>
              <a:t>Vendar se predpostavke statistične teorije pogosto močno razlikujejo od porazdelitev in vzorcev, ki so prisotni v dejanskih poslovnih podatkih, kar lahko privede do napak v analizi.</a:t>
            </a:r>
          </a:p>
          <a:p>
            <a:r>
              <a:rPr lang="en-GB" sz="1800" dirty="0"/>
              <a:t>Za veljavne rezultate modelov in utemeljeno odločanje je ključnega pomena, da podatki ustrezajo teoretičnim matematičnim predpostavkam.</a:t>
            </a:r>
          </a:p>
          <a:p>
            <a:r>
              <a:rPr lang="en-GB" sz="1800" dirty="0"/>
              <a:t>Podatkovno rudarjenje, ki je osrednja sestavina procesa odkrivanja znanja v podatkovnih zbirkah (KDD), je multidisciplinarno, njegove analitične metode pa temeljijo na matematiki in statistiki.</a:t>
            </a:r>
          </a:p>
          <a:p>
            <a:r>
              <a:rPr lang="en-GB" sz="1800" dirty="0"/>
              <a:t>Statistika ima ključno vlogo pri analizi podatkov, zlasti v fazi priprave podatkov, in je podlaga za različne metode podatkovnega rudarjenja.</a:t>
            </a:r>
          </a:p>
          <a:p>
            <a:r>
              <a:rPr lang="en-GB" sz="1800" dirty="0"/>
              <a:t>Naloge podatkovnega rudarjenja so razvrščene v pet kategorij: grozdenje, klasifikacija, regresija, asociacijska pravila in posploševanje, pri čemer ima vsaka od njih različne namene pri odkrivanju vzorcev in povezav v zbirkah podatkov.</a:t>
            </a:r>
          </a:p>
          <a:p>
            <a:r>
              <a:rPr lang="en-GB" sz="1800" dirty="0"/>
              <a:t>Pogoste tehnike podatkovnega rudarjenja med drugim vključujejo klasifikacijska pravila ali odločitvena drevesa, regresijo, grozdenje, genetske algoritme in </a:t>
            </a:r>
            <a:r>
              <a:rPr lang="en-GB" sz="1800" dirty="0" err="1"/>
              <a:t>modeliranje </a:t>
            </a:r>
            <a:r>
              <a:rPr lang="en-GB" sz="1800" dirty="0"/>
              <a:t>na podlagi agentov.</a:t>
            </a:r>
          </a:p>
        </p:txBody>
      </p:sp>
      <p:pic>
        <p:nvPicPr>
          <p:cNvPr id="2" name="Slika 1">
            <a:extLst>
              <a:ext uri="{FF2B5EF4-FFF2-40B4-BE49-F238E27FC236}">
                <a16:creationId xmlns:a16="http://schemas.microsoft.com/office/drawing/2014/main" id="{8AEA8564-B7CE-76FB-C687-5D29308E13DC}"/>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917902AC-EE57-1ECD-1F35-2F86E294160B}"/>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0109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Kvantitativni pristop podatkovnega rudarjenja za odkrivanje znanja</a:t>
            </a:r>
            <a:endParaRPr lang="pl-PL" dirty="0"/>
          </a:p>
        </p:txBody>
      </p:sp>
      <p:pic>
        <p:nvPicPr>
          <p:cNvPr id="6" name="Picture 5" descr="A diagram of different types of data&#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2562481" y="1946187"/>
            <a:ext cx="6079011" cy="3169510"/>
          </a:xfrm>
          <a:prstGeom prst="rect">
            <a:avLst/>
          </a:prstGeom>
        </p:spPr>
      </p:pic>
      <p:sp>
        <p:nvSpPr>
          <p:cNvPr id="3" name="Rectangle 2"/>
          <p:cNvSpPr/>
          <p:nvPr/>
        </p:nvSpPr>
        <p:spPr>
          <a:xfrm>
            <a:off x="3994695" y="5115697"/>
            <a:ext cx="3461204" cy="314894"/>
          </a:xfrm>
          <a:prstGeom prst="rect">
            <a:avLst/>
          </a:prstGeom>
        </p:spPr>
        <p:txBody>
          <a:bodyPr wrap="none">
            <a:spAutoFit/>
          </a:bodyPr>
          <a:lstStyle/>
          <a:p>
            <a:pPr algn="ctr">
              <a:lnSpc>
                <a:spcPct val="150000"/>
              </a:lnSpc>
              <a:spcAft>
                <a:spcPts val="120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Slika 4. Naloge podatkovnega rudarjenja (Su, 2016).</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pic>
        <p:nvPicPr>
          <p:cNvPr id="2" name="Slika 1">
            <a:extLst>
              <a:ext uri="{FF2B5EF4-FFF2-40B4-BE49-F238E27FC236}">
                <a16:creationId xmlns:a16="http://schemas.microsoft.com/office/drawing/2014/main" id="{B88964DE-89EB-6123-55C3-A0B71AF9FDCE}"/>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AD2D299B-500E-BA53-E37F-B3EC1C966098}"/>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3636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Kvantitativni pristop podatkovnega rudarjenja za odkrivanje znanja</a:t>
            </a:r>
            <a:endParaRPr lang="pl-PL" dirty="0"/>
          </a:p>
        </p:txBody>
      </p:sp>
      <p:sp>
        <p:nvSpPr>
          <p:cNvPr id="3" name="Rectangle 2"/>
          <p:cNvSpPr/>
          <p:nvPr/>
        </p:nvSpPr>
        <p:spPr>
          <a:xfrm>
            <a:off x="3788710" y="5115697"/>
            <a:ext cx="3873175" cy="318933"/>
          </a:xfrm>
          <a:prstGeom prst="rect">
            <a:avLst/>
          </a:prstGeom>
        </p:spPr>
        <p:txBody>
          <a:bodyPr wrap="none">
            <a:spAutoFit/>
          </a:bodyPr>
          <a:lstStyle/>
          <a:p>
            <a:pPr algn="ctr">
              <a:lnSpc>
                <a:spcPct val="150000"/>
              </a:lnSpc>
              <a:spcAft>
                <a:spcPts val="120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Slika 5. </a:t>
            </a:r>
            <a:r>
              <a:rPr lang="pl-PL" sz="1100" dirty="0"/>
              <a:t>Koraki, ki sestavljajo postopek KDD (Fayyad et al, 1996).</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pic>
        <p:nvPicPr>
          <p:cNvPr id="5" name="Picture 4" descr="A diagram of data processing process&#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2957384" y="1464344"/>
            <a:ext cx="5244439" cy="3651353"/>
          </a:xfrm>
          <a:prstGeom prst="rect">
            <a:avLst/>
          </a:prstGeom>
        </p:spPr>
      </p:pic>
      <p:pic>
        <p:nvPicPr>
          <p:cNvPr id="2" name="Slika 1">
            <a:extLst>
              <a:ext uri="{FF2B5EF4-FFF2-40B4-BE49-F238E27FC236}">
                <a16:creationId xmlns:a16="http://schemas.microsoft.com/office/drawing/2014/main" id="{FAD89BC4-F991-086F-790B-6C45379009A1}"/>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141FC018-00C8-DE26-33D6-1E763A04BCCA}"/>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71283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Kvantitativni pristop podatkovnega rudarjenja za odkrivanje znanja</a:t>
            </a:r>
            <a:endParaRPr lang="pl-PL" dirty="0"/>
          </a:p>
        </p:txBody>
      </p:sp>
      <p:sp>
        <p:nvSpPr>
          <p:cNvPr id="3" name="Rectangle 2"/>
          <p:cNvSpPr/>
          <p:nvPr/>
        </p:nvSpPr>
        <p:spPr>
          <a:xfrm>
            <a:off x="3788710" y="5115697"/>
            <a:ext cx="3873175" cy="318933"/>
          </a:xfrm>
          <a:prstGeom prst="rect">
            <a:avLst/>
          </a:prstGeom>
        </p:spPr>
        <p:txBody>
          <a:bodyPr wrap="none">
            <a:spAutoFit/>
          </a:bodyPr>
          <a:lstStyle/>
          <a:p>
            <a:pPr algn="ctr">
              <a:lnSpc>
                <a:spcPct val="150000"/>
              </a:lnSpc>
              <a:spcAft>
                <a:spcPts val="120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Slika 6. </a:t>
            </a:r>
            <a:r>
              <a:rPr lang="pl-PL" sz="1100" dirty="0"/>
              <a:t>Koraki, ki sestavljajo postopek KDD (Fayyad et al, 1996).</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pic>
        <p:nvPicPr>
          <p:cNvPr id="5" name="Picture 4" descr="A diagram of data processing process&#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2957384" y="1464344"/>
            <a:ext cx="5244439" cy="3651353"/>
          </a:xfrm>
          <a:prstGeom prst="rect">
            <a:avLst/>
          </a:prstGeom>
        </p:spPr>
      </p:pic>
      <p:pic>
        <p:nvPicPr>
          <p:cNvPr id="2" name="Slika 1">
            <a:extLst>
              <a:ext uri="{FF2B5EF4-FFF2-40B4-BE49-F238E27FC236}">
                <a16:creationId xmlns:a16="http://schemas.microsoft.com/office/drawing/2014/main" id="{B60BA82A-C1EC-1BC6-157F-FB80368363C9}"/>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89DF0B1E-0B22-8637-0045-D6A1456D346E}"/>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67654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Kvantitativni pristop podatkovnega rudarjenja za odkrivanje znanja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fontScale="85000" lnSpcReduction="10000"/>
          </a:bodyPr>
          <a:lstStyle/>
          <a:p>
            <a:endParaRPr lang="en-GB" sz="1800" dirty="0"/>
          </a:p>
          <a:p>
            <a:r>
              <a:rPr lang="en-GB" sz="1800" dirty="0"/>
              <a:t>Model CRISP-DM se pogosto uporablja za opis korakov procesa odkrivanja znanja v podatkovnih zbirkah (KDD) in je vodilni industrijski model.</a:t>
            </a:r>
          </a:p>
          <a:p>
            <a:r>
              <a:rPr lang="en-GB" sz="1800" dirty="0"/>
              <a:t>Tehnike podatkovnega rudarjenja, ki se pogosto uporabljajo v oskrbovalnih verigah, vključujejo odločitvena drevesa, regresijo, asociacijska pravila, genetske algoritme in algoritme za grozdenje, pri čemer se vsaka od njih uporablja za posebne namene, kot so napovedovanje, prepoznavanje napak in optimizacija proizvodnje.</a:t>
            </a:r>
          </a:p>
          <a:p>
            <a:r>
              <a:rPr lang="en-GB" sz="1800" dirty="0"/>
              <a:t>Znanje, pridobljeno s podatkovnim rudarjenjem, se pogosto shranjuje in predstavlja s pomočjo ekspertnih sistemov (ES), zapletenih sistemov znanja, zasnovanih za posnemanje človeškega strokovnega znanja na različnih področjih.</a:t>
            </a:r>
          </a:p>
          <a:p>
            <a:r>
              <a:rPr lang="en-GB" sz="1800" dirty="0"/>
              <a:t>Ekspertni sistemi (ES) posnemajo človeško razmišljanje, da bi prišli do zaključkov, podpirajo nosilce odločitev ali jih v določenih okoliščinah celo nadomeščajo, zaradi česar so široko uporabljena in komercialno uspešna tehnologija umetne inteligence.</a:t>
            </a:r>
          </a:p>
          <a:p>
            <a:r>
              <a:rPr lang="en-GB" sz="1800" dirty="0"/>
              <a:t>ES se štejejo za del sistemov za podporo odločanju (DSS), računalniško podprtih sistemov, ki združujejo modele in podatke za reševanje polstrukturiranih in nestrukturiranih problemov z obsežnim sodelovanjem uporabnikov.</a:t>
            </a:r>
          </a:p>
          <a:p>
            <a:r>
              <a:rPr lang="en-GB" sz="1800" dirty="0"/>
              <a:t>Strojno učenje (angl. Machine Learning, ML) je most med rezultati podatkovnega rudarjenja in orodji za poslovno obveščanje, ki računalnikom omogoča učenje in predstavitev znanja iz vhodnih podatkov.</a:t>
            </a:r>
          </a:p>
          <a:p>
            <a:r>
              <a:rPr lang="en-GB" sz="1800" dirty="0"/>
              <a:t>ML olajša predstavitev metrik za poročanje vodstvu v obliki, ki vodjem omogoča sprejemanje premišljenih poslovnih odločitev, kar povečuje uporabnost vpogledov podatkovnega rudarjenja.</a:t>
            </a:r>
          </a:p>
        </p:txBody>
      </p:sp>
      <p:pic>
        <p:nvPicPr>
          <p:cNvPr id="2" name="Slika 1">
            <a:extLst>
              <a:ext uri="{FF2B5EF4-FFF2-40B4-BE49-F238E27FC236}">
                <a16:creationId xmlns:a16="http://schemas.microsoft.com/office/drawing/2014/main" id="{EE38F17E-FDD5-7955-0A2A-50A679287420}"/>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E1AC934D-4510-8B43-333D-FBFB8291F5AE}"/>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49226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113FF79A-41F3-F83D-8706-E5D91AA0E973}"/>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3A5EEC0D-2572-4118-050B-602E055E575C}"/>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295911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50951BA0-A8B3-4CEC-B70F-690C6013305D}"/>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6148</TotalTime>
  <Words>15584</Words>
  <Application>Microsoft Office PowerPoint</Application>
  <PresentationFormat>Širokozaslonsko</PresentationFormat>
  <Paragraphs>927</Paragraphs>
  <Slides>125</Slides>
  <Notes>0</Notes>
  <HiddenSlides>0</HiddenSlides>
  <MMClips>0</MMClips>
  <ScaleCrop>false</ScaleCrop>
  <HeadingPairs>
    <vt:vector size="6" baseType="variant">
      <vt:variant>
        <vt:lpstr>Uporabljene pisave</vt:lpstr>
      </vt:variant>
      <vt:variant>
        <vt:i4>9</vt:i4>
      </vt:variant>
      <vt:variant>
        <vt:lpstr>Tema</vt:lpstr>
      </vt:variant>
      <vt:variant>
        <vt:i4>2</vt:i4>
      </vt:variant>
      <vt:variant>
        <vt:lpstr>Naslovi diapozitivov</vt:lpstr>
      </vt:variant>
      <vt:variant>
        <vt:i4>125</vt:i4>
      </vt:variant>
    </vt:vector>
  </HeadingPairs>
  <TitlesOfParts>
    <vt:vector size="136" baseType="lpstr">
      <vt:lpstr>Arial</vt:lpstr>
      <vt:lpstr>Calibri</vt:lpstr>
      <vt:lpstr>Century Gothic</vt:lpstr>
      <vt:lpstr>Helvetica Neue Light</vt:lpstr>
      <vt:lpstr>Lato Light</vt:lpstr>
      <vt:lpstr>Symbol</vt:lpstr>
      <vt:lpstr>Tahoma</vt:lpstr>
      <vt:lpstr>Times New Roman</vt:lpstr>
      <vt:lpstr>Wingdings</vt:lpstr>
      <vt:lpstr>Motyw pakietu Office</vt:lpstr>
      <vt:lpstr>Motyw pakietu Office</vt:lpstr>
      <vt:lpstr>Poslovna inteligenca</vt:lpstr>
      <vt:lpstr>Agenda</vt:lpstr>
      <vt:lpstr>Prednosti analize podatkov</vt:lpstr>
      <vt:lpstr>Piramida DIKW</vt:lpstr>
      <vt:lpstr>Piramida DIKW</vt:lpstr>
      <vt:lpstr>Viri podatkov in vrste podatkov</vt:lpstr>
      <vt:lpstr>Vrste podatkov</vt:lpstr>
      <vt:lpstr>Vrste podatkov</vt:lpstr>
      <vt:lpstr>Vrste podatkov</vt:lpstr>
      <vt:lpstr>Veliki podatki</vt:lpstr>
      <vt:lpstr>Arhitektura podatkov</vt:lpstr>
      <vt:lpstr>Modeliranje in oblikovanje podatkov</vt:lpstr>
      <vt:lpstr>Modeliranje in oblikovanje podatkov</vt:lpstr>
      <vt:lpstr>Vrste odnosov</vt:lpstr>
      <vt:lpstr>ER diagram</vt:lpstr>
      <vt:lpstr>ER diagram - primer</vt:lpstr>
      <vt:lpstr>Sprejemanje odločitev na podlagi podatkov</vt:lpstr>
      <vt:lpstr>Kakovost podatkov</vt:lpstr>
      <vt:lpstr>Kakovost podatkov</vt:lpstr>
      <vt:lpstr>Povzetek</vt:lpstr>
      <vt:lpstr>Hvala za vašo pozornost</vt:lpstr>
      <vt:lpstr>Poslovna inteligenca</vt:lpstr>
      <vt:lpstr>Agenda</vt:lpstr>
      <vt:lpstr>Ključni stebri poslovne analitike</vt:lpstr>
      <vt:lpstr>Utemeljitev za analitiko</vt:lpstr>
      <vt:lpstr>Izboljšano sprejemanje odločitev</vt:lpstr>
      <vt:lpstr>Trendi v industriji in izobraževanju</vt:lpstr>
      <vt:lpstr>Študije primerov (poglobljen potop)</vt:lpstr>
      <vt:lpstr>Better Factory (2021-2022)</vt:lpstr>
      <vt:lpstr>PowerPointova predstavitev</vt:lpstr>
      <vt:lpstr>Humanitarni projekt USAID (2021-2022)</vt:lpstr>
      <vt:lpstr>PowerPointova predstavitev</vt:lpstr>
      <vt:lpstr>Carlsberg FSS (2015-2018)</vt:lpstr>
      <vt:lpstr>Struktura oskrbovalne verige </vt:lpstr>
      <vt:lpstr>Carlsberg FSS</vt:lpstr>
      <vt:lpstr>Hvala za vašo pozornost</vt:lpstr>
      <vt:lpstr>Poslovna inteligenca</vt:lpstr>
      <vt:lpstr>Agenda</vt:lpstr>
      <vt:lpstr>Kaj je podatkovno rudarjenje? </vt:lpstr>
      <vt:lpstr>Kaj je podatkovno rudarjenje? </vt:lpstr>
      <vt:lpstr>Kaj je podatkovno rudarjenje? </vt:lpstr>
      <vt:lpstr>Odkrivanje znanja v logistiki in upravljanju oskrbovalne verige</vt:lpstr>
      <vt:lpstr>Odkrivanje znanja v logistiki in upravljanju oskrbovalne verige</vt:lpstr>
      <vt:lpstr>Delphijev pristop k odločevalnemu ustvarjanju znanja</vt:lpstr>
      <vt:lpstr>Delphijev pristop k odločevalnemu ustvarjanju znanja</vt:lpstr>
      <vt:lpstr>Koraki za izvedbo metode Delphi</vt:lpstr>
      <vt:lpstr>Koraki za izvedbo metode Delphi</vt:lpstr>
      <vt:lpstr>Kvantitativni pristop podatkovnega rudarjenja za odkrivanje znanja</vt:lpstr>
      <vt:lpstr>Kvantitativni pristop podatkovnega rudarjenja za odkrivanje znanja</vt:lpstr>
      <vt:lpstr>Kvantitativni pristop podatkovnega rudarjenja za odkrivanje znanja</vt:lpstr>
      <vt:lpstr>Kvantitativni pristop podatkovnega rudarjenja za odkrivanje znanja</vt:lpstr>
      <vt:lpstr>Kvantitativni pristop podatkovnega rudarjenja za odkrivanje znanja</vt:lpstr>
      <vt:lpstr>Hvala za vašo pozornost</vt:lpstr>
      <vt:lpstr>Poslovna inteligenca</vt:lpstr>
      <vt:lpstr>Agenda</vt:lpstr>
      <vt:lpstr>Kaj je strojno učenje?</vt:lpstr>
      <vt:lpstr>Kaj je strojno učenje?</vt:lpstr>
      <vt:lpstr>Osnove in teoretične predpostavke ML</vt:lpstr>
      <vt:lpstr>Poslovna inteligenca in ML v SC</vt:lpstr>
      <vt:lpstr>Poslovna inteligenca in ML v SC</vt:lpstr>
      <vt:lpstr>Poslovna inteligenca in ML v SC</vt:lpstr>
      <vt:lpstr>Poslovna inteligenca in ML v SC</vt:lpstr>
      <vt:lpstr>Kanali za podatke in znanje ML</vt:lpstr>
      <vt:lpstr>Kanali za podatke in znanje ML</vt:lpstr>
      <vt:lpstr>Kanali za podatke in znanje ML</vt:lpstr>
      <vt:lpstr>Kanali za podatke in znanje ML</vt:lpstr>
      <vt:lpstr>Poslovni podatki ML in SC</vt:lpstr>
      <vt:lpstr>ML za poslovni problem SC</vt:lpstr>
      <vt:lpstr>Povzetek</vt:lpstr>
      <vt:lpstr>Povzetek</vt:lpstr>
      <vt:lpstr>Hvala za vašo pozornost</vt:lpstr>
      <vt:lpstr>Poslovna inteligenca</vt:lpstr>
      <vt:lpstr>Agenda</vt:lpstr>
      <vt:lpstr>Poslovni proces</vt:lpstr>
      <vt:lpstr>Poslovni proces</vt:lpstr>
      <vt:lpstr>Upravljanje poslovnih procesov</vt:lpstr>
      <vt:lpstr>Upravljanje poslovnih procesov</vt:lpstr>
      <vt:lpstr>Življenjski cikel BPM</vt:lpstr>
      <vt:lpstr>Kategorije procesov</vt:lpstr>
      <vt:lpstr>Kategorije procesov</vt:lpstr>
      <vt:lpstr>Izbira postopka</vt:lpstr>
      <vt:lpstr>Merjenje učinkovitosti procesov</vt:lpstr>
      <vt:lpstr>Merjenje uspešnosti procesov</vt:lpstr>
      <vt:lpstr>Merjenje učinkovitosti procesov</vt:lpstr>
      <vt:lpstr>Vloge v projektih BPM</vt:lpstr>
      <vt:lpstr>Modeliranje poslovnih procesov</vt:lpstr>
      <vt:lpstr>Modeliranje poslovnih procesov</vt:lpstr>
      <vt:lpstr>Dogodki</vt:lpstr>
      <vt:lpstr>Naloga</vt:lpstr>
      <vt:lpstr>Prehodi (gateway)</vt:lpstr>
      <vt:lpstr>ALI prehod</vt:lpstr>
      <vt:lpstr>Vrata XOR in AND</vt:lpstr>
      <vt:lpstr>Povezovalni predmeti</vt:lpstr>
      <vt:lpstr>Udeleženci</vt:lpstr>
      <vt:lpstr>Artefakti</vt:lpstr>
      <vt:lpstr>Razgradnja procesa</vt:lpstr>
      <vt:lpstr>Procesno rudarjenje</vt:lpstr>
      <vt:lpstr>Primer dnevnika dogodkov</vt:lpstr>
      <vt:lpstr>Procesno rudarjenje</vt:lpstr>
      <vt:lpstr>Povzetek</vt:lpstr>
      <vt:lpstr>Hvala za vašo pozornost</vt:lpstr>
      <vt:lpstr>Poslovna inteligenca</vt:lpstr>
      <vt:lpstr>Agenda</vt:lpstr>
      <vt:lpstr>ERP</vt:lpstr>
      <vt:lpstr>Sistem ERP</vt:lpstr>
      <vt:lpstr>ERP</vt:lpstr>
      <vt:lpstr>ERP</vt:lpstr>
      <vt:lpstr>Zakaj se podjetja odločajo za ERP?</vt:lpstr>
      <vt:lpstr>Prednosti ERP</vt:lpstr>
      <vt:lpstr>Pomanjkljivosti ERP</vt:lpstr>
      <vt:lpstr>ERP</vt:lpstr>
      <vt:lpstr>Najpomembnejša vprašanja pri uvajanju ERP</vt:lpstr>
      <vt:lpstr>Stroški sistema ERP</vt:lpstr>
      <vt:lpstr>Stroški sistema ERP</vt:lpstr>
      <vt:lpstr>Izbira modela : ocena stroškov (cena)</vt:lpstr>
      <vt:lpstr>Izbira modela : ocena stroškov (cena)</vt:lpstr>
      <vt:lpstr>Trendi ERP</vt:lpstr>
      <vt:lpstr>Sistem za upravljanje skladišča</vt:lpstr>
      <vt:lpstr>Prednosti sistema WMS (SAP, n.d.)</vt:lpstr>
      <vt:lpstr>Tehnološki napredek WMS</vt:lpstr>
      <vt:lpstr>Sistemi za upravljanje prevoza (TMS – Transport Management Systems)</vt:lpstr>
      <vt:lpstr>Prednosti TMS</vt:lpstr>
      <vt:lpstr>ERP proti WMS proti TMS</vt:lpstr>
      <vt:lpstr>Povzetek</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docId:F2A99F8EF04D0C3272D2238BAD644D0C</cp:keywords>
  <cp:lastModifiedBy>Kristijan Brglez</cp:lastModifiedBy>
  <cp:revision>77</cp:revision>
  <dcterms:created xsi:type="dcterms:W3CDTF">2023-07-06T12:09:08Z</dcterms:created>
  <dcterms:modified xsi:type="dcterms:W3CDTF">2025-05-05T11:08:06Z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