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2" dt="2024-06-20T06:32:5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4-06-20T06:39:45.309" v="309" actId="20577"/>
      <pc:docMkLst>
        <pc:docMk/>
      </pc:docMkLst>
      <pc:sldChg chg="modSp mod">
        <pc:chgData name="Dario Šebalj" userId="a71eced3-786e-4eb6-80ca-f62c4fda7d06" providerId="ADAL" clId="{405B2754-E0AB-495A-8224-0A870ABA825D}" dt="2024-06-20T06:25:39.327" v="24" actId="403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4-06-20T06:25:39.327" v="24" actId="403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25:57.511" v="5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4-06-20T06:25:57.511" v="5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4-06-20T06:24:50.567" v="11" actId="14100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4-06-20T06:24:50.567" v="11" actId="14100"/>
          <ac:spMkLst>
            <pc:docMk/>
            <pc:sldMk cId="113690816" sldId="268"/>
            <ac:spMk id="6" creationId="{4D0B990B-A015-95E2-DF45-A832FF931C3B}"/>
          </ac:spMkLst>
        </pc:spChg>
        <pc:picChg chg="mod">
          <ac:chgData name="Dario Šebalj" userId="a71eced3-786e-4eb6-80ca-f62c4fda7d06" providerId="ADAL" clId="{405B2754-E0AB-495A-8224-0A870ABA825D}" dt="2024-06-20T06:24:41.289" v="10" actId="1076"/>
          <ac:picMkLst>
            <pc:docMk/>
            <pc:sldMk cId="113690816" sldId="268"/>
            <ac:picMk id="7" creationId="{98ECB439-F90E-B979-0C13-75CB6839D7A7}"/>
          </ac:picMkLst>
        </pc:picChg>
      </pc:sldChg>
      <pc:sldChg chg="modSp mod">
        <pc:chgData name="Dario Šebalj" userId="a71eced3-786e-4eb6-80ca-f62c4fda7d06" providerId="ADAL" clId="{405B2754-E0AB-495A-8224-0A870ABA825D}" dt="2024-06-20T06:25:33.964" v="23" actId="403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4-06-20T06:25:33.964" v="23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delSp modSp mod">
        <pc:chgData name="Dario Šebalj" userId="a71eced3-786e-4eb6-80ca-f62c4fda7d06" providerId="ADAL" clId="{405B2754-E0AB-495A-8224-0A870ABA825D}" dt="2024-06-20T06:28:51.061" v="143" actId="27636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4-06-20T06:26:36.847" v="5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4-06-20T06:28:51.061" v="143" actId="27636"/>
          <ac:spMkLst>
            <pc:docMk/>
            <pc:sldMk cId="353431143" sldId="272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4-06-20T06:28:24.988" v="129" actId="478"/>
          <ac:spMkLst>
            <pc:docMk/>
            <pc:sldMk cId="353431143" sldId="27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4-06-20T06:32:41.742" v="225" actId="14100"/>
        <pc:sldMkLst>
          <pc:docMk/>
          <pc:sldMk cId="603866943" sldId="274"/>
        </pc:sldMkLst>
        <pc:picChg chg="mod">
          <ac:chgData name="Dario Šebalj" userId="a71eced3-786e-4eb6-80ca-f62c4fda7d06" providerId="ADAL" clId="{405B2754-E0AB-495A-8224-0A870ABA825D}" dt="2024-06-20T06:32:41.742" v="225" actId="14100"/>
          <ac:picMkLst>
            <pc:docMk/>
            <pc:sldMk cId="603866943" sldId="274"/>
            <ac:picMk id="2" creationId="{753D4D77-F2E1-CE4C-B8F2-9F9381A79FAB}"/>
          </ac:picMkLst>
        </pc:picChg>
      </pc:sldChg>
      <pc:sldChg chg="modSp mod">
        <pc:chgData name="Dario Šebalj" userId="a71eced3-786e-4eb6-80ca-f62c4fda7d06" providerId="ADAL" clId="{405B2754-E0AB-495A-8224-0A870ABA825D}" dt="2024-06-20T06:33:54.014" v="248" actId="403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4-06-20T06:33:54.014" v="248" actId="403"/>
          <ac:spMkLst>
            <pc:docMk/>
            <pc:sldMk cId="3327966016" sldId="275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4:07.636" v="250" actId="1076"/>
        <pc:sldMkLst>
          <pc:docMk/>
          <pc:sldMk cId="926587062" sldId="276"/>
        </pc:sldMkLst>
        <pc:picChg chg="mod">
          <ac:chgData name="Dario Šebalj" userId="a71eced3-786e-4eb6-80ca-f62c4fda7d06" providerId="ADAL" clId="{405B2754-E0AB-495A-8224-0A870ABA825D}" dt="2024-06-20T06:34:07.636" v="250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modSp mod">
        <pc:chgData name="Dario Šebalj" userId="a71eced3-786e-4eb6-80ca-f62c4fda7d06" providerId="ADAL" clId="{405B2754-E0AB-495A-8224-0A870ABA825D}" dt="2024-06-20T06:34:15.913" v="252" actId="20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4-06-20T06:34:15.913" v="252" actId="207"/>
          <ac:spMkLst>
            <pc:docMk/>
            <pc:sldMk cId="1935663326" sldId="278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6:55.682" v="258" actId="207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4-06-20T06:36:55.682" v="258" actId="207"/>
          <ac:spMkLst>
            <pc:docMk/>
            <pc:sldMk cId="2690682958" sldId="27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8:14.446" v="292" actId="403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4-06-20T06:38:14.446" v="292" actId="403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4-06-20T06:29:13.979" v="145" actId="404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4-06-20T06:29:13.979" v="145" actId="404"/>
          <ac:spMkLst>
            <pc:docMk/>
            <pc:sldMk cId="208271869" sldId="281"/>
            <ac:spMk id="5" creationId="{08B1E3E4-9C4A-4CF8-DBD2-8A61BD597723}"/>
          </ac:spMkLst>
        </pc:spChg>
      </pc:sldChg>
      <pc:sldChg chg="addSp delSp modSp new mod">
        <pc:chgData name="Dario Šebalj" userId="a71eced3-786e-4eb6-80ca-f62c4fda7d06" providerId="ADAL" clId="{405B2754-E0AB-495A-8224-0A870ABA825D}" dt="2024-06-20T06:33:17.347" v="234" actId="107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4-06-20T06:30:07.429" v="167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4-06-20T06:32:24.594" v="223" actId="20577"/>
          <ac:spMkLst>
            <pc:docMk/>
            <pc:sldMk cId="152283269" sldId="282"/>
            <ac:spMk id="3" creationId="{ED964F1F-A3F2-20CC-1F14-A914E294344C}"/>
          </ac:spMkLst>
        </pc:spChg>
        <pc:spChg chg="add del">
          <ac:chgData name="Dario Šebalj" userId="a71eced3-786e-4eb6-80ca-f62c4fda7d06" providerId="ADAL" clId="{405B2754-E0AB-495A-8224-0A870ABA825D}" dt="2024-06-20T06:32:48.535" v="227" actId="22"/>
          <ac:spMkLst>
            <pc:docMk/>
            <pc:sldMk cId="152283269" sldId="282"/>
            <ac:spMk id="6" creationId="{8693924F-129E-216B-5859-5020C9753659}"/>
          </ac:spMkLst>
        </pc:spChg>
        <pc:spChg chg="add mod">
          <ac:chgData name="Dario Šebalj" userId="a71eced3-786e-4eb6-80ca-f62c4fda7d06" providerId="ADAL" clId="{405B2754-E0AB-495A-8224-0A870ABA825D}" dt="2024-06-20T06:33:17.347" v="234" actId="1076"/>
          <ac:spMkLst>
            <pc:docMk/>
            <pc:sldMk cId="152283269" sldId="282"/>
            <ac:spMk id="7" creationId="{1FB1FE29-8CF4-7E78-1B5E-5169497FE1BF}"/>
          </ac:spMkLst>
        </pc:spChg>
        <pc:picChg chg="add mod">
          <ac:chgData name="Dario Šebalj" userId="a71eced3-786e-4eb6-80ca-f62c4fda7d06" providerId="ADAL" clId="{405B2754-E0AB-495A-8224-0A870ABA825D}" dt="2024-06-20T06:32:28.033" v="224" actId="1076"/>
          <ac:picMkLst>
            <pc:docMk/>
            <pc:sldMk cId="152283269" sldId="282"/>
            <ac:picMk id="4" creationId="{786AD08A-2E59-13D5-1725-C53C06067ABE}"/>
          </ac:picMkLst>
        </pc:picChg>
      </pc:sldChg>
      <pc:sldChg chg="modSp add mod">
        <pc:chgData name="Dario Šebalj" userId="a71eced3-786e-4eb6-80ca-f62c4fda7d06" providerId="ADAL" clId="{405B2754-E0AB-495A-8224-0A870ABA825D}" dt="2024-06-20T06:39:45.309" v="309" actId="20577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4-06-20T06:39:45.309" v="309" actId="20577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3" y="2195673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Zrozumienie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interpretacja danych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pl-PL" sz="2000" dirty="0"/>
              <a:t>dane, których skala, dystrybucja, różnorodność i/lub terminowość wymagają użycia nowych </a:t>
            </a:r>
            <a:r>
              <a:rPr lang="pl-PL" sz="2000" dirty="0" err="1"/>
              <a:t>architektur</a:t>
            </a:r>
            <a:r>
              <a:rPr lang="pl-PL" sz="2000" dirty="0"/>
              <a:t> technicznych i analiz, aby umożliwić wgląd, który odblokowuje nowe źródła wartości biznesowej</a:t>
            </a:r>
            <a:r>
              <a:rPr lang="hr-HR" sz="2000" dirty="0"/>
              <a:t>” (McKinsey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objętość </a:t>
            </a:r>
            <a:r>
              <a:rPr lang="pl-PL" sz="1600" dirty="0"/>
              <a:t>(składająca się z ogromnych ilości danych),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prędkość </a:t>
            </a:r>
            <a:r>
              <a:rPr lang="pl-PL" sz="1600" dirty="0"/>
              <a:t>(tworzona w czasie rzeczywistym),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różnorodność </a:t>
            </a:r>
            <a:r>
              <a:rPr lang="pl-PL" sz="1600" dirty="0"/>
              <a:t>(ustrukturyzowana, </a:t>
            </a:r>
            <a:r>
              <a:rPr lang="pl-PL" sz="1600" dirty="0" err="1"/>
              <a:t>półustrukturyzowana</a:t>
            </a:r>
            <a:r>
              <a:rPr lang="pl-PL" sz="1600" dirty="0"/>
              <a:t> i nieustrukturyzowana</a:t>
            </a:r>
            <a:r>
              <a:rPr lang="en-US" sz="1600" dirty="0"/>
              <a:t>)</a:t>
            </a:r>
            <a:endParaRPr lang="hr-HR" sz="1600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Architektura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3393" cy="4351338"/>
          </a:xfrm>
        </p:spPr>
        <p:txBody>
          <a:bodyPr>
            <a:normAutofit/>
          </a:bodyPr>
          <a:lstStyle/>
          <a:p>
            <a:r>
              <a:rPr lang="pl-PL" sz="2000" dirty="0"/>
              <a:t>Podstawa udanej analityki biznesowej</a:t>
            </a:r>
          </a:p>
          <a:p>
            <a:r>
              <a:rPr lang="pl-PL" sz="2000" dirty="0"/>
              <a:t>Składa się z sześciu ważnych aspektów dotyczących danych: </a:t>
            </a:r>
          </a:p>
          <a:p>
            <a:pPr lvl="1"/>
            <a:r>
              <a:rPr lang="pl-PL" sz="1600" dirty="0"/>
              <a:t>szerokość</a:t>
            </a:r>
          </a:p>
          <a:p>
            <a:pPr lvl="1"/>
            <a:r>
              <a:rPr lang="pl-PL" sz="1600" dirty="0"/>
              <a:t>aktualność </a:t>
            </a:r>
          </a:p>
          <a:p>
            <a:pPr lvl="1"/>
            <a:r>
              <a:rPr lang="pl-PL" sz="1600" dirty="0"/>
              <a:t>jakość </a:t>
            </a:r>
          </a:p>
          <a:p>
            <a:pPr lvl="1"/>
            <a:r>
              <a:rPr lang="pl-PL" sz="1600" dirty="0"/>
              <a:t>istotność </a:t>
            </a:r>
          </a:p>
          <a:p>
            <a:pPr lvl="1"/>
            <a:r>
              <a:rPr lang="pl-PL" sz="1600" dirty="0"/>
              <a:t>szczegółowość</a:t>
            </a:r>
          </a:p>
          <a:p>
            <a:endParaRPr lang="pl-PL" sz="2000" dirty="0"/>
          </a:p>
          <a:p>
            <a:r>
              <a:rPr lang="pl-PL" sz="2000" dirty="0"/>
              <a:t>Jakość danych jest głównym filarem, ponieważ tak wiele wysiłku wkłada się w zapewnienie i poprawę jakości danych.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 na podstawie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Obraz 4" descr="Obraz zawierający tekst, zrzut ekranu, Czcionka, żółty&#10;&#10;Opis wygenerowany automatycznie">
            <a:extLst>
              <a:ext uri="{FF2B5EF4-FFF2-40B4-BE49-F238E27FC236}">
                <a16:creationId xmlns:a16="http://schemas.microsoft.com/office/drawing/2014/main" id="{50AB8DF3-8B80-7913-F9A5-83D1E522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33" y="2041011"/>
            <a:ext cx="3598333" cy="27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i projektowanie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1517976"/>
            <a:ext cx="11489268" cy="4351338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1065AB"/>
                </a:solidFill>
              </a:rPr>
              <a:t>Model danych </a:t>
            </a:r>
            <a:r>
              <a:rPr lang="pl-PL" sz="1800" dirty="0"/>
              <a:t>to formalna reprezentacja danych wykorzystywanych i generowanych przez system biznesowy</a:t>
            </a:r>
          </a:p>
          <a:p>
            <a:r>
              <a:rPr lang="pl-PL" sz="1800" dirty="0"/>
              <a:t>Dane strukturalne są zwykle przechowywane w </a:t>
            </a:r>
            <a:r>
              <a:rPr lang="pl-PL" sz="1800" b="1" dirty="0">
                <a:solidFill>
                  <a:srgbClr val="1065AB"/>
                </a:solidFill>
              </a:rPr>
              <a:t>systemie zarządzania relacyjną bazą danych </a:t>
            </a:r>
            <a:r>
              <a:rPr lang="pl-PL" sz="1800" dirty="0"/>
              <a:t>(RDBMS).</a:t>
            </a:r>
          </a:p>
          <a:p>
            <a:r>
              <a:rPr lang="pl-PL" sz="1800" dirty="0"/>
              <a:t>Dane są zorganizowane w </a:t>
            </a:r>
            <a:r>
              <a:rPr lang="pl-PL" sz="1800" b="1" dirty="0">
                <a:solidFill>
                  <a:srgbClr val="1065AB"/>
                </a:solidFill>
              </a:rPr>
              <a:t>tabele</a:t>
            </a:r>
            <a:r>
              <a:rPr lang="pl-PL" sz="1800" dirty="0"/>
              <a:t>, które zawierają zbiór rekordów przechowujących informacje </a:t>
            </a:r>
            <a:br>
              <a:rPr lang="pl-PL" sz="1800" dirty="0"/>
            </a:br>
            <a:r>
              <a:rPr lang="pl-PL" sz="1800" dirty="0"/>
              <a:t>o konkretnej jednostce.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Dennis</a:t>
            </a:r>
            <a:r>
              <a:rPr lang="pl-PL" sz="1200" dirty="0">
                <a:solidFill>
                  <a:srgbClr val="7F7F7F"/>
                </a:solidFill>
              </a:rPr>
              <a:t> i in. (2018)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1D5DEE-9BE2-4BC6-ABA1-1690C38F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10383"/>
          <a:stretch/>
        </p:blipFill>
        <p:spPr bwMode="auto">
          <a:xfrm>
            <a:off x="3269585" y="3195742"/>
            <a:ext cx="5652830" cy="2668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i projektowanie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Atrybut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pl-PL" sz="2000" dirty="0"/>
              <a:t>szczególny rodzaj danych o jednostce</a:t>
            </a:r>
            <a:endParaRPr lang="hr-HR" sz="2000" dirty="0"/>
          </a:p>
          <a:p>
            <a:pPr lvl="1"/>
            <a:r>
              <a:rPr lang="pl-PL" sz="1800" dirty="0"/>
              <a:t>Przykładami atrybutów jednostki klienta są identyfikator klienta, imię, nazwisko, adres, kod pocztowy, miasto, kraj, adres e-mail</a:t>
            </a:r>
            <a:endParaRPr lang="hr-HR" sz="1800" dirty="0"/>
          </a:p>
          <a:p>
            <a:r>
              <a:rPr lang="hr-HR" sz="2000" b="1" dirty="0">
                <a:solidFill>
                  <a:srgbClr val="1065AB"/>
                </a:solidFill>
              </a:rPr>
              <a:t>Rekord</a:t>
            </a:r>
            <a:r>
              <a:rPr lang="hr-HR" sz="2000" dirty="0"/>
              <a:t> - </a:t>
            </a:r>
            <a:r>
              <a:rPr lang="pl-PL" sz="2000" dirty="0"/>
              <a:t>wiersz w tabeli lub zbiór powiązanych pól opisujących pojedynczą instancję podmiotu (np. klienta).</a:t>
            </a:r>
            <a:r>
              <a:rPr lang="en-US" sz="2000" dirty="0"/>
              <a:t> </a:t>
            </a:r>
            <a:endParaRPr lang="hr-HR" sz="2000" dirty="0"/>
          </a:p>
          <a:p>
            <a:r>
              <a:rPr lang="hr-HR" sz="2000" b="1" dirty="0">
                <a:solidFill>
                  <a:srgbClr val="1065AB"/>
                </a:solidFill>
              </a:rPr>
              <a:t>Klucz podstawowy </a:t>
            </a:r>
            <a:r>
              <a:rPr lang="hr-HR" sz="2000" dirty="0"/>
              <a:t>- </a:t>
            </a:r>
            <a:r>
              <a:rPr lang="pl-PL" sz="2000" dirty="0"/>
              <a:t>pole (lub zestaw pól), które nadaje każdemu produktowi w tabeli odrębną tożsamość</a:t>
            </a:r>
            <a:r>
              <a:rPr lang="en-US" sz="2000" dirty="0"/>
              <a:t>. </a:t>
            </a:r>
            <a:endParaRPr lang="hr-HR" sz="2000" dirty="0"/>
          </a:p>
          <a:p>
            <a:pPr lvl="1"/>
            <a:r>
              <a:rPr lang="pl-PL" sz="1800" dirty="0"/>
              <a:t>Oznacza to, że w tabeli nie może być dwóch produktów o tym samym ID</a:t>
            </a:r>
            <a:r>
              <a:rPr lang="en-US" sz="1800" dirty="0"/>
              <a:t>. </a:t>
            </a:r>
            <a:endParaRPr lang="hr-HR" sz="1800" dirty="0"/>
          </a:p>
          <a:p>
            <a:r>
              <a:rPr lang="pl-PL" sz="2000" dirty="0"/>
              <a:t>Tabele w bazie danych są często połączone z innymi tabelami w bazie danych, tj. istnieje między nimi </a:t>
            </a:r>
            <a:r>
              <a:rPr lang="pl-PL" sz="2000" b="1" dirty="0">
                <a:solidFill>
                  <a:srgbClr val="1065AB"/>
                </a:solidFill>
              </a:rPr>
              <a:t>relacja</a:t>
            </a:r>
            <a:r>
              <a:rPr lang="pl-PL" sz="20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relacji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2" name="Obraz 1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0A7A63BE-7F1A-40EE-2045-E9C839EE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71" y="1481668"/>
            <a:ext cx="6829257" cy="37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Relacji Jednostki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19527" cy="4351338"/>
          </a:xfrm>
        </p:spPr>
        <p:txBody>
          <a:bodyPr>
            <a:normAutofit/>
          </a:bodyPr>
          <a:lstStyle/>
          <a:p>
            <a:r>
              <a:rPr lang="pl-PL" sz="1800" dirty="0"/>
              <a:t>Wizualna reprezentacja </a:t>
            </a:r>
            <a:r>
              <a:rPr lang="pl-PL" sz="1800" b="1" dirty="0">
                <a:solidFill>
                  <a:srgbClr val="1065AB"/>
                </a:solidFill>
              </a:rPr>
              <a:t>logicznej struktury </a:t>
            </a:r>
            <a:r>
              <a:rPr lang="pl-PL" sz="1800" dirty="0"/>
              <a:t>bazy danych i relacji między tabelami. </a:t>
            </a:r>
          </a:p>
          <a:p>
            <a:r>
              <a:rPr lang="pl-PL" sz="1800" dirty="0"/>
              <a:t>Notacja Chen vs. Martin (</a:t>
            </a:r>
            <a:r>
              <a:rPr lang="pl-PL" sz="1800" dirty="0" err="1"/>
              <a:t>Crow's</a:t>
            </a:r>
            <a:r>
              <a:rPr lang="pl-PL" sz="1800" dirty="0"/>
              <a:t> </a:t>
            </a:r>
            <a:r>
              <a:rPr lang="pl-PL" sz="1800" dirty="0" err="1"/>
              <a:t>foot</a:t>
            </a:r>
            <a:r>
              <a:rPr lang="pl-PL" sz="1800" dirty="0"/>
              <a:t>)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Podmiot</a:t>
            </a:r>
            <a:r>
              <a:rPr lang="pl-PL" sz="1800" dirty="0"/>
              <a:t> - prostokąt z wyszczególnionymi atrybutami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Kardynalność</a:t>
            </a:r>
            <a:r>
              <a:rPr lang="pl-PL" sz="1800" dirty="0"/>
              <a:t> - pokazuje, ile instancji jednej jednostki jest powiązanych z instancją drugiej jednostki.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Tilley (2020)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9880D64-8C2E-15EF-FD81-19AB99E2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41" r="20224" b="11037"/>
          <a:stretch/>
        </p:blipFill>
        <p:spPr>
          <a:xfrm>
            <a:off x="7057727" y="2511302"/>
            <a:ext cx="4983299" cy="3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Relacji Jednostki - przykład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1264FA-F36B-448D-1586-27D3B394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1" b="3421"/>
          <a:stretch/>
        </p:blipFill>
        <p:spPr bwMode="auto">
          <a:xfrm>
            <a:off x="2556728" y="1481668"/>
            <a:ext cx="7078544" cy="4696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Podejmowanie decyzji w oparciu o dane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Podejście strategiczne, które opiera się na analizie i interpretacji danych w </a:t>
            </a:r>
            <a:r>
              <a:rPr lang="pl-PL" sz="1800" b="1" dirty="0">
                <a:solidFill>
                  <a:srgbClr val="1065AB"/>
                </a:solidFill>
              </a:rPr>
              <a:t>celu kierowania wyborami i działaniami</a:t>
            </a:r>
            <a:r>
              <a:rPr lang="pl-PL" sz="1800" dirty="0"/>
              <a:t>.</a:t>
            </a:r>
          </a:p>
          <a:p>
            <a:r>
              <a:rPr lang="pl-PL" sz="1800" dirty="0"/>
              <a:t>Proces podejmowania </a:t>
            </a:r>
            <a:r>
              <a:rPr lang="pl-PL" sz="1800" b="1" dirty="0">
                <a:solidFill>
                  <a:srgbClr val="1065AB"/>
                </a:solidFill>
              </a:rPr>
              <a:t>strategicznych decyzji biznesowych</a:t>
            </a:r>
            <a:r>
              <a:rPr lang="pl-PL" sz="1800" dirty="0"/>
              <a:t>, które są zgodne z celami, zadaniami i inicjatywami organizacji poprzez wykorzystanie faktów, wskaźników i danych (Nelson, 2022).</a:t>
            </a:r>
          </a:p>
          <a:p>
            <a:r>
              <a:rPr lang="pl-PL" sz="1800" dirty="0"/>
              <a:t>Proces dokonywania wyborów, które w większym stopniu opierają się na </a:t>
            </a:r>
            <a:r>
              <a:rPr lang="pl-PL" sz="1800" b="1" dirty="0">
                <a:solidFill>
                  <a:srgbClr val="1065AB"/>
                </a:solidFill>
              </a:rPr>
              <a:t>analizie danych</a:t>
            </a:r>
            <a:r>
              <a:rPr lang="pl-PL" sz="1800" dirty="0"/>
              <a:t> niż na intuicji (</a:t>
            </a:r>
            <a:r>
              <a:rPr lang="pl-PL" sz="1800" dirty="0" err="1"/>
              <a:t>Provost</a:t>
            </a:r>
            <a:r>
              <a:rPr lang="pl-PL" sz="1800" dirty="0"/>
              <a:t> &amp; </a:t>
            </a:r>
            <a:r>
              <a:rPr lang="pl-PL" sz="1800" dirty="0" err="1"/>
              <a:t>Fawcett</a:t>
            </a:r>
            <a:r>
              <a:rPr lang="pl-PL" sz="1800" dirty="0"/>
              <a:t>, 2013).</a:t>
            </a:r>
          </a:p>
          <a:p>
            <a:r>
              <a:rPr lang="pl-PL" sz="1800" dirty="0"/>
              <a:t>Kroki podejmowania decyzji opartych na danych: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Zrozumienie wizji firmy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Znalezienie źródeł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Czyszczenie i porządkowanie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Przeprowadzanie analizy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Wyciąganie wniosków</a:t>
            </a:r>
            <a:endParaRPr lang="hr-HR" sz="18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5D0F5FC1-AC63-DBBA-9272-A225ED5578F5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/>
              <a:t>Nelson (2022</a:t>
            </a:r>
            <a:r>
              <a:rPr lang="pl-PL" sz="1200" dirty="0">
                <a:solidFill>
                  <a:srgbClr val="7F7F7F"/>
                </a:solidFill>
              </a:rPr>
              <a:t>); </a:t>
            </a:r>
            <a:r>
              <a:rPr lang="pl-PL" sz="1200" dirty="0" err="1">
                <a:solidFill>
                  <a:srgbClr val="7F7F7F"/>
                </a:solidFill>
              </a:rPr>
              <a:t>Provost</a:t>
            </a:r>
            <a:r>
              <a:rPr lang="pl-PL" sz="1200" dirty="0">
                <a:solidFill>
                  <a:srgbClr val="7F7F7F"/>
                </a:solidFill>
              </a:rPr>
              <a:t> i </a:t>
            </a:r>
            <a:r>
              <a:rPr lang="pl-PL" sz="1200" dirty="0" err="1">
                <a:solidFill>
                  <a:srgbClr val="7F7F7F"/>
                </a:solidFill>
              </a:rPr>
              <a:t>Fawcett</a:t>
            </a:r>
            <a:r>
              <a:rPr lang="pl-PL" sz="1200" dirty="0">
                <a:solidFill>
                  <a:srgbClr val="7F7F7F"/>
                </a:solidFill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Stopień dokładności, spójności, wiarygodności i przydatności do danego celu. </a:t>
            </a:r>
          </a:p>
          <a:p>
            <a:r>
              <a:rPr lang="pl-PL" sz="1800" dirty="0"/>
              <a:t>Bardzo ważne, ponieważ wnioski i oceny dokonane na podstawie danych zależą głównie od ich </a:t>
            </a:r>
            <a:r>
              <a:rPr lang="pl-PL" sz="1800" b="1" dirty="0">
                <a:solidFill>
                  <a:srgbClr val="1065AB"/>
                </a:solidFill>
              </a:rPr>
              <a:t>dokładności</a:t>
            </a:r>
            <a:r>
              <a:rPr lang="pl-PL" sz="1800" dirty="0"/>
              <a:t> i </a:t>
            </a:r>
            <a:r>
              <a:rPr lang="pl-PL" sz="1800" b="1" dirty="0">
                <a:solidFill>
                  <a:srgbClr val="1065AB"/>
                </a:solidFill>
              </a:rPr>
              <a:t>wiarygodności</a:t>
            </a:r>
            <a:r>
              <a:rPr lang="pl-PL" sz="1800" dirty="0"/>
              <a:t>.</a:t>
            </a:r>
          </a:p>
          <a:p>
            <a:endParaRPr lang="pl-PL" sz="1800" dirty="0"/>
          </a:p>
          <a:p>
            <a:r>
              <a:rPr lang="pl-PL" sz="1800" dirty="0"/>
              <a:t>Jakość danych można scharakteryzować za pomocą sześciu najczęściej używanych wymiarów (</a:t>
            </a:r>
            <a:r>
              <a:rPr lang="pl-PL" sz="1800" dirty="0" err="1"/>
              <a:t>Foote</a:t>
            </a:r>
            <a:r>
              <a:rPr lang="pl-PL" sz="1800" dirty="0"/>
              <a:t>, 2022):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Dokładność</a:t>
            </a:r>
            <a:r>
              <a:rPr lang="pl-PL" sz="1400" dirty="0"/>
              <a:t>: jak dokładne są wartości atrybutów w danych?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Kompletność</a:t>
            </a:r>
            <a:r>
              <a:rPr lang="pl-PL" sz="1400" dirty="0"/>
              <a:t>: czy dane są kompletne, bez brakujących informacji?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Spójność</a:t>
            </a:r>
            <a:r>
              <a:rPr lang="pl-PL" sz="1400" dirty="0"/>
              <a:t>: jak spójne są wartości w bazach danych i między nimi?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Terminowość</a:t>
            </a:r>
            <a:r>
              <a:rPr lang="pl-PL" sz="1400" dirty="0"/>
              <a:t>: jak aktualne są dane?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Ważność</a:t>
            </a:r>
            <a:r>
              <a:rPr lang="pl-PL" sz="1400" dirty="0"/>
              <a:t>: w jakim stopniu dane są zgodne z wcześniej zdefiniowanymi regułami biznesowymi?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Unikalność</a:t>
            </a:r>
            <a:r>
              <a:rPr lang="pl-PL" sz="1400" dirty="0"/>
              <a:t>: czy każdy rekord jest jednoznacznie zidentyfikowany, bez nadmiarowego przechowywania?</a:t>
            </a:r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Dane można uznać za wysokiej jakości, jeśli mają następujące cechy (pięć C danych):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Czyste</a:t>
            </a:r>
            <a:r>
              <a:rPr lang="pl-PL" sz="1600" dirty="0"/>
              <a:t> - odnosi się do brakujących pozycji, nieprawidłowych wpisów i innych podobnych problemów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Spójne</a:t>
            </a:r>
            <a:r>
              <a:rPr lang="pl-PL" sz="1600" dirty="0"/>
              <a:t> - jednorodność i spójność danych w różnych źródłach i w samym zbiorze danych.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Zgodne</a:t>
            </a:r>
            <a:r>
              <a:rPr lang="pl-PL" sz="1600" dirty="0"/>
              <a:t> - odnosi się do danych, które są zgodne z wcześniej zdefiniowanymi standardami i zasadami dotyczącymi danych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Aktualne</a:t>
            </a:r>
            <a:r>
              <a:rPr lang="pl-PL" sz="1600" dirty="0"/>
              <a:t> - niezbędne jest wykorzystanie najbardziej aktualnych danych do podejmowania decyzji i analiz.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Kompleksowy</a:t>
            </a:r>
            <a:r>
              <a:rPr lang="pl-PL" sz="1600" dirty="0"/>
              <a:t> - zawiera wszystkie istotne elementy danych wymagane do zamierzonego procesu decyzyjnego bez pomijania krytycznych informacji.</a:t>
            </a:r>
          </a:p>
          <a:p>
            <a:endParaRPr lang="pl-PL" sz="1800" dirty="0"/>
          </a:p>
          <a:p>
            <a:r>
              <a:rPr lang="pl-PL" sz="1800" dirty="0"/>
              <a:t>Prawie wszystkie dane </a:t>
            </a:r>
            <a:r>
              <a:rPr lang="pl-PL" sz="1600" b="1" dirty="0">
                <a:solidFill>
                  <a:srgbClr val="1065AB"/>
                </a:solidFill>
              </a:rPr>
              <a:t>muszą zostać wyczyszczone</a:t>
            </a:r>
            <a:r>
              <a:rPr lang="pl-PL" sz="1800" dirty="0"/>
              <a:t>, zanim będzie można je wykorzystać do dalszej analizy </a:t>
            </a:r>
          </a:p>
          <a:p>
            <a:r>
              <a:rPr lang="pl-PL" sz="1800" dirty="0"/>
              <a:t>Cel określa </a:t>
            </a:r>
            <a:r>
              <a:rPr lang="pl-PL" sz="1600" b="1" dirty="0">
                <a:solidFill>
                  <a:srgbClr val="1065AB"/>
                </a:solidFill>
              </a:rPr>
              <a:t>stopień czystości </a:t>
            </a:r>
            <a:r>
              <a:rPr lang="pl-PL" sz="1800" dirty="0"/>
              <a:t>i strategię czyszczenia danych.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Znaczenie analizy danych</a:t>
            </a:r>
          </a:p>
          <a:p>
            <a:r>
              <a:rPr lang="pl-PL" sz="2400" dirty="0"/>
              <a:t>Dane, informacje, wiedza, mądrość</a:t>
            </a:r>
          </a:p>
          <a:p>
            <a:r>
              <a:rPr lang="pl-PL" sz="2400" dirty="0"/>
              <a:t>Źródła danych i typy danych</a:t>
            </a:r>
          </a:p>
          <a:p>
            <a:r>
              <a:rPr lang="pl-PL" sz="2400" dirty="0"/>
              <a:t>Modelowanie i projektowanie danych</a:t>
            </a:r>
          </a:p>
          <a:p>
            <a:r>
              <a:rPr lang="pl-PL" sz="2400" dirty="0"/>
              <a:t>Podejmowanie decyzji w oparciu o dane</a:t>
            </a:r>
          </a:p>
          <a:p>
            <a:r>
              <a:rPr lang="pl-PL" sz="2400" dirty="0"/>
              <a:t>Jakość danych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Zrozumienie interakcji między danymi, informacjami, wiedzą i mądrością stanowi fundamentalną podstawę do wykorzystania potencjału Business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typy danych obejmują dane ilościowe (numeryczne) i jakościowe.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Fundamentalne zrozumienie modelowania i projektowania danych, jak pokazano na diagramach ER i RDBMS, jest niezbędne do efektywnego wykorzystania danych.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Integrując dane z procesem decyzyjnym, organizacje stają się bardziej adaptowalne, elastyczne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odporne na zmiany, wspierając w ten sposób innowacje i zrównoważony wzrost.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Jakość danych jest ważna w kontekście analityki biznesowej i analizy danych, ponieważ wnioski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oceny dokonywane na podstawie danych zależą głównie od ich dokładności i wiarygodności.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analizy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Wydobywanie </a:t>
            </a:r>
            <a:r>
              <a:rPr lang="pl-PL" sz="2000" b="1" dirty="0">
                <a:solidFill>
                  <a:srgbClr val="1065AB"/>
                </a:solidFill>
              </a:rPr>
              <a:t>cennych spostrzeżeń </a:t>
            </a:r>
            <a:r>
              <a:rPr lang="pl-PL" sz="2000" dirty="0"/>
              <a:t>z ogromnego oceanu dostępnych informacji</a:t>
            </a:r>
          </a:p>
          <a:p>
            <a:r>
              <a:rPr lang="pl-PL" sz="2000" dirty="0"/>
              <a:t>Umożliwia organizacjom podejmowanie decyzji, które są </a:t>
            </a:r>
            <a:r>
              <a:rPr lang="pl-PL" sz="2000" b="1" dirty="0">
                <a:solidFill>
                  <a:srgbClr val="1065AB"/>
                </a:solidFill>
              </a:rPr>
              <a:t>bardziej obiektywne </a:t>
            </a:r>
            <a:r>
              <a:rPr lang="pl-PL" sz="2000" dirty="0"/>
              <a:t>i oparte na </a:t>
            </a:r>
            <a:r>
              <a:rPr lang="pl-PL" sz="2000" b="1" dirty="0">
                <a:solidFill>
                  <a:srgbClr val="1065AB"/>
                </a:solidFill>
              </a:rPr>
              <a:t>faktach</a:t>
            </a:r>
            <a:r>
              <a:rPr lang="pl-PL" sz="2000" dirty="0"/>
              <a:t>, pozwalając im wyjść poza założenia i intuicję.</a:t>
            </a:r>
          </a:p>
          <a:p>
            <a:r>
              <a:rPr lang="pl-PL" sz="2000" dirty="0"/>
              <a:t>Znajdowanie </a:t>
            </a:r>
            <a:r>
              <a:rPr lang="pl-PL" sz="2000" b="1" dirty="0">
                <a:solidFill>
                  <a:srgbClr val="1065AB"/>
                </a:solidFill>
              </a:rPr>
              <a:t>nieefektywności</a:t>
            </a:r>
            <a:r>
              <a:rPr lang="pl-PL" sz="2000" dirty="0"/>
              <a:t> organizacyjnych i obszarów wymagających poprawy </a:t>
            </a:r>
          </a:p>
          <a:p>
            <a:r>
              <a:rPr lang="pl-PL" sz="2000" dirty="0"/>
              <a:t>Organizacje mogą znaleźć wąskie gardła, usprawnić przepływy pracy i zwiększyć ogólną wydajność procesów biznesowych. </a:t>
            </a:r>
          </a:p>
          <a:p>
            <a:endParaRPr lang="pl-PL" sz="2000" dirty="0"/>
          </a:p>
          <a:p>
            <a:r>
              <a:rPr lang="pl-PL" sz="2000" dirty="0"/>
              <a:t>Ale najpierw - wyjaśnienie podstawowych koncepcji </a:t>
            </a:r>
            <a:r>
              <a:rPr lang="pl-PL" sz="2000" b="1" dirty="0">
                <a:solidFill>
                  <a:srgbClr val="1065AB"/>
                </a:solidFill>
              </a:rPr>
              <a:t>rozumienia i interpretowania danych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DIWM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Rowley (2007)</a:t>
            </a:r>
          </a:p>
        </p:txBody>
      </p:sp>
      <p:pic>
        <p:nvPicPr>
          <p:cNvPr id="2" name="Obraz 1" descr="Obraz zawierający linia, diagram, trójkąt, Wykres&#10;&#10;Opis wygenerowany automatycznie">
            <a:extLst>
              <a:ext uri="{FF2B5EF4-FFF2-40B4-BE49-F238E27FC236}">
                <a16:creationId xmlns:a16="http://schemas.microsoft.com/office/drawing/2014/main" id="{FB2EF359-78AB-4BE0-4003-4EB3781B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07" y="1573873"/>
            <a:ext cx="4953186" cy="33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DIWM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rgbClr val="1065AB"/>
                </a:solidFill>
              </a:rPr>
              <a:t>Dane</a:t>
            </a:r>
            <a:r>
              <a:rPr lang="pl-PL" sz="1800" dirty="0"/>
              <a:t> - surowy materiał, który nie ma znaczenia. Dane mogą mieć postać liczb, tekstu, obrazów itp. Bez interpretacji dane pozostaną bez znaczenia. </a:t>
            </a:r>
          </a:p>
          <a:p>
            <a:pPr lvl="1"/>
            <a:r>
              <a:rPr lang="pl-PL" sz="1600" dirty="0"/>
              <a:t>Przykład danych: zbiór danych zawierający odczyty temperatury zebrane ze stacji pogodowych.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Informacja</a:t>
            </a:r>
            <a:r>
              <a:rPr lang="pl-PL" sz="1800" dirty="0"/>
              <a:t> - zbiór danych w kontekście, który jest istotny dla jednej lub więcej osób w danym czasie. Są to przetworzone, zorganizowane, ustrukturyzowane i kontekstowe dane.</a:t>
            </a:r>
          </a:p>
          <a:p>
            <a:pPr lvl="1"/>
            <a:r>
              <a:rPr lang="pl-PL" sz="1600" dirty="0"/>
              <a:t>Przykład informacji: Analizując dane dotyczące temperatury, można zauważyć, że średnia temperatura </a:t>
            </a:r>
            <a:br>
              <a:rPr lang="pl-PL" sz="1600" dirty="0"/>
            </a:br>
            <a:r>
              <a:rPr lang="pl-PL" sz="1600" dirty="0"/>
              <a:t>w ostatnim miesiącu jest wyższa niż w tym samym okresie ubiegłego roku.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Wiedza</a:t>
            </a:r>
            <a:r>
              <a:rPr lang="pl-PL" sz="1800" dirty="0"/>
              <a:t> - wynik analizy i interpretacji informacji, który ujawnia wzorce, trendy i powiązania.</a:t>
            </a:r>
          </a:p>
          <a:p>
            <a:pPr lvl="1"/>
            <a:r>
              <a:rPr lang="pl-PL" sz="1600" dirty="0"/>
              <a:t>Przykład wiedzy: Dzięki wiedzy uzyskanej z analizy historycznych danych dotyczących temperatury, meteorolog może przewidzieć warunki pogodowe na nadchodzący tydzień.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Mądrość</a:t>
            </a:r>
            <a:r>
              <a:rPr lang="pl-PL" sz="1800" dirty="0"/>
              <a:t> - zdolność do zrozumienia podstawowych faktów i podejmowania świadomych decyzji </a:t>
            </a:r>
            <a:br>
              <a:rPr lang="pl-PL" sz="1800" dirty="0"/>
            </a:br>
            <a:r>
              <a:rPr lang="pl-PL" sz="1800" dirty="0"/>
              <a:t>i skutecznych działań. </a:t>
            </a:r>
          </a:p>
          <a:p>
            <a:pPr lvl="1"/>
            <a:r>
              <a:rPr lang="pl-PL" sz="1600" dirty="0"/>
              <a:t>Przykład mądrości: korzystając z prognoz pogody i rozumiejąc lokalne warunki klimatyczne, rolnik może podjąć decyzję o zasadzeniu określonego rodzaju roślin.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 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Dane - „</a:t>
            </a:r>
            <a:r>
              <a:rPr lang="pl-PL" sz="2000" b="1" dirty="0">
                <a:solidFill>
                  <a:srgbClr val="1065AB"/>
                </a:solidFill>
              </a:rPr>
              <a:t>nowa ropa</a:t>
            </a:r>
            <a:r>
              <a:rPr lang="pl-PL" sz="2000" dirty="0"/>
              <a:t>”</a:t>
            </a:r>
          </a:p>
          <a:p>
            <a:r>
              <a:rPr lang="pl-PL" sz="2000" dirty="0"/>
              <a:t>Na świecie istnieje </a:t>
            </a:r>
            <a:r>
              <a:rPr lang="pl-PL" sz="2000" b="1" dirty="0">
                <a:solidFill>
                  <a:srgbClr val="1065AB"/>
                </a:solidFill>
              </a:rPr>
              <a:t>97 </a:t>
            </a:r>
            <a:r>
              <a:rPr lang="pl-PL" sz="2000" b="1" dirty="0" err="1">
                <a:solidFill>
                  <a:srgbClr val="1065AB"/>
                </a:solidFill>
              </a:rPr>
              <a:t>zettabajtów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dirty="0"/>
              <a:t>danych</a:t>
            </a:r>
          </a:p>
          <a:p>
            <a:r>
              <a:rPr lang="pl-PL" sz="2000" dirty="0"/>
              <a:t>90% danych zostało wygenerowanych w ciągu </a:t>
            </a:r>
            <a:r>
              <a:rPr lang="pl-PL" sz="2000" b="1" dirty="0">
                <a:solidFill>
                  <a:srgbClr val="1065AB"/>
                </a:solidFill>
              </a:rPr>
              <a:t>ostatnich dwóch lat</a:t>
            </a:r>
          </a:p>
          <a:p>
            <a:endParaRPr lang="pl-PL" sz="2000" dirty="0"/>
          </a:p>
          <a:p>
            <a:r>
              <a:rPr lang="pl-PL" sz="2000" dirty="0"/>
              <a:t>Źródła danych danych:</a:t>
            </a:r>
          </a:p>
          <a:p>
            <a:pPr lvl="1"/>
            <a:r>
              <a:rPr lang="pl-PL" sz="2000" dirty="0"/>
              <a:t>ankiety, testy laboratoryjne, eksperymenty terenowe, eksperymenty komputerowe, symulacje, wyszukiwania internetowe, nagrania mobilne, urządzenia, czujniki...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33B7D6-E260-8B51-1B67-6911E4BF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12533"/>
          <a:stretch/>
        </p:blipFill>
        <p:spPr bwMode="auto">
          <a:xfrm>
            <a:off x="2284941" y="1735739"/>
            <a:ext cx="7622118" cy="338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pl-PL" sz="2600" b="1" dirty="0">
                <a:solidFill>
                  <a:srgbClr val="1065AB"/>
                </a:solidFill>
              </a:rPr>
              <a:t>Dane ilościowe (liczbowe)</a:t>
            </a:r>
          </a:p>
          <a:p>
            <a:pPr lvl="1"/>
            <a:r>
              <a:rPr lang="pl-PL" sz="1800" dirty="0"/>
              <a:t>dane wyrażone w liczbach </a:t>
            </a:r>
          </a:p>
          <a:p>
            <a:pPr lvl="1"/>
            <a:r>
              <a:rPr lang="pl-PL" sz="1800" dirty="0"/>
              <a:t>można dalej podzielić na dane dyskretne i ciągłe </a:t>
            </a:r>
          </a:p>
          <a:p>
            <a:pPr lvl="2"/>
            <a:r>
              <a:rPr lang="pl-PL" sz="1600" dirty="0"/>
              <a:t>Dane dyskretne to dane, które mogą mieć tylko określoną wartość (np. liczba pracowników). </a:t>
            </a:r>
          </a:p>
          <a:p>
            <a:pPr lvl="2"/>
            <a:r>
              <a:rPr lang="pl-PL" sz="1600" dirty="0"/>
              <a:t>Dane ciągłe mogą mieć nieskończoną liczbę możliwych wartości (np. cena produktu).</a:t>
            </a:r>
          </a:p>
          <a:p>
            <a:r>
              <a:rPr lang="pl-PL" sz="2600" b="1" dirty="0">
                <a:solidFill>
                  <a:srgbClr val="1065AB"/>
                </a:solidFill>
              </a:rPr>
              <a:t>Dane jakościowe</a:t>
            </a:r>
          </a:p>
          <a:p>
            <a:pPr lvl="1"/>
            <a:r>
              <a:rPr lang="pl-PL" sz="1800" dirty="0"/>
              <a:t>można podzielić na dane kategoryczne i porządkowe</a:t>
            </a:r>
          </a:p>
          <a:p>
            <a:pPr lvl="2"/>
            <a:r>
              <a:rPr lang="pl-PL" sz="1600" dirty="0"/>
              <a:t>Dane kategoryczne reprezentują dane tekstowe, które można pogrupować w odrębne kategorie (np. miejsce urodzenia, region, kategoria produktu).</a:t>
            </a:r>
          </a:p>
          <a:p>
            <a:pPr lvl="2"/>
            <a:r>
              <a:rPr lang="pl-PL" sz="1600" dirty="0"/>
              <a:t>Dane porządkowe mogą być uszeregowane lub uporządkowane (np. zadowolenie klienta - bardzo niezadowolony, niezadowolony, neutralny, zadowolony, bardzo zadowolony; poziom wykształcenia - podstawowe, średnie, licencjat, magister, doktorat).</a:t>
            </a:r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Ustrukturyzowane dane</a:t>
            </a:r>
          </a:p>
          <a:p>
            <a:pPr lvl="1"/>
            <a:r>
              <a:rPr lang="pl-PL" sz="1600" dirty="0"/>
              <a:t>mogą być przechowywane, przetwarzane i manipulowane </a:t>
            </a:r>
          </a:p>
          <a:p>
            <a:pPr lvl="1"/>
            <a:r>
              <a:rPr lang="pl-PL" sz="1600" dirty="0"/>
              <a:t>w tradycyjnym systemie zarządzania relacyjną bazą danych. Dane te pochodzą z różnych źródeł, w tym strumieni kliknięć, formularzy internetowych, transakcji w punktach sprzedaży, czujników i maszyn. Mogą być wytwarzane przez ludzi lub maszyny</a:t>
            </a:r>
            <a:endParaRPr lang="hr-HR" sz="1600" dirty="0"/>
          </a:p>
          <a:p>
            <a:r>
              <a:rPr lang="hr-HR" sz="2000" b="1" dirty="0">
                <a:solidFill>
                  <a:srgbClr val="1065AB"/>
                </a:solidFill>
              </a:rPr>
              <a:t>Półustrukturyzowane dane</a:t>
            </a:r>
          </a:p>
          <a:p>
            <a:pPr lvl="1"/>
            <a:r>
              <a:rPr lang="pl-PL" sz="1600" dirty="0"/>
              <a:t>organizowane za pomocą </a:t>
            </a:r>
            <a:r>
              <a:rPr lang="pl-PL" sz="1600" dirty="0" err="1"/>
              <a:t>tagów</a:t>
            </a:r>
            <a:r>
              <a:rPr lang="pl-PL" sz="1600" dirty="0"/>
              <a:t>, które pomagają nadać danym hierarchię i porządek, nawet jeśli nie pasują do ustrukturyzowanego systemu baz danych. Bazy danych i systemy plików często zawierają dane </a:t>
            </a:r>
            <a:r>
              <a:rPr lang="pl-PL" sz="1600" dirty="0" err="1"/>
              <a:t>półustrukturyzowane</a:t>
            </a:r>
            <a:r>
              <a:rPr lang="hr-HR" sz="1600" dirty="0"/>
              <a:t>. </a:t>
            </a:r>
          </a:p>
          <a:p>
            <a:pPr lvl="1"/>
            <a:r>
              <a:rPr lang="pl-PL" sz="1600" dirty="0"/>
              <a:t>Pliki dziennika, tekst ze znacznikami HTML, pliki XML</a:t>
            </a:r>
            <a:r>
              <a:rPr lang="hr-HR" sz="1600" dirty="0"/>
              <a:t>…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Nieustrukturyzowane dane</a:t>
            </a:r>
          </a:p>
          <a:p>
            <a:pPr lvl="1"/>
            <a:r>
              <a:rPr lang="pl-PL" sz="1600" dirty="0"/>
              <a:t>zazwyczaj wytwarzane przez działalność człowieka i nie mieszczą się w ustrukturyzowanym formacie bazy danych</a:t>
            </a:r>
            <a:r>
              <a:rPr lang="hr-HR" sz="1600" dirty="0"/>
              <a:t>.</a:t>
            </a:r>
          </a:p>
          <a:p>
            <a:pPr lvl="1"/>
            <a:r>
              <a:rPr lang="pl-PL" sz="1600" dirty="0"/>
              <a:t>Dokumenty tekstowe, pliki PDF, wpisy na blogu, wiadomości e-mail, zdjęcia i filmy 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75BE5A-CD50-4869-AEE4-CF1A181AD06F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1460</Words>
  <Application>Microsoft Office PowerPoint</Application>
  <PresentationFormat>Panoramiczny</PresentationFormat>
  <Paragraphs>141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Motyw pakietu Office</vt:lpstr>
      <vt:lpstr>Business Intelligence</vt:lpstr>
      <vt:lpstr>Agenda</vt:lpstr>
      <vt:lpstr>Korzyści analizy danych</vt:lpstr>
      <vt:lpstr>Piramida DIWM</vt:lpstr>
      <vt:lpstr>Piramida DIWM</vt:lpstr>
      <vt:lpstr>Źródła i typy danych</vt:lpstr>
      <vt:lpstr>Typy danych</vt:lpstr>
      <vt:lpstr>Typy danych</vt:lpstr>
      <vt:lpstr>Typy danych</vt:lpstr>
      <vt:lpstr>Big data</vt:lpstr>
      <vt:lpstr>Architektura danych</vt:lpstr>
      <vt:lpstr>Modelowanie i projektowanie danych</vt:lpstr>
      <vt:lpstr>Modelowanie i projektowanie danych</vt:lpstr>
      <vt:lpstr>Typy relacji</vt:lpstr>
      <vt:lpstr>Diagram Relacji Jednostki </vt:lpstr>
      <vt:lpstr>Diagram Relacji Jednostki - przykład</vt:lpstr>
      <vt:lpstr>Podejmowanie decyzji w oparciu o dane</vt:lpstr>
      <vt:lpstr>Jakość danych</vt:lpstr>
      <vt:lpstr>Jakość danych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48</cp:revision>
  <dcterms:created xsi:type="dcterms:W3CDTF">2023-07-06T12:09:08Z</dcterms:created>
  <dcterms:modified xsi:type="dcterms:W3CDTF">2025-04-05T10:27:52Z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