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263" r:id="rId54"/>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90D32-DFC2-4AC9-AD87-F043B577A270}" v="207" dt="2025-04-23T07:27:39.95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80" d="100"/>
          <a:sy n="80"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D3D90D32-DFC2-4AC9-AD87-F043B577A270}"/>
    <pc:docChg chg="custSel modSld sldOrd">
      <pc:chgData name="Davor Dujak" userId="bfb324a9-4809-4493-a995-7f4ea2a7c175" providerId="ADAL" clId="{D3D90D32-DFC2-4AC9-AD87-F043B577A270}" dt="2025-04-23T07:28:08.021" v="412" actId="1035"/>
      <pc:docMkLst>
        <pc:docMk/>
      </pc:docMkLst>
      <pc:sldChg chg="addSp modSp mod">
        <pc:chgData name="Davor Dujak" userId="bfb324a9-4809-4493-a995-7f4ea2a7c175" providerId="ADAL" clId="{D3D90D32-DFC2-4AC9-AD87-F043B577A270}" dt="2025-04-23T07:28:08.021" v="412" actId="1035"/>
        <pc:sldMkLst>
          <pc:docMk/>
          <pc:sldMk cId="2920479427" sldId="256"/>
        </pc:sldMkLst>
        <pc:picChg chg="add mod">
          <ac:chgData name="Davor Dujak" userId="bfb324a9-4809-4493-a995-7f4ea2a7c175" providerId="ADAL" clId="{D3D90D32-DFC2-4AC9-AD87-F043B577A270}" dt="2025-04-23T07:28:08.021" v="412" actId="1035"/>
          <ac:picMkLst>
            <pc:docMk/>
            <pc:sldMk cId="2920479427" sldId="256"/>
            <ac:picMk id="2" creationId="{D4414A0A-6DFF-E380-6B0F-61600A4FB794}"/>
          </ac:picMkLst>
        </pc:picChg>
      </pc:sldChg>
      <pc:sldChg chg="addSp modSp mod">
        <pc:chgData name="Davor Dujak" userId="bfb324a9-4809-4493-a995-7f4ea2a7c175" providerId="ADAL" clId="{D3D90D32-DFC2-4AC9-AD87-F043B577A270}" dt="2025-04-23T07:27:39.959" v="410"/>
        <pc:sldMkLst>
          <pc:docMk/>
          <pc:sldMk cId="4020019421" sldId="263"/>
        </pc:sldMkLst>
        <pc:spChg chg="mod">
          <ac:chgData name="Davor Dujak" userId="bfb324a9-4809-4493-a995-7f4ea2a7c175" providerId="ADAL" clId="{D3D90D32-DFC2-4AC9-AD87-F043B577A270}" dt="2025-04-23T07:24:14.721" v="322" actId="20577"/>
          <ac:spMkLst>
            <pc:docMk/>
            <pc:sldMk cId="4020019421" sldId="263"/>
            <ac:spMk id="3" creationId="{5736179A-2A6B-1BB5-3527-A969A8C3E86B}"/>
          </ac:spMkLst>
        </pc:spChg>
        <pc:picChg chg="add mod">
          <ac:chgData name="Davor Dujak" userId="bfb324a9-4809-4493-a995-7f4ea2a7c175" providerId="ADAL" clId="{D3D90D32-DFC2-4AC9-AD87-F043B577A270}" dt="2025-04-23T07:27:39.959" v="410"/>
          <ac:picMkLst>
            <pc:docMk/>
            <pc:sldMk cId="4020019421" sldId="263"/>
            <ac:picMk id="2" creationId="{B7441DEA-4797-7344-8AAD-13243B88AB25}"/>
          </ac:picMkLst>
        </pc:picChg>
      </pc:sldChg>
      <pc:sldChg chg="addSp modSp">
        <pc:chgData name="Davor Dujak" userId="bfb324a9-4809-4493-a995-7f4ea2a7c175" providerId="ADAL" clId="{D3D90D32-DFC2-4AC9-AD87-F043B577A270}" dt="2025-04-23T07:24:58.484" v="356"/>
        <pc:sldMkLst>
          <pc:docMk/>
          <pc:sldMk cId="1254930911" sldId="264"/>
        </pc:sldMkLst>
        <pc:picChg chg="add mod">
          <ac:chgData name="Davor Dujak" userId="bfb324a9-4809-4493-a995-7f4ea2a7c175" providerId="ADAL" clId="{D3D90D32-DFC2-4AC9-AD87-F043B577A270}" dt="2025-04-23T07:24:58.484" v="356"/>
          <ac:picMkLst>
            <pc:docMk/>
            <pc:sldMk cId="1254930911" sldId="264"/>
            <ac:picMk id="2" creationId="{6518D8CE-45E9-1E3C-3589-5D36298DD56B}"/>
          </ac:picMkLst>
        </pc:picChg>
      </pc:sldChg>
      <pc:sldChg chg="addSp modSp mod">
        <pc:chgData name="Davor Dujak" userId="bfb324a9-4809-4493-a995-7f4ea2a7c175" providerId="ADAL" clId="{D3D90D32-DFC2-4AC9-AD87-F043B577A270}" dt="2025-04-23T07:27:36.173" v="409"/>
        <pc:sldMkLst>
          <pc:docMk/>
          <pc:sldMk cId="3298298427" sldId="266"/>
        </pc:sldMkLst>
        <pc:spChg chg="mod">
          <ac:chgData name="Davor Dujak" userId="bfb324a9-4809-4493-a995-7f4ea2a7c175" providerId="ADAL" clId="{D3D90D32-DFC2-4AC9-AD87-F043B577A270}" dt="2025-04-23T07:24:06.469" v="306" actId="20577"/>
          <ac:spMkLst>
            <pc:docMk/>
            <pc:sldMk cId="3298298427" sldId="266"/>
            <ac:spMk id="8" creationId="{BA68647D-8959-AECA-FF1C-384AA40B609E}"/>
          </ac:spMkLst>
        </pc:spChg>
        <pc:picChg chg="add mod">
          <ac:chgData name="Davor Dujak" userId="bfb324a9-4809-4493-a995-7f4ea2a7c175" providerId="ADAL" clId="{D3D90D32-DFC2-4AC9-AD87-F043B577A270}" dt="2025-04-23T07:27:36.173" v="409"/>
          <ac:picMkLst>
            <pc:docMk/>
            <pc:sldMk cId="3298298427" sldId="266"/>
            <ac:picMk id="2" creationId="{5CFFE2DD-ECF1-C040-8673-21AC274C0090}"/>
          </ac:picMkLst>
        </pc:picChg>
      </pc:sldChg>
      <pc:sldChg chg="addSp modSp">
        <pc:chgData name="Davor Dujak" userId="bfb324a9-4809-4493-a995-7f4ea2a7c175" providerId="ADAL" clId="{D3D90D32-DFC2-4AC9-AD87-F043B577A270}" dt="2025-04-23T07:25:01.092" v="357"/>
        <pc:sldMkLst>
          <pc:docMk/>
          <pc:sldMk cId="2115351813" sldId="267"/>
        </pc:sldMkLst>
        <pc:picChg chg="add mod">
          <ac:chgData name="Davor Dujak" userId="bfb324a9-4809-4493-a995-7f4ea2a7c175" providerId="ADAL" clId="{D3D90D32-DFC2-4AC9-AD87-F043B577A270}" dt="2025-04-23T07:25:01.092" v="357"/>
          <ac:picMkLst>
            <pc:docMk/>
            <pc:sldMk cId="2115351813" sldId="267"/>
            <ac:picMk id="2" creationId="{0389FF94-5EF9-8C23-029A-F61564558312}"/>
          </ac:picMkLst>
        </pc:picChg>
      </pc:sldChg>
      <pc:sldChg chg="addSp modSp">
        <pc:chgData name="Davor Dujak" userId="bfb324a9-4809-4493-a995-7f4ea2a7c175" providerId="ADAL" clId="{D3D90D32-DFC2-4AC9-AD87-F043B577A270}" dt="2025-04-23T07:25:02.513" v="358"/>
        <pc:sldMkLst>
          <pc:docMk/>
          <pc:sldMk cId="2766947310" sldId="268"/>
        </pc:sldMkLst>
        <pc:picChg chg="add mod">
          <ac:chgData name="Davor Dujak" userId="bfb324a9-4809-4493-a995-7f4ea2a7c175" providerId="ADAL" clId="{D3D90D32-DFC2-4AC9-AD87-F043B577A270}" dt="2025-04-23T07:25:02.513" v="358"/>
          <ac:picMkLst>
            <pc:docMk/>
            <pc:sldMk cId="2766947310" sldId="268"/>
            <ac:picMk id="2" creationId="{E2AB37AA-1136-8F96-5508-D4FA34C102E3}"/>
          </ac:picMkLst>
        </pc:picChg>
      </pc:sldChg>
      <pc:sldChg chg="addSp modSp">
        <pc:chgData name="Davor Dujak" userId="bfb324a9-4809-4493-a995-7f4ea2a7c175" providerId="ADAL" clId="{D3D90D32-DFC2-4AC9-AD87-F043B577A270}" dt="2025-04-23T07:25:04.247" v="359"/>
        <pc:sldMkLst>
          <pc:docMk/>
          <pc:sldMk cId="1287720240" sldId="270"/>
        </pc:sldMkLst>
        <pc:picChg chg="add mod">
          <ac:chgData name="Davor Dujak" userId="bfb324a9-4809-4493-a995-7f4ea2a7c175" providerId="ADAL" clId="{D3D90D32-DFC2-4AC9-AD87-F043B577A270}" dt="2025-04-23T07:25:04.247" v="359"/>
          <ac:picMkLst>
            <pc:docMk/>
            <pc:sldMk cId="1287720240" sldId="270"/>
            <ac:picMk id="3" creationId="{6FFA54BF-233C-F6BF-0C1B-D65F457C2640}"/>
          </ac:picMkLst>
        </pc:picChg>
      </pc:sldChg>
      <pc:sldChg chg="addSp modSp">
        <pc:chgData name="Davor Dujak" userId="bfb324a9-4809-4493-a995-7f4ea2a7c175" providerId="ADAL" clId="{D3D90D32-DFC2-4AC9-AD87-F043B577A270}" dt="2025-04-23T07:25:06.028" v="360"/>
        <pc:sldMkLst>
          <pc:docMk/>
          <pc:sldMk cId="3703163881" sldId="272"/>
        </pc:sldMkLst>
        <pc:picChg chg="add mod">
          <ac:chgData name="Davor Dujak" userId="bfb324a9-4809-4493-a995-7f4ea2a7c175" providerId="ADAL" clId="{D3D90D32-DFC2-4AC9-AD87-F043B577A270}" dt="2025-04-23T07:25:06.028" v="360"/>
          <ac:picMkLst>
            <pc:docMk/>
            <pc:sldMk cId="3703163881" sldId="272"/>
            <ac:picMk id="2" creationId="{42721A79-7001-40B2-108D-B24769DFD2BA}"/>
          </ac:picMkLst>
        </pc:picChg>
      </pc:sldChg>
      <pc:sldChg chg="addSp modSp">
        <pc:chgData name="Davor Dujak" userId="bfb324a9-4809-4493-a995-7f4ea2a7c175" providerId="ADAL" clId="{D3D90D32-DFC2-4AC9-AD87-F043B577A270}" dt="2025-04-23T07:25:08.062" v="361"/>
        <pc:sldMkLst>
          <pc:docMk/>
          <pc:sldMk cId="4163498745" sldId="273"/>
        </pc:sldMkLst>
        <pc:picChg chg="add mod">
          <ac:chgData name="Davor Dujak" userId="bfb324a9-4809-4493-a995-7f4ea2a7c175" providerId="ADAL" clId="{D3D90D32-DFC2-4AC9-AD87-F043B577A270}" dt="2025-04-23T07:25:08.062" v="361"/>
          <ac:picMkLst>
            <pc:docMk/>
            <pc:sldMk cId="4163498745" sldId="273"/>
            <ac:picMk id="5" creationId="{F225ADB0-E105-A0C2-2EEC-54B67F085CA1}"/>
          </ac:picMkLst>
        </pc:picChg>
      </pc:sldChg>
      <pc:sldChg chg="addSp modSp">
        <pc:chgData name="Davor Dujak" userId="bfb324a9-4809-4493-a995-7f4ea2a7c175" providerId="ADAL" clId="{D3D90D32-DFC2-4AC9-AD87-F043B577A270}" dt="2025-04-23T07:25:10.404" v="362"/>
        <pc:sldMkLst>
          <pc:docMk/>
          <pc:sldMk cId="3955638056" sldId="274"/>
        </pc:sldMkLst>
        <pc:picChg chg="add mod">
          <ac:chgData name="Davor Dujak" userId="bfb324a9-4809-4493-a995-7f4ea2a7c175" providerId="ADAL" clId="{D3D90D32-DFC2-4AC9-AD87-F043B577A270}" dt="2025-04-23T07:25:10.404" v="362"/>
          <ac:picMkLst>
            <pc:docMk/>
            <pc:sldMk cId="3955638056" sldId="274"/>
            <ac:picMk id="3" creationId="{C442C018-F7C5-7F32-F37A-FF082C8C0DDE}"/>
          </ac:picMkLst>
        </pc:picChg>
      </pc:sldChg>
      <pc:sldChg chg="addSp modSp">
        <pc:chgData name="Davor Dujak" userId="bfb324a9-4809-4493-a995-7f4ea2a7c175" providerId="ADAL" clId="{D3D90D32-DFC2-4AC9-AD87-F043B577A270}" dt="2025-04-23T07:25:12.035" v="363"/>
        <pc:sldMkLst>
          <pc:docMk/>
          <pc:sldMk cId="3166178417" sldId="275"/>
        </pc:sldMkLst>
        <pc:picChg chg="add mod">
          <ac:chgData name="Davor Dujak" userId="bfb324a9-4809-4493-a995-7f4ea2a7c175" providerId="ADAL" clId="{D3D90D32-DFC2-4AC9-AD87-F043B577A270}" dt="2025-04-23T07:25:12.035" v="363"/>
          <ac:picMkLst>
            <pc:docMk/>
            <pc:sldMk cId="3166178417" sldId="275"/>
            <ac:picMk id="6" creationId="{04EB427F-00C9-39B8-A6DD-F4E983D7711C}"/>
          </ac:picMkLst>
        </pc:picChg>
      </pc:sldChg>
      <pc:sldChg chg="addSp modSp">
        <pc:chgData name="Davor Dujak" userId="bfb324a9-4809-4493-a995-7f4ea2a7c175" providerId="ADAL" clId="{D3D90D32-DFC2-4AC9-AD87-F043B577A270}" dt="2025-04-23T07:25:15.029" v="364"/>
        <pc:sldMkLst>
          <pc:docMk/>
          <pc:sldMk cId="2570127269" sldId="276"/>
        </pc:sldMkLst>
        <pc:picChg chg="add mod">
          <ac:chgData name="Davor Dujak" userId="bfb324a9-4809-4493-a995-7f4ea2a7c175" providerId="ADAL" clId="{D3D90D32-DFC2-4AC9-AD87-F043B577A270}" dt="2025-04-23T07:25:15.029" v="364"/>
          <ac:picMkLst>
            <pc:docMk/>
            <pc:sldMk cId="2570127269" sldId="276"/>
            <ac:picMk id="2" creationId="{BB48C649-5EC9-F193-5CAA-831FD6DE0A15}"/>
          </ac:picMkLst>
        </pc:picChg>
      </pc:sldChg>
      <pc:sldChg chg="addSp modSp">
        <pc:chgData name="Davor Dujak" userId="bfb324a9-4809-4493-a995-7f4ea2a7c175" providerId="ADAL" clId="{D3D90D32-DFC2-4AC9-AD87-F043B577A270}" dt="2025-04-23T07:25:19.162" v="365"/>
        <pc:sldMkLst>
          <pc:docMk/>
          <pc:sldMk cId="693171439" sldId="277"/>
        </pc:sldMkLst>
        <pc:picChg chg="add mod">
          <ac:chgData name="Davor Dujak" userId="bfb324a9-4809-4493-a995-7f4ea2a7c175" providerId="ADAL" clId="{D3D90D32-DFC2-4AC9-AD87-F043B577A270}" dt="2025-04-23T07:25:19.162" v="365"/>
          <ac:picMkLst>
            <pc:docMk/>
            <pc:sldMk cId="693171439" sldId="277"/>
            <ac:picMk id="3" creationId="{B81DE814-6423-42F1-386F-3FF968751D29}"/>
          </ac:picMkLst>
        </pc:picChg>
      </pc:sldChg>
      <pc:sldChg chg="addSp modSp">
        <pc:chgData name="Davor Dujak" userId="bfb324a9-4809-4493-a995-7f4ea2a7c175" providerId="ADAL" clId="{D3D90D32-DFC2-4AC9-AD87-F043B577A270}" dt="2025-04-23T07:25:23.031" v="366"/>
        <pc:sldMkLst>
          <pc:docMk/>
          <pc:sldMk cId="4270448912" sldId="278"/>
        </pc:sldMkLst>
        <pc:picChg chg="add mod">
          <ac:chgData name="Davor Dujak" userId="bfb324a9-4809-4493-a995-7f4ea2a7c175" providerId="ADAL" clId="{D3D90D32-DFC2-4AC9-AD87-F043B577A270}" dt="2025-04-23T07:25:23.031" v="366"/>
          <ac:picMkLst>
            <pc:docMk/>
            <pc:sldMk cId="4270448912" sldId="278"/>
            <ac:picMk id="3" creationId="{B6B71953-A87F-E451-F598-082CFD2A8DD1}"/>
          </ac:picMkLst>
        </pc:picChg>
      </pc:sldChg>
      <pc:sldChg chg="addSp modSp">
        <pc:chgData name="Davor Dujak" userId="bfb324a9-4809-4493-a995-7f4ea2a7c175" providerId="ADAL" clId="{D3D90D32-DFC2-4AC9-AD87-F043B577A270}" dt="2025-04-23T07:25:27.742" v="367"/>
        <pc:sldMkLst>
          <pc:docMk/>
          <pc:sldMk cId="3117914404" sldId="279"/>
        </pc:sldMkLst>
        <pc:picChg chg="add mod">
          <ac:chgData name="Davor Dujak" userId="bfb324a9-4809-4493-a995-7f4ea2a7c175" providerId="ADAL" clId="{D3D90D32-DFC2-4AC9-AD87-F043B577A270}" dt="2025-04-23T07:25:27.742" v="367"/>
          <ac:picMkLst>
            <pc:docMk/>
            <pc:sldMk cId="3117914404" sldId="279"/>
            <ac:picMk id="5" creationId="{62358AF1-0044-5C91-00DA-DBB682AD8AD1}"/>
          </ac:picMkLst>
        </pc:picChg>
      </pc:sldChg>
      <pc:sldChg chg="addSp modSp">
        <pc:chgData name="Davor Dujak" userId="bfb324a9-4809-4493-a995-7f4ea2a7c175" providerId="ADAL" clId="{D3D90D32-DFC2-4AC9-AD87-F043B577A270}" dt="2025-04-23T07:25:31.665" v="368"/>
        <pc:sldMkLst>
          <pc:docMk/>
          <pc:sldMk cId="351095144" sldId="280"/>
        </pc:sldMkLst>
        <pc:picChg chg="add mod">
          <ac:chgData name="Davor Dujak" userId="bfb324a9-4809-4493-a995-7f4ea2a7c175" providerId="ADAL" clId="{D3D90D32-DFC2-4AC9-AD87-F043B577A270}" dt="2025-04-23T07:25:31.665" v="368"/>
          <ac:picMkLst>
            <pc:docMk/>
            <pc:sldMk cId="351095144" sldId="280"/>
            <ac:picMk id="2" creationId="{B06DA7B5-EF6B-19DF-1FE2-98297DE84028}"/>
          </ac:picMkLst>
        </pc:picChg>
      </pc:sldChg>
      <pc:sldChg chg="addSp modSp">
        <pc:chgData name="Davor Dujak" userId="bfb324a9-4809-4493-a995-7f4ea2a7c175" providerId="ADAL" clId="{D3D90D32-DFC2-4AC9-AD87-F043B577A270}" dt="2025-04-23T07:25:33.766" v="369"/>
        <pc:sldMkLst>
          <pc:docMk/>
          <pc:sldMk cId="3492943510" sldId="281"/>
        </pc:sldMkLst>
        <pc:picChg chg="add mod">
          <ac:chgData name="Davor Dujak" userId="bfb324a9-4809-4493-a995-7f4ea2a7c175" providerId="ADAL" clId="{D3D90D32-DFC2-4AC9-AD87-F043B577A270}" dt="2025-04-23T07:25:33.766" v="369"/>
          <ac:picMkLst>
            <pc:docMk/>
            <pc:sldMk cId="3492943510" sldId="281"/>
            <ac:picMk id="3" creationId="{4E3FAC76-D0C2-F16E-1C30-09F82EAF74CD}"/>
          </ac:picMkLst>
        </pc:picChg>
      </pc:sldChg>
      <pc:sldChg chg="addSp modSp ord">
        <pc:chgData name="Davor Dujak" userId="bfb324a9-4809-4493-a995-7f4ea2a7c175" providerId="ADAL" clId="{D3D90D32-DFC2-4AC9-AD87-F043B577A270}" dt="2025-04-23T07:25:44.089" v="375"/>
        <pc:sldMkLst>
          <pc:docMk/>
          <pc:sldMk cId="992137260" sldId="282"/>
        </pc:sldMkLst>
        <pc:picChg chg="add mod">
          <ac:chgData name="Davor Dujak" userId="bfb324a9-4809-4493-a995-7f4ea2a7c175" providerId="ADAL" clId="{D3D90D32-DFC2-4AC9-AD87-F043B577A270}" dt="2025-04-23T07:25:35.257" v="370"/>
          <ac:picMkLst>
            <pc:docMk/>
            <pc:sldMk cId="992137260" sldId="282"/>
            <ac:picMk id="8" creationId="{CC3A87BF-43CC-3171-72DE-48880E9A9C16}"/>
          </ac:picMkLst>
        </pc:picChg>
      </pc:sldChg>
      <pc:sldChg chg="addSp delSp modSp mod">
        <pc:chgData name="Davor Dujak" userId="bfb324a9-4809-4493-a995-7f4ea2a7c175" providerId="ADAL" clId="{D3D90D32-DFC2-4AC9-AD87-F043B577A270}" dt="2025-04-23T07:25:45.730" v="376"/>
        <pc:sldMkLst>
          <pc:docMk/>
          <pc:sldMk cId="1971365268" sldId="283"/>
        </pc:sldMkLst>
        <pc:spChg chg="mod">
          <ac:chgData name="Davor Dujak" userId="bfb324a9-4809-4493-a995-7f4ea2a7c175" providerId="ADAL" clId="{D3D90D32-DFC2-4AC9-AD87-F043B577A270}" dt="2025-04-23T07:10:35.587" v="11" actId="20577"/>
          <ac:spMkLst>
            <pc:docMk/>
            <pc:sldMk cId="1971365268" sldId="283"/>
            <ac:spMk id="5" creationId="{327C69CD-98CC-18E0-0D05-4FD3769A8340}"/>
          </ac:spMkLst>
        </pc:spChg>
        <pc:spChg chg="mod">
          <ac:chgData name="Davor Dujak" userId="bfb324a9-4809-4493-a995-7f4ea2a7c175" providerId="ADAL" clId="{D3D90D32-DFC2-4AC9-AD87-F043B577A270}" dt="2025-04-23T07:10:27.027" v="7" actId="1076"/>
          <ac:spMkLst>
            <pc:docMk/>
            <pc:sldMk cId="1971365268" sldId="283"/>
            <ac:spMk id="8" creationId="{4ED8B746-E039-EDA3-C818-76141DB568FF}"/>
          </ac:spMkLst>
        </pc:spChg>
        <pc:picChg chg="add mod">
          <ac:chgData name="Davor Dujak" userId="bfb324a9-4809-4493-a995-7f4ea2a7c175" providerId="ADAL" clId="{D3D90D32-DFC2-4AC9-AD87-F043B577A270}" dt="2025-04-23T07:10:25.699" v="6" actId="14100"/>
          <ac:picMkLst>
            <pc:docMk/>
            <pc:sldMk cId="1971365268" sldId="283"/>
            <ac:picMk id="6" creationId="{E3B5D1A3-9BD2-D23A-8851-42741A38907B}"/>
          </ac:picMkLst>
        </pc:picChg>
        <pc:picChg chg="add mod">
          <ac:chgData name="Davor Dujak" userId="bfb324a9-4809-4493-a995-7f4ea2a7c175" providerId="ADAL" clId="{D3D90D32-DFC2-4AC9-AD87-F043B577A270}" dt="2025-04-23T07:25:37.129" v="371"/>
          <ac:picMkLst>
            <pc:docMk/>
            <pc:sldMk cId="1971365268" sldId="283"/>
            <ac:picMk id="7" creationId="{D29339BB-7821-A5A9-20BA-B69427203618}"/>
          </ac:picMkLst>
        </pc:picChg>
        <pc:picChg chg="del">
          <ac:chgData name="Davor Dujak" userId="bfb324a9-4809-4493-a995-7f4ea2a7c175" providerId="ADAL" clId="{D3D90D32-DFC2-4AC9-AD87-F043B577A270}" dt="2025-04-23T07:10:09.653" v="0" actId="478"/>
          <ac:picMkLst>
            <pc:docMk/>
            <pc:sldMk cId="1971365268" sldId="283"/>
            <ac:picMk id="9" creationId="{7BC74D6E-D9C5-A24D-CFEB-A03177C25278}"/>
          </ac:picMkLst>
        </pc:picChg>
        <pc:picChg chg="add mod">
          <ac:chgData name="Davor Dujak" userId="bfb324a9-4809-4493-a995-7f4ea2a7c175" providerId="ADAL" clId="{D3D90D32-DFC2-4AC9-AD87-F043B577A270}" dt="2025-04-23T07:25:45.730" v="376"/>
          <ac:picMkLst>
            <pc:docMk/>
            <pc:sldMk cId="1971365268" sldId="283"/>
            <ac:picMk id="10" creationId="{CD36FE3A-F4C4-0F07-AF8E-2A37C81FB35F}"/>
          </ac:picMkLst>
        </pc:picChg>
      </pc:sldChg>
      <pc:sldChg chg="addSp modSp mod">
        <pc:chgData name="Davor Dujak" userId="bfb324a9-4809-4493-a995-7f4ea2a7c175" providerId="ADAL" clId="{D3D90D32-DFC2-4AC9-AD87-F043B577A270}" dt="2025-04-23T07:25:57.502" v="378"/>
        <pc:sldMkLst>
          <pc:docMk/>
          <pc:sldMk cId="3890837633" sldId="284"/>
        </pc:sldMkLst>
        <pc:spChg chg="mod">
          <ac:chgData name="Davor Dujak" userId="bfb324a9-4809-4493-a995-7f4ea2a7c175" providerId="ADAL" clId="{D3D90D32-DFC2-4AC9-AD87-F043B577A270}" dt="2025-04-23T07:13:00.217" v="90" actId="20577"/>
          <ac:spMkLst>
            <pc:docMk/>
            <pc:sldMk cId="3890837633" sldId="284"/>
            <ac:spMk id="3" creationId="{3C4B1C4C-232E-077D-F193-106AD6825701}"/>
          </ac:spMkLst>
        </pc:spChg>
        <pc:spChg chg="mod">
          <ac:chgData name="Davor Dujak" userId="bfb324a9-4809-4493-a995-7f4ea2a7c175" providerId="ADAL" clId="{D3D90D32-DFC2-4AC9-AD87-F043B577A270}" dt="2025-04-23T07:13:06.301" v="94" actId="14100"/>
          <ac:spMkLst>
            <pc:docMk/>
            <pc:sldMk cId="3890837633" sldId="284"/>
            <ac:spMk id="11" creationId="{DAEE32DE-4222-BBBC-A317-A3E1089B5645}"/>
          </ac:spMkLst>
        </pc:spChg>
        <pc:graphicFrameChg chg="mod">
          <ac:chgData name="Davor Dujak" userId="bfb324a9-4809-4493-a995-7f4ea2a7c175" providerId="ADAL" clId="{D3D90D32-DFC2-4AC9-AD87-F043B577A270}" dt="2025-04-23T07:12:46.606" v="83" actId="20577"/>
          <ac:graphicFrameMkLst>
            <pc:docMk/>
            <pc:sldMk cId="3890837633" sldId="284"/>
            <ac:graphicFrameMk id="8" creationId="{9F6E75C7-B928-45D3-B9DD-4DE10F0BE008}"/>
          </ac:graphicFrameMkLst>
        </pc:graphicFrameChg>
        <pc:picChg chg="add mod">
          <ac:chgData name="Davor Dujak" userId="bfb324a9-4809-4493-a995-7f4ea2a7c175" providerId="ADAL" clId="{D3D90D32-DFC2-4AC9-AD87-F043B577A270}" dt="2025-04-23T07:25:57.502" v="378"/>
          <ac:picMkLst>
            <pc:docMk/>
            <pc:sldMk cId="3890837633" sldId="284"/>
            <ac:picMk id="2" creationId="{4410D803-8E29-7A5A-95BD-679A0C35F11D}"/>
          </ac:picMkLst>
        </pc:picChg>
      </pc:sldChg>
      <pc:sldChg chg="addSp modSp mod">
        <pc:chgData name="Davor Dujak" userId="bfb324a9-4809-4493-a995-7f4ea2a7c175" providerId="ADAL" clId="{D3D90D32-DFC2-4AC9-AD87-F043B577A270}" dt="2025-04-23T07:25:55.097" v="377"/>
        <pc:sldMkLst>
          <pc:docMk/>
          <pc:sldMk cId="3679926849" sldId="285"/>
        </pc:sldMkLst>
        <pc:spChg chg="mod">
          <ac:chgData name="Davor Dujak" userId="bfb324a9-4809-4493-a995-7f4ea2a7c175" providerId="ADAL" clId="{D3D90D32-DFC2-4AC9-AD87-F043B577A270}" dt="2025-04-23T07:12:41.813" v="81" actId="403"/>
          <ac:spMkLst>
            <pc:docMk/>
            <pc:sldMk cId="3679926849" sldId="285"/>
            <ac:spMk id="11" creationId="{DAEE32DE-4222-BBBC-A317-A3E1089B5645}"/>
          </ac:spMkLst>
        </pc:spChg>
        <pc:graphicFrameChg chg="mod">
          <ac:chgData name="Davor Dujak" userId="bfb324a9-4809-4493-a995-7f4ea2a7c175" providerId="ADAL" clId="{D3D90D32-DFC2-4AC9-AD87-F043B577A270}" dt="2025-04-23T07:12:33.847" v="78" actId="1076"/>
          <ac:graphicFrameMkLst>
            <pc:docMk/>
            <pc:sldMk cId="3679926849" sldId="285"/>
            <ac:graphicFrameMk id="2" creationId="{9F6E75C7-B928-45D3-B9DD-4DE10F0BE008}"/>
          </ac:graphicFrameMkLst>
        </pc:graphicFrameChg>
        <pc:picChg chg="add mod">
          <ac:chgData name="Davor Dujak" userId="bfb324a9-4809-4493-a995-7f4ea2a7c175" providerId="ADAL" clId="{D3D90D32-DFC2-4AC9-AD87-F043B577A270}" dt="2025-04-23T07:25:55.097" v="377"/>
          <ac:picMkLst>
            <pc:docMk/>
            <pc:sldMk cId="3679926849" sldId="285"/>
            <ac:picMk id="5" creationId="{EA0C5848-EB7D-C59C-BE5A-C346A0B754EA}"/>
          </ac:picMkLst>
        </pc:picChg>
      </pc:sldChg>
      <pc:sldChg chg="addSp modSp mod">
        <pc:chgData name="Davor Dujak" userId="bfb324a9-4809-4493-a995-7f4ea2a7c175" providerId="ADAL" clId="{D3D90D32-DFC2-4AC9-AD87-F043B577A270}" dt="2025-04-23T07:25:59.847" v="379"/>
        <pc:sldMkLst>
          <pc:docMk/>
          <pc:sldMk cId="4057978148" sldId="286"/>
        </pc:sldMkLst>
        <pc:spChg chg="mod">
          <ac:chgData name="Davor Dujak" userId="bfb324a9-4809-4493-a995-7f4ea2a7c175" providerId="ADAL" clId="{D3D90D32-DFC2-4AC9-AD87-F043B577A270}" dt="2025-04-23T07:13:31.831" v="100" actId="20577"/>
          <ac:spMkLst>
            <pc:docMk/>
            <pc:sldMk cId="4057978148" sldId="286"/>
            <ac:spMk id="3" creationId="{3C4B1C4C-232E-077D-F193-106AD6825701}"/>
          </ac:spMkLst>
        </pc:spChg>
        <pc:spChg chg="mod">
          <ac:chgData name="Davor Dujak" userId="bfb324a9-4809-4493-a995-7f4ea2a7c175" providerId="ADAL" clId="{D3D90D32-DFC2-4AC9-AD87-F043B577A270}" dt="2025-04-23T07:13:38.016" v="101" actId="14100"/>
          <ac:spMkLst>
            <pc:docMk/>
            <pc:sldMk cId="4057978148" sldId="286"/>
            <ac:spMk id="7" creationId="{EB03AC9C-2824-71FE-99FE-C35955041D31}"/>
          </ac:spMkLst>
        </pc:spChg>
        <pc:picChg chg="add mod">
          <ac:chgData name="Davor Dujak" userId="bfb324a9-4809-4493-a995-7f4ea2a7c175" providerId="ADAL" clId="{D3D90D32-DFC2-4AC9-AD87-F043B577A270}" dt="2025-04-23T07:25:59.847" v="379"/>
          <ac:picMkLst>
            <pc:docMk/>
            <pc:sldMk cId="4057978148" sldId="286"/>
            <ac:picMk id="6" creationId="{7723491E-2328-83D1-AB87-F25B36E30418}"/>
          </ac:picMkLst>
        </pc:picChg>
      </pc:sldChg>
      <pc:sldChg chg="addSp modSp mod">
        <pc:chgData name="Davor Dujak" userId="bfb324a9-4809-4493-a995-7f4ea2a7c175" providerId="ADAL" clId="{D3D90D32-DFC2-4AC9-AD87-F043B577A270}" dt="2025-04-23T07:26:01.443" v="380"/>
        <pc:sldMkLst>
          <pc:docMk/>
          <pc:sldMk cId="210438382" sldId="287"/>
        </pc:sldMkLst>
        <pc:spChg chg="mod">
          <ac:chgData name="Davor Dujak" userId="bfb324a9-4809-4493-a995-7f4ea2a7c175" providerId="ADAL" clId="{D3D90D32-DFC2-4AC9-AD87-F043B577A270}" dt="2025-04-23T07:13:49.923" v="103" actId="403"/>
          <ac:spMkLst>
            <pc:docMk/>
            <pc:sldMk cId="210438382" sldId="287"/>
            <ac:spMk id="3" creationId="{3C4B1C4C-232E-077D-F193-106AD6825701}"/>
          </ac:spMkLst>
        </pc:spChg>
        <pc:spChg chg="mod">
          <ac:chgData name="Davor Dujak" userId="bfb324a9-4809-4493-a995-7f4ea2a7c175" providerId="ADAL" clId="{D3D90D32-DFC2-4AC9-AD87-F043B577A270}" dt="2025-04-23T07:13:58.658" v="104" actId="14100"/>
          <ac:spMkLst>
            <pc:docMk/>
            <pc:sldMk cId="210438382" sldId="287"/>
            <ac:spMk id="8" creationId="{40A6869F-4835-1138-D5AF-CDEA74CD17EF}"/>
          </ac:spMkLst>
        </pc:spChg>
        <pc:picChg chg="add mod">
          <ac:chgData name="Davor Dujak" userId="bfb324a9-4809-4493-a995-7f4ea2a7c175" providerId="ADAL" clId="{D3D90D32-DFC2-4AC9-AD87-F043B577A270}" dt="2025-04-23T07:26:01.443" v="380"/>
          <ac:picMkLst>
            <pc:docMk/>
            <pc:sldMk cId="210438382" sldId="287"/>
            <ac:picMk id="6" creationId="{2CF3D51F-A983-DB77-4FFD-86196D92D19F}"/>
          </ac:picMkLst>
        </pc:picChg>
      </pc:sldChg>
      <pc:sldChg chg="addSp modSp mod">
        <pc:chgData name="Davor Dujak" userId="bfb324a9-4809-4493-a995-7f4ea2a7c175" providerId="ADAL" clId="{D3D90D32-DFC2-4AC9-AD87-F043B577A270}" dt="2025-04-23T07:26:03.441" v="381"/>
        <pc:sldMkLst>
          <pc:docMk/>
          <pc:sldMk cId="3989342669" sldId="288"/>
        </pc:sldMkLst>
        <pc:spChg chg="mod">
          <ac:chgData name="Davor Dujak" userId="bfb324a9-4809-4493-a995-7f4ea2a7c175" providerId="ADAL" clId="{D3D90D32-DFC2-4AC9-AD87-F043B577A270}" dt="2025-04-23T07:14:19.420" v="107" actId="122"/>
          <ac:spMkLst>
            <pc:docMk/>
            <pc:sldMk cId="3989342669" sldId="288"/>
            <ac:spMk id="3" creationId="{3C4B1C4C-232E-077D-F193-106AD6825701}"/>
          </ac:spMkLst>
        </pc:spChg>
        <pc:spChg chg="mod">
          <ac:chgData name="Davor Dujak" userId="bfb324a9-4809-4493-a995-7f4ea2a7c175" providerId="ADAL" clId="{D3D90D32-DFC2-4AC9-AD87-F043B577A270}" dt="2025-04-23T07:14:16.437" v="106" actId="1076"/>
          <ac:spMkLst>
            <pc:docMk/>
            <pc:sldMk cId="3989342669" sldId="288"/>
            <ac:spMk id="7" creationId="{1BB2D11C-514C-1A73-7C74-5AC31B01EB70}"/>
          </ac:spMkLst>
        </pc:spChg>
        <pc:picChg chg="mod">
          <ac:chgData name="Davor Dujak" userId="bfb324a9-4809-4493-a995-7f4ea2a7c175" providerId="ADAL" clId="{D3D90D32-DFC2-4AC9-AD87-F043B577A270}" dt="2025-04-23T07:14:13.082" v="105" actId="1076"/>
          <ac:picMkLst>
            <pc:docMk/>
            <pc:sldMk cId="3989342669" sldId="288"/>
            <ac:picMk id="5" creationId="{C577C629-F6BD-3FDE-FF44-14A49A6E0379}"/>
          </ac:picMkLst>
        </pc:picChg>
        <pc:picChg chg="add mod">
          <ac:chgData name="Davor Dujak" userId="bfb324a9-4809-4493-a995-7f4ea2a7c175" providerId="ADAL" clId="{D3D90D32-DFC2-4AC9-AD87-F043B577A270}" dt="2025-04-23T07:26:03.441" v="381"/>
          <ac:picMkLst>
            <pc:docMk/>
            <pc:sldMk cId="3989342669" sldId="288"/>
            <ac:picMk id="6" creationId="{7D8CA3FB-9FC0-1903-F5B6-861EE53D00C0}"/>
          </ac:picMkLst>
        </pc:picChg>
      </pc:sldChg>
      <pc:sldChg chg="addSp modSp">
        <pc:chgData name="Davor Dujak" userId="bfb324a9-4809-4493-a995-7f4ea2a7c175" providerId="ADAL" clId="{D3D90D32-DFC2-4AC9-AD87-F043B577A270}" dt="2025-04-23T07:26:12.088" v="382"/>
        <pc:sldMkLst>
          <pc:docMk/>
          <pc:sldMk cId="685232022" sldId="289"/>
        </pc:sldMkLst>
        <pc:picChg chg="add mod">
          <ac:chgData name="Davor Dujak" userId="bfb324a9-4809-4493-a995-7f4ea2a7c175" providerId="ADAL" clId="{D3D90D32-DFC2-4AC9-AD87-F043B577A270}" dt="2025-04-23T07:26:12.088" v="382"/>
          <ac:picMkLst>
            <pc:docMk/>
            <pc:sldMk cId="685232022" sldId="289"/>
            <ac:picMk id="5" creationId="{CE852AB2-F3AC-4E70-E45D-C7047DFB5625}"/>
          </ac:picMkLst>
        </pc:picChg>
      </pc:sldChg>
      <pc:sldChg chg="addSp modSp">
        <pc:chgData name="Davor Dujak" userId="bfb324a9-4809-4493-a995-7f4ea2a7c175" providerId="ADAL" clId="{D3D90D32-DFC2-4AC9-AD87-F043B577A270}" dt="2025-04-23T07:26:13.717" v="383"/>
        <pc:sldMkLst>
          <pc:docMk/>
          <pc:sldMk cId="642265261" sldId="290"/>
        </pc:sldMkLst>
        <pc:picChg chg="add mod">
          <ac:chgData name="Davor Dujak" userId="bfb324a9-4809-4493-a995-7f4ea2a7c175" providerId="ADAL" clId="{D3D90D32-DFC2-4AC9-AD87-F043B577A270}" dt="2025-04-23T07:26:13.717" v="383"/>
          <ac:picMkLst>
            <pc:docMk/>
            <pc:sldMk cId="642265261" sldId="290"/>
            <ac:picMk id="3" creationId="{8741B7EA-77E5-83E3-A4C4-936CBB42418A}"/>
          </ac:picMkLst>
        </pc:picChg>
      </pc:sldChg>
      <pc:sldChg chg="addSp modSp">
        <pc:chgData name="Davor Dujak" userId="bfb324a9-4809-4493-a995-7f4ea2a7c175" providerId="ADAL" clId="{D3D90D32-DFC2-4AC9-AD87-F043B577A270}" dt="2025-04-23T07:26:19.734" v="385"/>
        <pc:sldMkLst>
          <pc:docMk/>
          <pc:sldMk cId="127688609" sldId="293"/>
        </pc:sldMkLst>
        <pc:spChg chg="mod">
          <ac:chgData name="Davor Dujak" userId="bfb324a9-4809-4493-a995-7f4ea2a7c175" providerId="ADAL" clId="{D3D90D32-DFC2-4AC9-AD87-F043B577A270}" dt="2025-04-23T07:14:45.721" v="110" actId="122"/>
          <ac:spMkLst>
            <pc:docMk/>
            <pc:sldMk cId="127688609" sldId="293"/>
            <ac:spMk id="3" creationId="{3C4B1C4C-232E-077D-F193-106AD6825701}"/>
          </ac:spMkLst>
        </pc:spChg>
        <pc:picChg chg="add mod">
          <ac:chgData name="Davor Dujak" userId="bfb324a9-4809-4493-a995-7f4ea2a7c175" providerId="ADAL" clId="{D3D90D32-DFC2-4AC9-AD87-F043B577A270}" dt="2025-04-23T07:26:19.734" v="385"/>
          <ac:picMkLst>
            <pc:docMk/>
            <pc:sldMk cId="127688609" sldId="293"/>
            <ac:picMk id="6" creationId="{0D569FBB-F2BC-A718-0C74-F12A0625DE5F}"/>
          </ac:picMkLst>
        </pc:picChg>
      </pc:sldChg>
      <pc:sldChg chg="addSp modSp mod">
        <pc:chgData name="Davor Dujak" userId="bfb324a9-4809-4493-a995-7f4ea2a7c175" providerId="ADAL" clId="{D3D90D32-DFC2-4AC9-AD87-F043B577A270}" dt="2025-04-23T07:26:23.366" v="386"/>
        <pc:sldMkLst>
          <pc:docMk/>
          <pc:sldMk cId="1738442023" sldId="294"/>
        </pc:sldMkLst>
        <pc:spChg chg="mod">
          <ac:chgData name="Davor Dujak" userId="bfb324a9-4809-4493-a995-7f4ea2a7c175" providerId="ADAL" clId="{D3D90D32-DFC2-4AC9-AD87-F043B577A270}" dt="2025-04-23T07:14:54.461" v="113" actId="6549"/>
          <ac:spMkLst>
            <pc:docMk/>
            <pc:sldMk cId="1738442023" sldId="294"/>
            <ac:spMk id="3" creationId="{3C4B1C4C-232E-077D-F193-106AD6825701}"/>
          </ac:spMkLst>
        </pc:spChg>
        <pc:picChg chg="add mod">
          <ac:chgData name="Davor Dujak" userId="bfb324a9-4809-4493-a995-7f4ea2a7c175" providerId="ADAL" clId="{D3D90D32-DFC2-4AC9-AD87-F043B577A270}" dt="2025-04-23T07:26:23.366" v="386"/>
          <ac:picMkLst>
            <pc:docMk/>
            <pc:sldMk cId="1738442023" sldId="294"/>
            <ac:picMk id="6" creationId="{0F8561E8-B16C-4974-38A4-52EC7FC689C9}"/>
          </ac:picMkLst>
        </pc:picChg>
      </pc:sldChg>
      <pc:sldChg chg="addSp modSp">
        <pc:chgData name="Davor Dujak" userId="bfb324a9-4809-4493-a995-7f4ea2a7c175" providerId="ADAL" clId="{D3D90D32-DFC2-4AC9-AD87-F043B577A270}" dt="2025-04-23T07:26:25.787" v="387"/>
        <pc:sldMkLst>
          <pc:docMk/>
          <pc:sldMk cId="479454290" sldId="295"/>
        </pc:sldMkLst>
        <pc:spChg chg="mod">
          <ac:chgData name="Davor Dujak" userId="bfb324a9-4809-4493-a995-7f4ea2a7c175" providerId="ADAL" clId="{D3D90D32-DFC2-4AC9-AD87-F043B577A270}" dt="2025-04-23T07:15:05.199" v="114" actId="122"/>
          <ac:spMkLst>
            <pc:docMk/>
            <pc:sldMk cId="479454290" sldId="295"/>
            <ac:spMk id="3" creationId="{3C4B1C4C-232E-077D-F193-106AD6825701}"/>
          </ac:spMkLst>
        </pc:spChg>
        <pc:picChg chg="add mod">
          <ac:chgData name="Davor Dujak" userId="bfb324a9-4809-4493-a995-7f4ea2a7c175" providerId="ADAL" clId="{D3D90D32-DFC2-4AC9-AD87-F043B577A270}" dt="2025-04-23T07:26:25.787" v="387"/>
          <ac:picMkLst>
            <pc:docMk/>
            <pc:sldMk cId="479454290" sldId="295"/>
            <ac:picMk id="6" creationId="{80AA5B15-023F-EABB-DBD3-D86C4F18F767}"/>
          </ac:picMkLst>
        </pc:picChg>
      </pc:sldChg>
      <pc:sldChg chg="addSp modSp mod">
        <pc:chgData name="Davor Dujak" userId="bfb324a9-4809-4493-a995-7f4ea2a7c175" providerId="ADAL" clId="{D3D90D32-DFC2-4AC9-AD87-F043B577A270}" dt="2025-04-23T07:26:29.569" v="388"/>
        <pc:sldMkLst>
          <pc:docMk/>
          <pc:sldMk cId="147897935" sldId="296"/>
        </pc:sldMkLst>
        <pc:spChg chg="mod">
          <ac:chgData name="Davor Dujak" userId="bfb324a9-4809-4493-a995-7f4ea2a7c175" providerId="ADAL" clId="{D3D90D32-DFC2-4AC9-AD87-F043B577A270}" dt="2025-04-23T07:15:15.743" v="116" actId="6549"/>
          <ac:spMkLst>
            <pc:docMk/>
            <pc:sldMk cId="147897935" sldId="296"/>
            <ac:spMk id="3" creationId="{3C4B1C4C-232E-077D-F193-106AD6825701}"/>
          </ac:spMkLst>
        </pc:spChg>
        <pc:picChg chg="add mod">
          <ac:chgData name="Davor Dujak" userId="bfb324a9-4809-4493-a995-7f4ea2a7c175" providerId="ADAL" clId="{D3D90D32-DFC2-4AC9-AD87-F043B577A270}" dt="2025-04-23T07:26:29.569" v="388"/>
          <ac:picMkLst>
            <pc:docMk/>
            <pc:sldMk cId="147897935" sldId="296"/>
            <ac:picMk id="6" creationId="{F60AE12B-3639-93D2-2C06-5C7FFB42BE83}"/>
          </ac:picMkLst>
        </pc:picChg>
      </pc:sldChg>
      <pc:sldChg chg="addSp modSp mod">
        <pc:chgData name="Davor Dujak" userId="bfb324a9-4809-4493-a995-7f4ea2a7c175" providerId="ADAL" clId="{D3D90D32-DFC2-4AC9-AD87-F043B577A270}" dt="2025-04-23T07:26:33.661" v="390"/>
        <pc:sldMkLst>
          <pc:docMk/>
          <pc:sldMk cId="3330546329" sldId="298"/>
        </pc:sldMkLst>
        <pc:spChg chg="mod">
          <ac:chgData name="Davor Dujak" userId="bfb324a9-4809-4493-a995-7f4ea2a7c175" providerId="ADAL" clId="{D3D90D32-DFC2-4AC9-AD87-F043B577A270}" dt="2025-04-23T07:17:36.914" v="153" actId="122"/>
          <ac:spMkLst>
            <pc:docMk/>
            <pc:sldMk cId="3330546329" sldId="298"/>
            <ac:spMk id="3" creationId="{3C4B1C4C-232E-077D-F193-106AD6825701}"/>
          </ac:spMkLst>
        </pc:spChg>
        <pc:spChg chg="mod">
          <ac:chgData name="Davor Dujak" userId="bfb324a9-4809-4493-a995-7f4ea2a7c175" providerId="ADAL" clId="{D3D90D32-DFC2-4AC9-AD87-F043B577A270}" dt="2025-04-23T07:17:28.412" v="150" actId="20577"/>
          <ac:spMkLst>
            <pc:docMk/>
            <pc:sldMk cId="3330546329" sldId="298"/>
            <ac:spMk id="4" creationId="{1B53A616-BC45-7003-D00A-64BD15781752}"/>
          </ac:spMkLst>
        </pc:spChg>
        <pc:picChg chg="add mod">
          <ac:chgData name="Davor Dujak" userId="bfb324a9-4809-4493-a995-7f4ea2a7c175" providerId="ADAL" clId="{D3D90D32-DFC2-4AC9-AD87-F043B577A270}" dt="2025-04-23T07:26:33.661" v="390"/>
          <ac:picMkLst>
            <pc:docMk/>
            <pc:sldMk cId="3330546329" sldId="298"/>
            <ac:picMk id="6" creationId="{CFCD542A-8421-8260-93DD-41A04E2A1E36}"/>
          </ac:picMkLst>
        </pc:picChg>
      </pc:sldChg>
      <pc:sldChg chg="addSp modSp mod">
        <pc:chgData name="Davor Dujak" userId="bfb324a9-4809-4493-a995-7f4ea2a7c175" providerId="ADAL" clId="{D3D90D32-DFC2-4AC9-AD87-F043B577A270}" dt="2025-04-23T07:26:38.389" v="391"/>
        <pc:sldMkLst>
          <pc:docMk/>
          <pc:sldMk cId="3340179109" sldId="299"/>
        </pc:sldMkLst>
        <pc:spChg chg="mod">
          <ac:chgData name="Davor Dujak" userId="bfb324a9-4809-4493-a995-7f4ea2a7c175" providerId="ADAL" clId="{D3D90D32-DFC2-4AC9-AD87-F043B577A270}" dt="2025-04-23T07:17:51.997" v="158" actId="20577"/>
          <ac:spMkLst>
            <pc:docMk/>
            <pc:sldMk cId="3340179109" sldId="299"/>
            <ac:spMk id="2" creationId="{F82C9B35-E89A-7A28-E8DD-851F2FFFA0B3}"/>
          </ac:spMkLst>
        </pc:spChg>
        <pc:spChg chg="mod">
          <ac:chgData name="Davor Dujak" userId="bfb324a9-4809-4493-a995-7f4ea2a7c175" providerId="ADAL" clId="{D3D90D32-DFC2-4AC9-AD87-F043B577A270}" dt="2025-04-23T07:18:23.034" v="168" actId="122"/>
          <ac:spMkLst>
            <pc:docMk/>
            <pc:sldMk cId="3340179109" sldId="299"/>
            <ac:spMk id="3" creationId="{3C4B1C4C-232E-077D-F193-106AD6825701}"/>
          </ac:spMkLst>
        </pc:spChg>
        <pc:spChg chg="mod">
          <ac:chgData name="Davor Dujak" userId="bfb324a9-4809-4493-a995-7f4ea2a7c175" providerId="ADAL" clId="{D3D90D32-DFC2-4AC9-AD87-F043B577A270}" dt="2025-04-23T07:17:44.136" v="157" actId="20577"/>
          <ac:spMkLst>
            <pc:docMk/>
            <pc:sldMk cId="3340179109" sldId="299"/>
            <ac:spMk id="4" creationId="{1B53A616-BC45-7003-D00A-64BD15781752}"/>
          </ac:spMkLst>
        </pc:spChg>
        <pc:picChg chg="add mod">
          <ac:chgData name="Davor Dujak" userId="bfb324a9-4809-4493-a995-7f4ea2a7c175" providerId="ADAL" clId="{D3D90D32-DFC2-4AC9-AD87-F043B577A270}" dt="2025-04-23T07:26:38.389" v="391"/>
          <ac:picMkLst>
            <pc:docMk/>
            <pc:sldMk cId="3340179109" sldId="299"/>
            <ac:picMk id="6" creationId="{0B1626D6-8E1B-B49C-59E1-469E433E45F9}"/>
          </ac:picMkLst>
        </pc:picChg>
      </pc:sldChg>
      <pc:sldChg chg="addSp modSp mod">
        <pc:chgData name="Davor Dujak" userId="bfb324a9-4809-4493-a995-7f4ea2a7c175" providerId="ADAL" clId="{D3D90D32-DFC2-4AC9-AD87-F043B577A270}" dt="2025-04-23T07:26:40.074" v="392"/>
        <pc:sldMkLst>
          <pc:docMk/>
          <pc:sldMk cId="2929644482" sldId="300"/>
        </pc:sldMkLst>
        <pc:spChg chg="mod">
          <ac:chgData name="Davor Dujak" userId="bfb324a9-4809-4493-a995-7f4ea2a7c175" providerId="ADAL" clId="{D3D90D32-DFC2-4AC9-AD87-F043B577A270}" dt="2025-04-23T07:18:54.383" v="177" actId="122"/>
          <ac:spMkLst>
            <pc:docMk/>
            <pc:sldMk cId="2929644482" sldId="300"/>
            <ac:spMk id="3" creationId="{3C4B1C4C-232E-077D-F193-106AD6825701}"/>
          </ac:spMkLst>
        </pc:spChg>
        <pc:spChg chg="mod">
          <ac:chgData name="Davor Dujak" userId="bfb324a9-4809-4493-a995-7f4ea2a7c175" providerId="ADAL" clId="{D3D90D32-DFC2-4AC9-AD87-F043B577A270}" dt="2025-04-23T07:18:33.484" v="170" actId="20577"/>
          <ac:spMkLst>
            <pc:docMk/>
            <pc:sldMk cId="2929644482" sldId="300"/>
            <ac:spMk id="4" creationId="{1B53A616-BC45-7003-D00A-64BD15781752}"/>
          </ac:spMkLst>
        </pc:spChg>
        <pc:spChg chg="mod">
          <ac:chgData name="Davor Dujak" userId="bfb324a9-4809-4493-a995-7f4ea2a7c175" providerId="ADAL" clId="{D3D90D32-DFC2-4AC9-AD87-F043B577A270}" dt="2025-04-23T07:18:37.907" v="172" actId="20577"/>
          <ac:spMkLst>
            <pc:docMk/>
            <pc:sldMk cId="2929644482" sldId="300"/>
            <ac:spMk id="13" creationId="{3DBA999B-2BE8-900D-A092-64BC1814A848}"/>
          </ac:spMkLst>
        </pc:spChg>
        <pc:picChg chg="add mod">
          <ac:chgData name="Davor Dujak" userId="bfb324a9-4809-4493-a995-7f4ea2a7c175" providerId="ADAL" clId="{D3D90D32-DFC2-4AC9-AD87-F043B577A270}" dt="2025-04-23T07:26:40.074" v="392"/>
          <ac:picMkLst>
            <pc:docMk/>
            <pc:sldMk cId="2929644482" sldId="300"/>
            <ac:picMk id="5" creationId="{2C3E7B9A-A66F-E869-4C96-C97493F0A2E5}"/>
          </ac:picMkLst>
        </pc:picChg>
      </pc:sldChg>
      <pc:sldChg chg="addSp modSp mod">
        <pc:chgData name="Davor Dujak" userId="bfb324a9-4809-4493-a995-7f4ea2a7c175" providerId="ADAL" clId="{D3D90D32-DFC2-4AC9-AD87-F043B577A270}" dt="2025-04-23T07:26:43.046" v="393"/>
        <pc:sldMkLst>
          <pc:docMk/>
          <pc:sldMk cId="1818114594" sldId="301"/>
        </pc:sldMkLst>
        <pc:spChg chg="mod">
          <ac:chgData name="Davor Dujak" userId="bfb324a9-4809-4493-a995-7f4ea2a7c175" providerId="ADAL" clId="{D3D90D32-DFC2-4AC9-AD87-F043B577A270}" dt="2025-04-23T07:19:01.889" v="179" actId="20577"/>
          <ac:spMkLst>
            <pc:docMk/>
            <pc:sldMk cId="1818114594" sldId="301"/>
            <ac:spMk id="4" creationId="{1B53A616-BC45-7003-D00A-64BD15781752}"/>
          </ac:spMkLst>
        </pc:spChg>
        <pc:spChg chg="mod">
          <ac:chgData name="Davor Dujak" userId="bfb324a9-4809-4493-a995-7f4ea2a7c175" providerId="ADAL" clId="{D3D90D32-DFC2-4AC9-AD87-F043B577A270}" dt="2025-04-23T07:19:09.965" v="180" actId="14100"/>
          <ac:spMkLst>
            <pc:docMk/>
            <pc:sldMk cId="1818114594" sldId="301"/>
            <ac:spMk id="11" creationId="{214F8142-94DF-FEFD-06E8-B4922214D680}"/>
          </ac:spMkLst>
        </pc:spChg>
        <pc:picChg chg="add mod">
          <ac:chgData name="Davor Dujak" userId="bfb324a9-4809-4493-a995-7f4ea2a7c175" providerId="ADAL" clId="{D3D90D32-DFC2-4AC9-AD87-F043B577A270}" dt="2025-04-23T07:26:43.046" v="393"/>
          <ac:picMkLst>
            <pc:docMk/>
            <pc:sldMk cId="1818114594" sldId="301"/>
            <ac:picMk id="3" creationId="{4004BC76-A9C8-B89D-8826-DDC1A85D1AF4}"/>
          </ac:picMkLst>
        </pc:picChg>
      </pc:sldChg>
      <pc:sldChg chg="addSp modSp mod">
        <pc:chgData name="Davor Dujak" userId="bfb324a9-4809-4493-a995-7f4ea2a7c175" providerId="ADAL" clId="{D3D90D32-DFC2-4AC9-AD87-F043B577A270}" dt="2025-04-23T07:26:46.458" v="394"/>
        <pc:sldMkLst>
          <pc:docMk/>
          <pc:sldMk cId="1666525126" sldId="302"/>
        </pc:sldMkLst>
        <pc:spChg chg="mod">
          <ac:chgData name="Davor Dujak" userId="bfb324a9-4809-4493-a995-7f4ea2a7c175" providerId="ADAL" clId="{D3D90D32-DFC2-4AC9-AD87-F043B577A270}" dt="2025-04-23T07:19:16.285" v="182" actId="20577"/>
          <ac:spMkLst>
            <pc:docMk/>
            <pc:sldMk cId="1666525126" sldId="302"/>
            <ac:spMk id="4" creationId="{1B53A616-BC45-7003-D00A-64BD15781752}"/>
          </ac:spMkLst>
        </pc:spChg>
        <pc:spChg chg="mod">
          <ac:chgData name="Davor Dujak" userId="bfb324a9-4809-4493-a995-7f4ea2a7c175" providerId="ADAL" clId="{D3D90D32-DFC2-4AC9-AD87-F043B577A270}" dt="2025-04-23T07:19:20.548" v="184" actId="20577"/>
          <ac:spMkLst>
            <pc:docMk/>
            <pc:sldMk cId="1666525126" sldId="302"/>
            <ac:spMk id="13" creationId="{3DBA999B-2BE8-900D-A092-64BC1814A848}"/>
          </ac:spMkLst>
        </pc:spChg>
        <pc:picChg chg="add mod">
          <ac:chgData name="Davor Dujak" userId="bfb324a9-4809-4493-a995-7f4ea2a7c175" providerId="ADAL" clId="{D3D90D32-DFC2-4AC9-AD87-F043B577A270}" dt="2025-04-23T07:26:46.458" v="394"/>
          <ac:picMkLst>
            <pc:docMk/>
            <pc:sldMk cId="1666525126" sldId="302"/>
            <ac:picMk id="6" creationId="{77D8CD34-3D43-905B-AF77-10C9898C15BF}"/>
          </ac:picMkLst>
        </pc:picChg>
      </pc:sldChg>
      <pc:sldChg chg="addSp delSp modSp mod">
        <pc:chgData name="Davor Dujak" userId="bfb324a9-4809-4493-a995-7f4ea2a7c175" providerId="ADAL" clId="{D3D90D32-DFC2-4AC9-AD87-F043B577A270}" dt="2025-04-23T07:26:48.667" v="395"/>
        <pc:sldMkLst>
          <pc:docMk/>
          <pc:sldMk cId="547598709" sldId="303"/>
        </pc:sldMkLst>
        <pc:spChg chg="add mod">
          <ac:chgData name="Davor Dujak" userId="bfb324a9-4809-4493-a995-7f4ea2a7c175" providerId="ADAL" clId="{D3D90D32-DFC2-4AC9-AD87-F043B577A270}" dt="2025-04-23T07:19:43.367" v="190"/>
          <ac:spMkLst>
            <pc:docMk/>
            <pc:sldMk cId="547598709" sldId="303"/>
            <ac:spMk id="3" creationId="{BA115172-9654-DDBF-B483-FF95E63AF92F}"/>
          </ac:spMkLst>
        </pc:spChg>
        <pc:spChg chg="mod">
          <ac:chgData name="Davor Dujak" userId="bfb324a9-4809-4493-a995-7f4ea2a7c175" providerId="ADAL" clId="{D3D90D32-DFC2-4AC9-AD87-F043B577A270}" dt="2025-04-23T07:19:26.864" v="186" actId="20577"/>
          <ac:spMkLst>
            <pc:docMk/>
            <pc:sldMk cId="547598709" sldId="303"/>
            <ac:spMk id="4" creationId="{1B53A616-BC45-7003-D00A-64BD15781752}"/>
          </ac:spMkLst>
        </pc:spChg>
        <pc:spChg chg="del mod">
          <ac:chgData name="Davor Dujak" userId="bfb324a9-4809-4493-a995-7f4ea2a7c175" providerId="ADAL" clId="{D3D90D32-DFC2-4AC9-AD87-F043B577A270}" dt="2025-04-23T07:19:38.242" v="188" actId="21"/>
          <ac:spMkLst>
            <pc:docMk/>
            <pc:sldMk cId="547598709" sldId="303"/>
            <ac:spMk id="6" creationId="{BA115172-9654-DDBF-B483-FF95E63AF92F}"/>
          </ac:spMkLst>
        </pc:spChg>
        <pc:picChg chg="mod">
          <ac:chgData name="Davor Dujak" userId="bfb324a9-4809-4493-a995-7f4ea2a7c175" providerId="ADAL" clId="{D3D90D32-DFC2-4AC9-AD87-F043B577A270}" dt="2025-04-23T07:19:41.855" v="189" actId="1076"/>
          <ac:picMkLst>
            <pc:docMk/>
            <pc:sldMk cId="547598709" sldId="303"/>
            <ac:picMk id="5" creationId="{C577C629-F6BD-3FDE-FF44-14A49A6E0379}"/>
          </ac:picMkLst>
        </pc:picChg>
        <pc:picChg chg="add mod">
          <ac:chgData name="Davor Dujak" userId="bfb324a9-4809-4493-a995-7f4ea2a7c175" providerId="ADAL" clId="{D3D90D32-DFC2-4AC9-AD87-F043B577A270}" dt="2025-04-23T07:26:48.667" v="395"/>
          <ac:picMkLst>
            <pc:docMk/>
            <pc:sldMk cId="547598709" sldId="303"/>
            <ac:picMk id="7" creationId="{4DE0473F-5EDB-3DCB-A184-EC0DEC2B41B0}"/>
          </ac:picMkLst>
        </pc:picChg>
      </pc:sldChg>
      <pc:sldChg chg="addSp modSp mod">
        <pc:chgData name="Davor Dujak" userId="bfb324a9-4809-4493-a995-7f4ea2a7c175" providerId="ADAL" clId="{D3D90D32-DFC2-4AC9-AD87-F043B577A270}" dt="2025-04-23T07:27:02.097" v="398"/>
        <pc:sldMkLst>
          <pc:docMk/>
          <pc:sldMk cId="766836000" sldId="305"/>
        </pc:sldMkLst>
        <pc:spChg chg="mod">
          <ac:chgData name="Davor Dujak" userId="bfb324a9-4809-4493-a995-7f4ea2a7c175" providerId="ADAL" clId="{D3D90D32-DFC2-4AC9-AD87-F043B577A270}" dt="2025-04-23T07:27:00.781" v="397" actId="1076"/>
          <ac:spMkLst>
            <pc:docMk/>
            <pc:sldMk cId="766836000" sldId="305"/>
            <ac:spMk id="8" creationId="{64F0EBA9-F9A1-02FE-D517-51B94736674E}"/>
          </ac:spMkLst>
        </pc:spChg>
        <pc:picChg chg="add mod">
          <ac:chgData name="Davor Dujak" userId="bfb324a9-4809-4493-a995-7f4ea2a7c175" providerId="ADAL" clId="{D3D90D32-DFC2-4AC9-AD87-F043B577A270}" dt="2025-04-23T07:27:02.097" v="398"/>
          <ac:picMkLst>
            <pc:docMk/>
            <pc:sldMk cId="766836000" sldId="305"/>
            <ac:picMk id="6" creationId="{98138D78-04F5-0A7D-1A24-3F364FBA4424}"/>
          </ac:picMkLst>
        </pc:picChg>
      </pc:sldChg>
      <pc:sldChg chg="addSp modSp">
        <pc:chgData name="Davor Dujak" userId="bfb324a9-4809-4493-a995-7f4ea2a7c175" providerId="ADAL" clId="{D3D90D32-DFC2-4AC9-AD87-F043B577A270}" dt="2025-04-23T07:27:05.432" v="399"/>
        <pc:sldMkLst>
          <pc:docMk/>
          <pc:sldMk cId="2239541006" sldId="306"/>
        </pc:sldMkLst>
        <pc:spChg chg="mod">
          <ac:chgData name="Davor Dujak" userId="bfb324a9-4809-4493-a995-7f4ea2a7c175" providerId="ADAL" clId="{D3D90D32-DFC2-4AC9-AD87-F043B577A270}" dt="2025-04-23T07:20:43.814" v="213" actId="122"/>
          <ac:spMkLst>
            <pc:docMk/>
            <pc:sldMk cId="2239541006" sldId="306"/>
            <ac:spMk id="3" creationId="{3C4B1C4C-232E-077D-F193-106AD6825701}"/>
          </ac:spMkLst>
        </pc:spChg>
        <pc:picChg chg="add mod">
          <ac:chgData name="Davor Dujak" userId="bfb324a9-4809-4493-a995-7f4ea2a7c175" providerId="ADAL" clId="{D3D90D32-DFC2-4AC9-AD87-F043B577A270}" dt="2025-04-23T07:27:05.432" v="399"/>
          <ac:picMkLst>
            <pc:docMk/>
            <pc:sldMk cId="2239541006" sldId="306"/>
            <ac:picMk id="6" creationId="{4486055B-D456-6403-1564-AD14466D8B47}"/>
          </ac:picMkLst>
        </pc:picChg>
      </pc:sldChg>
      <pc:sldChg chg="addSp modSp">
        <pc:chgData name="Davor Dujak" userId="bfb324a9-4809-4493-a995-7f4ea2a7c175" providerId="ADAL" clId="{D3D90D32-DFC2-4AC9-AD87-F043B577A270}" dt="2025-04-23T07:27:07.832" v="400"/>
        <pc:sldMkLst>
          <pc:docMk/>
          <pc:sldMk cId="3704564604" sldId="307"/>
        </pc:sldMkLst>
        <pc:spChg chg="mod">
          <ac:chgData name="Davor Dujak" userId="bfb324a9-4809-4493-a995-7f4ea2a7c175" providerId="ADAL" clId="{D3D90D32-DFC2-4AC9-AD87-F043B577A270}" dt="2025-04-23T07:20:50.900" v="215" actId="122"/>
          <ac:spMkLst>
            <pc:docMk/>
            <pc:sldMk cId="3704564604" sldId="307"/>
            <ac:spMk id="3" creationId="{3C4B1C4C-232E-077D-F193-106AD6825701}"/>
          </ac:spMkLst>
        </pc:spChg>
        <pc:picChg chg="add mod">
          <ac:chgData name="Davor Dujak" userId="bfb324a9-4809-4493-a995-7f4ea2a7c175" providerId="ADAL" clId="{D3D90D32-DFC2-4AC9-AD87-F043B577A270}" dt="2025-04-23T07:27:07.832" v="400"/>
          <ac:picMkLst>
            <pc:docMk/>
            <pc:sldMk cId="3704564604" sldId="307"/>
            <ac:picMk id="6" creationId="{4623F37B-F831-0208-16EB-21CC46176E7F}"/>
          </ac:picMkLst>
        </pc:picChg>
      </pc:sldChg>
      <pc:sldChg chg="addSp modSp mod">
        <pc:chgData name="Davor Dujak" userId="bfb324a9-4809-4493-a995-7f4ea2a7c175" providerId="ADAL" clId="{D3D90D32-DFC2-4AC9-AD87-F043B577A270}" dt="2025-04-23T07:27:11.012" v="401"/>
        <pc:sldMkLst>
          <pc:docMk/>
          <pc:sldMk cId="4159713893" sldId="308"/>
        </pc:sldMkLst>
        <pc:spChg chg="mod">
          <ac:chgData name="Davor Dujak" userId="bfb324a9-4809-4493-a995-7f4ea2a7c175" providerId="ADAL" clId="{D3D90D32-DFC2-4AC9-AD87-F043B577A270}" dt="2025-04-23T07:21:39.779" v="228" actId="1076"/>
          <ac:spMkLst>
            <pc:docMk/>
            <pc:sldMk cId="4159713893" sldId="308"/>
            <ac:spMk id="3" creationId="{3C4B1C4C-232E-077D-F193-106AD6825701}"/>
          </ac:spMkLst>
        </pc:spChg>
        <pc:spChg chg="mod">
          <ac:chgData name="Davor Dujak" userId="bfb324a9-4809-4493-a995-7f4ea2a7c175" providerId="ADAL" clId="{D3D90D32-DFC2-4AC9-AD87-F043B577A270}" dt="2025-04-23T07:21:49.969" v="235" actId="403"/>
          <ac:spMkLst>
            <pc:docMk/>
            <pc:sldMk cId="4159713893" sldId="308"/>
            <ac:spMk id="11" creationId="{DAEE32DE-4222-BBBC-A317-A3E1089B5645}"/>
          </ac:spMkLst>
        </pc:spChg>
        <pc:graphicFrameChg chg="mod">
          <ac:chgData name="Davor Dujak" userId="bfb324a9-4809-4493-a995-7f4ea2a7c175" providerId="ADAL" clId="{D3D90D32-DFC2-4AC9-AD87-F043B577A270}" dt="2025-04-23T07:21:29.114" v="225"/>
          <ac:graphicFrameMkLst>
            <pc:docMk/>
            <pc:sldMk cId="4159713893" sldId="308"/>
            <ac:graphicFrameMk id="5" creationId="{9F6E75C7-B928-45D3-B9DD-4DE10F0BE008}"/>
          </ac:graphicFrameMkLst>
        </pc:graphicFrameChg>
        <pc:picChg chg="add mod">
          <ac:chgData name="Davor Dujak" userId="bfb324a9-4809-4493-a995-7f4ea2a7c175" providerId="ADAL" clId="{D3D90D32-DFC2-4AC9-AD87-F043B577A270}" dt="2025-04-23T07:27:11.012" v="401"/>
          <ac:picMkLst>
            <pc:docMk/>
            <pc:sldMk cId="4159713893" sldId="308"/>
            <ac:picMk id="2" creationId="{13D2F30A-EDC6-E4CB-8019-E8D3E5B8ECA6}"/>
          </ac:picMkLst>
        </pc:picChg>
      </pc:sldChg>
      <pc:sldChg chg="addSp modSp mod">
        <pc:chgData name="Davor Dujak" userId="bfb324a9-4809-4493-a995-7f4ea2a7c175" providerId="ADAL" clId="{D3D90D32-DFC2-4AC9-AD87-F043B577A270}" dt="2025-04-23T07:27:13.684" v="402"/>
        <pc:sldMkLst>
          <pc:docMk/>
          <pc:sldMk cId="911822918" sldId="309"/>
        </pc:sldMkLst>
        <pc:spChg chg="mod">
          <ac:chgData name="Davor Dujak" userId="bfb324a9-4809-4493-a995-7f4ea2a7c175" providerId="ADAL" clId="{D3D90D32-DFC2-4AC9-AD87-F043B577A270}" dt="2025-04-23T07:22:01.422" v="237" actId="1076"/>
          <ac:spMkLst>
            <pc:docMk/>
            <pc:sldMk cId="911822918" sldId="309"/>
            <ac:spMk id="6" creationId="{D28B713B-10C7-72EF-1421-158020BACAF9}"/>
          </ac:spMkLst>
        </pc:spChg>
        <pc:spChg chg="mod">
          <ac:chgData name="Davor Dujak" userId="bfb324a9-4809-4493-a995-7f4ea2a7c175" providerId="ADAL" clId="{D3D90D32-DFC2-4AC9-AD87-F043B577A270}" dt="2025-04-23T07:22:10.524" v="239" actId="14100"/>
          <ac:spMkLst>
            <pc:docMk/>
            <pc:sldMk cId="911822918" sldId="309"/>
            <ac:spMk id="10" creationId="{7E0B70F6-CA58-8B65-831D-C4C9070D1B9E}"/>
          </ac:spMkLst>
        </pc:spChg>
        <pc:picChg chg="add mod">
          <ac:chgData name="Davor Dujak" userId="bfb324a9-4809-4493-a995-7f4ea2a7c175" providerId="ADAL" clId="{D3D90D32-DFC2-4AC9-AD87-F043B577A270}" dt="2025-04-23T07:27:13.684" v="402"/>
          <ac:picMkLst>
            <pc:docMk/>
            <pc:sldMk cId="911822918" sldId="309"/>
            <ac:picMk id="5" creationId="{8D9E34EB-E2CA-E44C-F56B-A6371C85AE98}"/>
          </ac:picMkLst>
        </pc:picChg>
      </pc:sldChg>
      <pc:sldChg chg="addSp modSp">
        <pc:chgData name="Davor Dujak" userId="bfb324a9-4809-4493-a995-7f4ea2a7c175" providerId="ADAL" clId="{D3D90D32-DFC2-4AC9-AD87-F043B577A270}" dt="2025-04-23T07:27:16.022" v="403"/>
        <pc:sldMkLst>
          <pc:docMk/>
          <pc:sldMk cId="2957390494" sldId="310"/>
        </pc:sldMkLst>
        <pc:spChg chg="mod">
          <ac:chgData name="Davor Dujak" userId="bfb324a9-4809-4493-a995-7f4ea2a7c175" providerId="ADAL" clId="{D3D90D32-DFC2-4AC9-AD87-F043B577A270}" dt="2025-04-23T07:22:37.738" v="243" actId="122"/>
          <ac:spMkLst>
            <pc:docMk/>
            <pc:sldMk cId="2957390494" sldId="310"/>
            <ac:spMk id="3" creationId="{3C4B1C4C-232E-077D-F193-106AD6825701}"/>
          </ac:spMkLst>
        </pc:spChg>
        <pc:spChg chg="mod">
          <ac:chgData name="Davor Dujak" userId="bfb324a9-4809-4493-a995-7f4ea2a7c175" providerId="ADAL" clId="{D3D90D32-DFC2-4AC9-AD87-F043B577A270}" dt="2025-04-23T07:22:32.182" v="242" actId="6549"/>
          <ac:spMkLst>
            <pc:docMk/>
            <pc:sldMk cId="2957390494" sldId="310"/>
            <ac:spMk id="7" creationId="{00F179E4-52B7-458C-9829-6F0CF82DE04A}"/>
          </ac:spMkLst>
        </pc:spChg>
        <pc:picChg chg="add mod">
          <ac:chgData name="Davor Dujak" userId="bfb324a9-4809-4493-a995-7f4ea2a7c175" providerId="ADAL" clId="{D3D90D32-DFC2-4AC9-AD87-F043B577A270}" dt="2025-04-23T07:27:16.022" v="403"/>
          <ac:picMkLst>
            <pc:docMk/>
            <pc:sldMk cId="2957390494" sldId="310"/>
            <ac:picMk id="6" creationId="{D946DF27-5B61-8110-7121-A9A36B19452D}"/>
          </ac:picMkLst>
        </pc:picChg>
      </pc:sldChg>
      <pc:sldChg chg="addSp modSp mod">
        <pc:chgData name="Davor Dujak" userId="bfb324a9-4809-4493-a995-7f4ea2a7c175" providerId="ADAL" clId="{D3D90D32-DFC2-4AC9-AD87-F043B577A270}" dt="2025-04-23T07:27:21.319" v="404"/>
        <pc:sldMkLst>
          <pc:docMk/>
          <pc:sldMk cId="1833214077" sldId="311"/>
        </pc:sldMkLst>
        <pc:graphicFrameChg chg="mod">
          <ac:chgData name="Davor Dujak" userId="bfb324a9-4809-4493-a995-7f4ea2a7c175" providerId="ADAL" clId="{D3D90D32-DFC2-4AC9-AD87-F043B577A270}" dt="2025-04-23T07:22:47.753" v="270" actId="1038"/>
          <ac:graphicFrameMkLst>
            <pc:docMk/>
            <pc:sldMk cId="1833214077" sldId="311"/>
            <ac:graphicFrameMk id="21" creationId="{7D1A3252-F150-0BB0-20DD-DFCBD00CD650}"/>
          </ac:graphicFrameMkLst>
        </pc:graphicFrameChg>
        <pc:picChg chg="add mod">
          <ac:chgData name="Davor Dujak" userId="bfb324a9-4809-4493-a995-7f4ea2a7c175" providerId="ADAL" clId="{D3D90D32-DFC2-4AC9-AD87-F043B577A270}" dt="2025-04-23T07:27:21.319" v="404"/>
          <ac:picMkLst>
            <pc:docMk/>
            <pc:sldMk cId="1833214077" sldId="311"/>
            <ac:picMk id="3" creationId="{133FFAB2-AF8A-F999-DD8A-B5EF64AA2BEB}"/>
          </ac:picMkLst>
        </pc:picChg>
      </pc:sldChg>
      <pc:sldChg chg="addSp modSp mod">
        <pc:chgData name="Davor Dujak" userId="bfb324a9-4809-4493-a995-7f4ea2a7c175" providerId="ADAL" clId="{D3D90D32-DFC2-4AC9-AD87-F043B577A270}" dt="2025-04-23T07:27:23.502" v="405"/>
        <pc:sldMkLst>
          <pc:docMk/>
          <pc:sldMk cId="1649756039" sldId="312"/>
        </pc:sldMkLst>
        <pc:spChg chg="mod">
          <ac:chgData name="Davor Dujak" userId="bfb324a9-4809-4493-a995-7f4ea2a7c175" providerId="ADAL" clId="{D3D90D32-DFC2-4AC9-AD87-F043B577A270}" dt="2025-04-23T07:23:22.524" v="282" actId="20577"/>
          <ac:spMkLst>
            <pc:docMk/>
            <pc:sldMk cId="1649756039" sldId="312"/>
            <ac:spMk id="4" creationId="{1B53A616-BC45-7003-D00A-64BD15781752}"/>
          </ac:spMkLst>
        </pc:spChg>
        <pc:picChg chg="add mod">
          <ac:chgData name="Davor Dujak" userId="bfb324a9-4809-4493-a995-7f4ea2a7c175" providerId="ADAL" clId="{D3D90D32-DFC2-4AC9-AD87-F043B577A270}" dt="2025-04-23T07:27:23.502" v="405"/>
          <ac:picMkLst>
            <pc:docMk/>
            <pc:sldMk cId="1649756039" sldId="312"/>
            <ac:picMk id="2" creationId="{B34F8E2F-4A57-DAC4-788F-8F85279B2DED}"/>
          </ac:picMkLst>
        </pc:picChg>
      </pc:sldChg>
      <pc:sldChg chg="addSp modSp">
        <pc:chgData name="Davor Dujak" userId="bfb324a9-4809-4493-a995-7f4ea2a7c175" providerId="ADAL" clId="{D3D90D32-DFC2-4AC9-AD87-F043B577A270}" dt="2025-04-23T07:27:26.008" v="406"/>
        <pc:sldMkLst>
          <pc:docMk/>
          <pc:sldMk cId="135015180" sldId="313"/>
        </pc:sldMkLst>
        <pc:picChg chg="add mod">
          <ac:chgData name="Davor Dujak" userId="bfb324a9-4809-4493-a995-7f4ea2a7c175" providerId="ADAL" clId="{D3D90D32-DFC2-4AC9-AD87-F043B577A270}" dt="2025-04-23T07:27:26.008" v="406"/>
          <ac:picMkLst>
            <pc:docMk/>
            <pc:sldMk cId="135015180" sldId="313"/>
            <ac:picMk id="3" creationId="{119DE63F-9B0C-B5D6-A4A8-125EA84AE615}"/>
          </ac:picMkLst>
        </pc:picChg>
      </pc:sldChg>
      <pc:sldChg chg="addSp modSp mod">
        <pc:chgData name="Davor Dujak" userId="bfb324a9-4809-4493-a995-7f4ea2a7c175" providerId="ADAL" clId="{D3D90D32-DFC2-4AC9-AD87-F043B577A270}" dt="2025-04-23T07:27:31.290" v="407"/>
        <pc:sldMkLst>
          <pc:docMk/>
          <pc:sldMk cId="478349195" sldId="314"/>
        </pc:sldMkLst>
        <pc:spChg chg="mod">
          <ac:chgData name="Davor Dujak" userId="bfb324a9-4809-4493-a995-7f4ea2a7c175" providerId="ADAL" clId="{D3D90D32-DFC2-4AC9-AD87-F043B577A270}" dt="2025-04-23T07:23:34.602" v="297" actId="20577"/>
          <ac:spMkLst>
            <pc:docMk/>
            <pc:sldMk cId="478349195" sldId="314"/>
            <ac:spMk id="4" creationId="{1B53A616-BC45-7003-D00A-64BD15781752}"/>
          </ac:spMkLst>
        </pc:spChg>
        <pc:picChg chg="add mod">
          <ac:chgData name="Davor Dujak" userId="bfb324a9-4809-4493-a995-7f4ea2a7c175" providerId="ADAL" clId="{D3D90D32-DFC2-4AC9-AD87-F043B577A270}" dt="2025-04-23T07:27:31.290" v="407"/>
          <ac:picMkLst>
            <pc:docMk/>
            <pc:sldMk cId="478349195" sldId="314"/>
            <ac:picMk id="3" creationId="{97A39725-D68A-FF99-6F5F-B267DCD2E61B}"/>
          </ac:picMkLst>
        </pc:picChg>
      </pc:sldChg>
      <pc:sldChg chg="addSp modSp">
        <pc:chgData name="Davor Dujak" userId="bfb324a9-4809-4493-a995-7f4ea2a7c175" providerId="ADAL" clId="{D3D90D32-DFC2-4AC9-AD87-F043B577A270}" dt="2025-04-23T07:27:34.070" v="408"/>
        <pc:sldMkLst>
          <pc:docMk/>
          <pc:sldMk cId="3237320730" sldId="315"/>
        </pc:sldMkLst>
        <pc:spChg chg="mod">
          <ac:chgData name="Davor Dujak" userId="bfb324a9-4809-4493-a995-7f4ea2a7c175" providerId="ADAL" clId="{D3D90D32-DFC2-4AC9-AD87-F043B577A270}" dt="2025-04-23T07:23:47.629" v="299" actId="20577"/>
          <ac:spMkLst>
            <pc:docMk/>
            <pc:sldMk cId="3237320730" sldId="315"/>
            <ac:spMk id="10" creationId="{84AC9DF0-67DE-4BFA-5273-3126DD33BB46}"/>
          </ac:spMkLst>
        </pc:spChg>
        <pc:picChg chg="add mod">
          <ac:chgData name="Davor Dujak" userId="bfb324a9-4809-4493-a995-7f4ea2a7c175" providerId="ADAL" clId="{D3D90D32-DFC2-4AC9-AD87-F043B577A270}" dt="2025-04-23T07:27:34.070" v="408"/>
          <ac:picMkLst>
            <pc:docMk/>
            <pc:sldMk cId="3237320730" sldId="315"/>
            <ac:picMk id="2" creationId="{C6E38C64-65EF-492B-B293-A1F64DFBBECB}"/>
          </ac:picMkLst>
        </pc:picChg>
      </pc:sldChg>
      <pc:sldChg chg="addSp modSp mod">
        <pc:chgData name="Davor Dujak" userId="bfb324a9-4809-4493-a995-7f4ea2a7c175" providerId="ADAL" clId="{D3D90D32-DFC2-4AC9-AD87-F043B577A270}" dt="2025-04-23T07:26:16.192" v="384"/>
        <pc:sldMkLst>
          <pc:docMk/>
          <pc:sldMk cId="2680746503" sldId="317"/>
        </pc:sldMkLst>
        <pc:spChg chg="mod">
          <ac:chgData name="Davor Dujak" userId="bfb324a9-4809-4493-a995-7f4ea2a7c175" providerId="ADAL" clId="{D3D90D32-DFC2-4AC9-AD87-F043B577A270}" dt="2025-04-23T07:14:40.560" v="109" actId="403"/>
          <ac:spMkLst>
            <pc:docMk/>
            <pc:sldMk cId="2680746503" sldId="317"/>
            <ac:spMk id="5" creationId="{DAEE32DE-4222-BBBC-A317-A3E1089B5645}"/>
          </ac:spMkLst>
        </pc:spChg>
        <pc:picChg chg="add mod">
          <ac:chgData name="Davor Dujak" userId="bfb324a9-4809-4493-a995-7f4ea2a7c175" providerId="ADAL" clId="{D3D90D32-DFC2-4AC9-AD87-F043B577A270}" dt="2025-04-23T07:26:16.192" v="384"/>
          <ac:picMkLst>
            <pc:docMk/>
            <pc:sldMk cId="2680746503" sldId="317"/>
            <ac:picMk id="6" creationId="{A4E65961-D820-E36A-E00C-1E8AA65EC9D8}"/>
          </ac:picMkLst>
        </pc:picChg>
      </pc:sldChg>
      <pc:sldChg chg="addSp modSp mod">
        <pc:chgData name="Davor Dujak" userId="bfb324a9-4809-4493-a995-7f4ea2a7c175" providerId="ADAL" clId="{D3D90D32-DFC2-4AC9-AD87-F043B577A270}" dt="2025-04-23T07:26:31.576" v="389"/>
        <pc:sldMkLst>
          <pc:docMk/>
          <pc:sldMk cId="778947755" sldId="318"/>
        </pc:sldMkLst>
        <pc:spChg chg="mod">
          <ac:chgData name="Davor Dujak" userId="bfb324a9-4809-4493-a995-7f4ea2a7c175" providerId="ADAL" clId="{D3D90D32-DFC2-4AC9-AD87-F043B577A270}" dt="2025-04-23T07:15:37.055" v="125" actId="14100"/>
          <ac:spMkLst>
            <pc:docMk/>
            <pc:sldMk cId="778947755" sldId="318"/>
            <ac:spMk id="11" creationId="{DAEE32DE-4222-BBBC-A317-A3E1089B5645}"/>
          </ac:spMkLst>
        </pc:spChg>
        <pc:graphicFrameChg chg="mod modGraphic">
          <ac:chgData name="Davor Dujak" userId="bfb324a9-4809-4493-a995-7f4ea2a7c175" providerId="ADAL" clId="{D3D90D32-DFC2-4AC9-AD87-F043B577A270}" dt="2025-04-23T07:16:34.139" v="148"/>
          <ac:graphicFrameMkLst>
            <pc:docMk/>
            <pc:sldMk cId="778947755" sldId="318"/>
            <ac:graphicFrameMk id="6" creationId="{3250557D-5790-DA82-0C68-9BF22D04935C}"/>
          </ac:graphicFrameMkLst>
        </pc:graphicFrameChg>
        <pc:picChg chg="add mod">
          <ac:chgData name="Davor Dujak" userId="bfb324a9-4809-4493-a995-7f4ea2a7c175" providerId="ADAL" clId="{D3D90D32-DFC2-4AC9-AD87-F043B577A270}" dt="2025-04-23T07:26:31.576" v="389"/>
          <ac:picMkLst>
            <pc:docMk/>
            <pc:sldMk cId="778947755" sldId="318"/>
            <ac:picMk id="2" creationId="{67467812-DA76-F88C-AA90-E14B7D60D1F6}"/>
          </ac:picMkLst>
        </pc:picChg>
      </pc:sldChg>
      <pc:sldChg chg="addSp modSp mod">
        <pc:chgData name="Davor Dujak" userId="bfb324a9-4809-4493-a995-7f4ea2a7c175" providerId="ADAL" clId="{D3D90D32-DFC2-4AC9-AD87-F043B577A270}" dt="2025-04-23T07:26:50.542" v="396"/>
        <pc:sldMkLst>
          <pc:docMk/>
          <pc:sldMk cId="544156334" sldId="319"/>
        </pc:sldMkLst>
        <pc:spChg chg="mod">
          <ac:chgData name="Davor Dujak" userId="bfb324a9-4809-4493-a995-7f4ea2a7c175" providerId="ADAL" clId="{D3D90D32-DFC2-4AC9-AD87-F043B577A270}" dt="2025-04-23T07:20:32.351" v="212" actId="114"/>
          <ac:spMkLst>
            <pc:docMk/>
            <pc:sldMk cId="544156334" sldId="319"/>
            <ac:spMk id="3" creationId="{3C4B1C4C-232E-077D-F193-106AD6825701}"/>
          </ac:spMkLst>
        </pc:spChg>
        <pc:graphicFrameChg chg="mod">
          <ac:chgData name="Davor Dujak" userId="bfb324a9-4809-4493-a995-7f4ea2a7c175" providerId="ADAL" clId="{D3D90D32-DFC2-4AC9-AD87-F043B577A270}" dt="2025-04-23T07:20:16.896" v="209" actId="20577"/>
          <ac:graphicFrameMkLst>
            <pc:docMk/>
            <pc:sldMk cId="544156334" sldId="319"/>
            <ac:graphicFrameMk id="2" creationId="{9F6E75C7-B928-45D3-B9DD-4DE10F0BE008}"/>
          </ac:graphicFrameMkLst>
        </pc:graphicFrameChg>
        <pc:picChg chg="add mod">
          <ac:chgData name="Davor Dujak" userId="bfb324a9-4809-4493-a995-7f4ea2a7c175" providerId="ADAL" clId="{D3D90D32-DFC2-4AC9-AD87-F043B577A270}" dt="2025-04-23T07:26:50.542" v="396"/>
          <ac:picMkLst>
            <pc:docMk/>
            <pc:sldMk cId="544156334" sldId="319"/>
            <ac:picMk id="6" creationId="{10E59D3F-C969-F2B5-745E-38D8AD7FC2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hr" dirty="0"/>
            <a:t>Metode predviđanja</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hr" b="0" i="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hr" b="0" i="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hr" dirty="0"/>
            <a:t>Kvantitativne prognoze</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hr" dirty="0"/>
            <a:t>Modeli vremenskih serija</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hr" dirty="0"/>
            <a:t>Ekonometrijski modeli</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hr" dirty="0"/>
            <a:t>Analogni modeli</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hr" dirty="0"/>
            <a:t>Modeli vodećih varijabli</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hr" dirty="0"/>
            <a:t>Modeli kohortne analize</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hr" dirty="0"/>
            <a:t>Tržišni testovi</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1800" b="0" i="0" dirty="0">
              <a:latin typeface="Arial" panose="020B0604020202020204" pitchFamily="34" charset="0"/>
              <a:cs typeface="Arial" panose="020B0604020202020204" pitchFamily="34" charset="0"/>
            </a:rPr>
            <a:t>Konstanta potražnja</a:t>
          </a:r>
          <a:r>
            <a:rPr lang="hr"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1800" b="0" i="0">
              <a:latin typeface="Arial" panose="020B0604020202020204" pitchFamily="34" charset="0"/>
              <a:cs typeface="Arial" panose="020B0604020202020204" pitchFamily="34" charset="0"/>
            </a:rPr>
            <a:t>Naivne metode</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1800" dirty="0">
              <a:latin typeface="Arial" panose="020B0604020202020204" pitchFamily="34" charset="0"/>
              <a:cs typeface="Arial" panose="020B0604020202020204" pitchFamily="34" charset="0"/>
            </a:rPr>
            <a:t>ARMA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hr" sz="1800" b="0" i="0">
              <a:latin typeface="Arial" panose="020B0604020202020204" pitchFamily="34" charset="0"/>
              <a:cs typeface="Arial" panose="020B0604020202020204" pitchFamily="34" charset="0"/>
            </a:rPr>
            <a:t>Prosječne metode</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hr" sz="1800" b="0" i="0" dirty="0">
              <a:latin typeface="Arial" panose="020B0604020202020204" pitchFamily="34" charset="0"/>
              <a:cs typeface="Arial" panose="020B0604020202020204" pitchFamily="34" charset="0"/>
            </a:rPr>
            <a:t>Potražnja s trendom</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hr" sz="1800" b="0" dirty="0">
              <a:latin typeface="Arial" panose="020B0604020202020204" pitchFamily="34" charset="0"/>
              <a:cs typeface="Arial" panose="020B0604020202020204" pitchFamily="34" charset="0"/>
            </a:rPr>
            <a:t>Jednostavna metoda linearne regresije</a:t>
          </a:r>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hr" sz="1800" b="0" i="0">
              <a:latin typeface="Arial" panose="020B0604020202020204" pitchFamily="34" charset="0"/>
              <a:cs typeface="Arial" panose="020B0604020202020204" pitchFamily="34" charset="0"/>
            </a:rPr>
            <a:t>Sezonska potražnja</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hr" sz="1800" dirty="0">
              <a:latin typeface="Arial" panose="020B0604020202020204" pitchFamily="34" charset="0"/>
              <a:cs typeface="Arial" panose="020B0604020202020204" pitchFamily="34" charset="0"/>
            </a:rPr>
            <a:t>Holt- Wintersova sezonska metoda </a:t>
          </a:r>
          <a:r>
            <a:rPr lang="hr" altLang="pl-PL" sz="1800" dirty="0">
              <a:latin typeface="Arial" panose="020B0604020202020204" pitchFamily="34" charset="0"/>
              <a:cs typeface="Arial" panose="020B0604020202020204" pitchFamily="34" charset="0"/>
            </a:rPr>
            <a:t>(Holt-</a:t>
          </a:r>
          <a:r>
            <a:rPr lang="hr" sz="1800" dirty="0">
              <a:latin typeface="Arial" panose="020B0604020202020204" pitchFamily="34" charset="0"/>
              <a:cs typeface="Arial" panose="020B0604020202020204" pitchFamily="34" charset="0"/>
            </a:rPr>
            <a:t>Winters)</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1800" b="0" i="0">
              <a:latin typeface="Arial" panose="020B0604020202020204" pitchFamily="34" charset="0"/>
              <a:cs typeface="Arial" panose="020B0604020202020204" pitchFamily="34" charset="0"/>
            </a:rPr>
            <a:t>Metoda eksponencijalnog izglađivanja (smeđa </a:t>
          </a:r>
          <a:r>
            <a:rPr lang="hr"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hr" sz="1800" dirty="0">
              <a:latin typeface="Arial" panose="020B0604020202020204" pitchFamily="34" charset="0"/>
              <a:cs typeface="Arial" panose="020B0604020202020204" pitchFamily="34" charset="0"/>
            </a:rPr>
            <a:t>Linearno eksponencijalni izglađivanje,LES</a:t>
          </a:r>
          <a:r>
            <a:rPr lang="hr" altLang="pl-PL" sz="1800" dirty="0">
              <a:latin typeface="Arial" panose="020B0604020202020204" pitchFamily="34" charset="0"/>
              <a:cs typeface="Arial" panose="020B0604020202020204" pitchFamily="34" charset="0"/>
            </a:rPr>
            <a:t>(</a:t>
          </a:r>
          <a:r>
            <a:rPr lang="hr" sz="1800" dirty="0">
              <a:latin typeface="Arial" panose="020B0604020202020204" pitchFamily="34" charset="0"/>
              <a:cs typeface="Arial" panose="020B0604020202020204" pitchFamily="34" charset="0"/>
            </a:rPr>
            <a:t>Holt)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hr" sz="18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hr" sz="18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800" b="0" dirty="0">
              <a:latin typeface="Arial" panose="020B0604020202020204" pitchFamily="34" charset="0"/>
              <a:cs typeface="Arial" panose="020B0604020202020204" pitchFamily="34" charset="0"/>
            </a:rPr>
            <a:t>Naivne metode</a:t>
          </a:r>
          <a:r>
            <a:rPr lang="hr"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800" b="0">
              <a:latin typeface="Arial" panose="020B0604020202020204" pitchFamily="34" charset="0"/>
              <a:cs typeface="Arial" panose="020B0604020202020204" pitchFamily="34" charset="0"/>
            </a:rPr>
            <a:t>Naivna prognoza</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2800" b="0">
              <a:latin typeface="Arial" panose="020B0604020202020204" pitchFamily="34" charset="0"/>
              <a:cs typeface="Arial" panose="020B0604020202020204" pitchFamily="34" charset="0"/>
            </a:rPr>
            <a:t>Metoda drifta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2800" b="0">
              <a:latin typeface="Arial" panose="020B0604020202020204" pitchFamily="34" charset="0"/>
              <a:cs typeface="Arial" panose="020B0604020202020204" pitchFamily="34" charset="0"/>
            </a:rPr>
            <a:t>Sezonska naivna metoda</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800" b="0" i="0">
              <a:latin typeface="Arial" panose="020B0604020202020204" pitchFamily="34" charset="0"/>
              <a:cs typeface="Arial" panose="020B0604020202020204" pitchFamily="34" charset="0"/>
            </a:rPr>
            <a:t>Prosječne metode</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800" b="0">
              <a:latin typeface="Arial" panose="020B0604020202020204" pitchFamily="34" charset="0"/>
              <a:cs typeface="Arial" panose="020B0604020202020204" pitchFamily="34" charset="0"/>
            </a:rPr>
            <a:t>Globalni prosjek ili globalni prosjek</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2800" b="0">
              <a:latin typeface="Arial" panose="020B0604020202020204" pitchFamily="34" charset="0"/>
              <a:cs typeface="Arial" panose="020B0604020202020204" pitchFamily="34" charset="0"/>
            </a:rPr>
            <a:t>Ponderirani pomični prosjek,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hr" sz="2800" b="0">
              <a:latin typeface="Arial" panose="020B0604020202020204" pitchFamily="34" charset="0"/>
              <a:cs typeface="Arial" panose="020B0604020202020204" pitchFamily="34" charset="0"/>
            </a:rPr>
            <a:t>Jednostavni pomični prosjek,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2800" b="0" dirty="0" err="1">
              <a:latin typeface="Arial" panose="020B0604020202020204" pitchFamily="34" charset="0"/>
              <a:cs typeface="Arial" panose="020B0604020202020204" pitchFamily="34" charset="0"/>
            </a:rPr>
            <a:t>Eksponencijalni</a:t>
          </a:r>
          <a:r>
            <a:rPr lang="hr" sz="2800" b="0" dirty="0">
              <a:latin typeface="Arial" panose="020B0604020202020204" pitchFamily="34" charset="0"/>
              <a:cs typeface="Arial" panose="020B0604020202020204" pitchFamily="34" charset="0"/>
            </a:rPr>
            <a:t> </a:t>
          </a:r>
          <a:r>
            <a:rPr lang="hr" sz="2800" b="0">
              <a:latin typeface="Arial" panose="020B0604020202020204" pitchFamily="34" charset="0"/>
              <a:cs typeface="Arial" panose="020B0604020202020204" pitchFamily="34" charset="0"/>
            </a:rPr>
            <a:t>kreće se</a:t>
          </a:r>
          <a:r>
            <a:rPr lang="hr" sz="2800" b="0" dirty="0">
              <a:latin typeface="Arial" panose="020B0604020202020204" pitchFamily="34" charset="0"/>
              <a:cs typeface="Arial" panose="020B0604020202020204" pitchFamily="34" charset="0"/>
            </a:rPr>
            <a:t> </a:t>
          </a:r>
          <a:r>
            <a:rPr lang="hr" sz="2800" b="0" dirty="0" err="1">
              <a:latin typeface="Arial" panose="020B0604020202020204" pitchFamily="34" charset="0"/>
              <a:cs typeface="Arial" panose="020B0604020202020204" pitchFamily="34" charset="0"/>
            </a:rPr>
            <a:t>prosjek </a:t>
          </a:r>
          <a:r>
            <a:rPr lang="hr"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400" b="0" i="0" dirty="0">
              <a:latin typeface="Arial" panose="020B0604020202020204" pitchFamily="34" charset="0"/>
              <a:cs typeface="Arial" panose="020B0604020202020204" pitchFamily="34" charset="0"/>
            </a:rPr>
            <a:t>Metode eksponencijalnog izglađivanja</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400" b="0" dirty="0">
              <a:latin typeface="Arial" panose="020B0604020202020204" pitchFamily="34" charset="0"/>
              <a:cs typeface="Arial" panose="020B0604020202020204" pitchFamily="34" charset="0"/>
            </a:rPr>
            <a:t>Jednostavna eksponencijalno zaglađivanje , SES (Brownov model</a:t>
          </a:r>
          <a:r>
            <a:rPr lang="hr" sz="2400" b="0" i="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hr" sz="2400" b="0" dirty="0">
              <a:latin typeface="Arial" panose="020B0604020202020204" pitchFamily="34" charset="0"/>
              <a:cs typeface="Arial" panose="020B0604020202020204" pitchFamily="34" charset="0"/>
            </a:rPr>
            <a:t>Linearno eksponencijalno zaglađivanje , LES (Holtov model)</a:t>
          </a:r>
          <a:endParaRPr lang="pl-PL" sz="24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4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4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hr" sz="2400" b="0" i="0" dirty="0">
              <a:latin typeface="Arial" panose="020B0604020202020204" pitchFamily="34" charset="0"/>
              <a:cs typeface="Arial" panose="020B0604020202020204" pitchFamily="34" charset="0"/>
            </a:rPr>
            <a:t>Holt- Wintersova sezonska metoda (Holt-Wintersov model)</a:t>
          </a:r>
        </a:p>
      </dgm:t>
    </dgm:pt>
    <dgm:pt modelId="{54316A5C-A9CF-42A0-8725-2BE9B2D6DFDB}" type="parTrans" cxnId="{ABF83C5C-566D-4369-BFA3-DA203C614A08}">
      <dgm:prSet/>
      <dgm:spPr/>
      <dgm:t>
        <a:bodyPr/>
        <a:lstStyle/>
        <a:p>
          <a:endParaRPr lang="pl-PL" sz="24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custScaleX="11416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400" b="0" i="0">
              <a:latin typeface="Arial" panose="020B0604020202020204" pitchFamily="34" charset="0"/>
              <a:cs typeface="Arial" panose="020B0604020202020204" pitchFamily="34" charset="0"/>
            </a:rPr>
            <a:t>Autoregresivne metode</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400" b="0">
              <a:latin typeface="Arial" panose="020B0604020202020204" pitchFamily="34" charset="0"/>
              <a:cs typeface="Arial" panose="020B0604020202020204" pitchFamily="34" charset="0"/>
            </a:rPr>
            <a:t>Autoregresivni integrirani pomični prosjek (ARIMA </a:t>
          </a:r>
          <a:r>
            <a:rPr lang="hr"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hr" sz="2400" dirty="0">
              <a:latin typeface="Arial" panose="020B0604020202020204" pitchFamily="34" charset="0"/>
              <a:cs typeface="Arial" panose="020B0604020202020204" pitchFamily="34" charset="0"/>
            </a:rPr>
            <a:t>Autoregresivni pomoćni prosjek </a:t>
          </a:r>
          <a:r>
            <a:rPr lang="hr"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hr" sz="2400" b="0">
              <a:latin typeface="Arial" panose="020B0604020202020204" pitchFamily="34" charset="0"/>
              <a:cs typeface="Arial" panose="020B0604020202020204" pitchFamily="34" charset="0"/>
            </a:rPr>
            <a:t>Nasumični hod (RW </a:t>
          </a:r>
          <a:r>
            <a:rPr lang="hr"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lIns="72000" tIns="72000" rIns="0"/>
        <a:lstStyle/>
        <a:p>
          <a:r>
            <a:rPr lang="hr" sz="1800" dirty="0">
              <a:latin typeface="Arial" panose="020B0604020202020204" pitchFamily="34" charset="0"/>
              <a:cs typeface="Arial" panose="020B0604020202020204" pitchFamily="34" charset="0"/>
            </a:rPr>
            <a:t>Regresijske metode</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1800" b="0">
              <a:latin typeface="Arial" panose="020B0604020202020204" pitchFamily="34" charset="0"/>
              <a:cs typeface="Arial" panose="020B0604020202020204" pitchFamily="34" charset="0"/>
            </a:rPr>
            <a:t>Metoda projekcije trenda</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hr" sz="1800" b="0">
              <a:latin typeface="Arial" panose="020B0604020202020204" pitchFamily="34" charset="0"/>
              <a:cs typeface="Arial" panose="020B0604020202020204" pitchFamily="34" charset="0"/>
            </a:rPr>
            <a:t>Metoda jednostavne linearne regresije</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hr" sz="1800" b="0">
              <a:latin typeface="Arial" panose="020B0604020202020204" pitchFamily="34" charset="0"/>
              <a:cs typeface="Arial" panose="020B0604020202020204" pitchFamily="34" charset="0"/>
            </a:rPr>
            <a:t>Metoda višestruke linearne regresije</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kern="1200" dirty="0"/>
            <a:t>Metode predviđanja</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b="0" i="0" kern="120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b="0" i="0" kern="120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hr" sz="1500" kern="1200" dirty="0"/>
            <a:t>Kvantitativne prognoze</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vremenskih serija</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Ekonometrijski modeli</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Analogni modeli</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vodećih varijabli</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kohortne analize</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Tržišni testovi</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823"/>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823"/>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dirty="0">
              <a:latin typeface="Arial" panose="020B0604020202020204" pitchFamily="34" charset="0"/>
              <a:cs typeface="Arial" panose="020B0604020202020204" pitchFamily="34" charset="0"/>
            </a:rPr>
            <a:t>Konstanta potražnja</a:t>
          </a:r>
          <a:r>
            <a:rPr lang="hr" sz="1800" kern="1200" dirty="0">
              <a:latin typeface="Arial" panose="020B0604020202020204" pitchFamily="34" charset="0"/>
              <a:cs typeface="Arial" panose="020B0604020202020204" pitchFamily="34" charset="0"/>
            </a:rPr>
            <a:t> </a:t>
          </a:r>
        </a:p>
      </dsp:txBody>
      <dsp:txXfrm>
        <a:off x="0" y="1823"/>
        <a:ext cx="1300574" cy="1243739"/>
      </dsp:txXfrm>
    </dsp:sp>
    <dsp:sp modelId="{38502B14-0636-4068-BF82-FD00319EB8FF}">
      <dsp:nvSpPr>
        <dsp:cNvPr id="0" name=""/>
        <dsp:cNvSpPr/>
      </dsp:nvSpPr>
      <dsp:spPr>
        <a:xfrm>
          <a:off x="1398117" y="16444"/>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Naivne metode</a:t>
          </a:r>
          <a:endParaRPr lang="pl-PL" sz="1800" kern="1200" dirty="0">
            <a:latin typeface="Arial" panose="020B0604020202020204" pitchFamily="34" charset="0"/>
            <a:cs typeface="Arial" panose="020B0604020202020204" pitchFamily="34" charset="0"/>
          </a:endParaRPr>
        </a:p>
      </dsp:txBody>
      <dsp:txXfrm>
        <a:off x="1398117" y="16444"/>
        <a:ext cx="5104754" cy="292412"/>
      </dsp:txXfrm>
    </dsp:sp>
    <dsp:sp modelId="{0666C116-1EB9-4E04-934F-C783C7C54296}">
      <dsp:nvSpPr>
        <dsp:cNvPr id="0" name=""/>
        <dsp:cNvSpPr/>
      </dsp:nvSpPr>
      <dsp:spPr>
        <a:xfrm>
          <a:off x="1300574" y="308856"/>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398117" y="323477"/>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Prosječne metode</a:t>
          </a:r>
          <a:endParaRPr lang="pl-PL" sz="1800" kern="1200" dirty="0">
            <a:latin typeface="Arial" panose="020B0604020202020204" pitchFamily="34" charset="0"/>
            <a:cs typeface="Arial" panose="020B0604020202020204" pitchFamily="34" charset="0"/>
          </a:endParaRPr>
        </a:p>
      </dsp:txBody>
      <dsp:txXfrm>
        <a:off x="1398117" y="323477"/>
        <a:ext cx="5104754" cy="292412"/>
      </dsp:txXfrm>
    </dsp:sp>
    <dsp:sp modelId="{1A4C8F95-D5FA-4D27-A602-57C2AF9827CC}">
      <dsp:nvSpPr>
        <dsp:cNvPr id="0" name=""/>
        <dsp:cNvSpPr/>
      </dsp:nvSpPr>
      <dsp:spPr>
        <a:xfrm>
          <a:off x="1300574" y="61588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398117" y="630510"/>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Metoda eksponencijalnog izglađivanja (smeđa </a:t>
          </a:r>
          <a:r>
            <a:rPr lang="hr" sz="1800" b="0" i="0" kern="1200"/>
            <a:t>)</a:t>
          </a:r>
          <a:endParaRPr lang="pl-PL" sz="1800" kern="1200" dirty="0">
            <a:latin typeface="Arial" panose="020B0604020202020204" pitchFamily="34" charset="0"/>
            <a:cs typeface="Arial" panose="020B0604020202020204" pitchFamily="34" charset="0"/>
          </a:endParaRPr>
        </a:p>
      </dsp:txBody>
      <dsp:txXfrm>
        <a:off x="1398117" y="630510"/>
        <a:ext cx="5104754" cy="292412"/>
      </dsp:txXfrm>
    </dsp:sp>
    <dsp:sp modelId="{54E17A4C-992F-4604-9BF5-4D3E674BFAC4}">
      <dsp:nvSpPr>
        <dsp:cNvPr id="0" name=""/>
        <dsp:cNvSpPr/>
      </dsp:nvSpPr>
      <dsp:spPr>
        <a:xfrm>
          <a:off x="1300574" y="922922"/>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398117" y="937543"/>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ARMA model</a:t>
          </a:r>
        </a:p>
      </dsp:txBody>
      <dsp:txXfrm>
        <a:off x="1398117" y="937543"/>
        <a:ext cx="5104754" cy="292412"/>
      </dsp:txXfrm>
    </dsp:sp>
    <dsp:sp modelId="{3FA619F6-BE32-4672-BF4A-2E5F44193847}">
      <dsp:nvSpPr>
        <dsp:cNvPr id="0" name=""/>
        <dsp:cNvSpPr/>
      </dsp:nvSpPr>
      <dsp:spPr>
        <a:xfrm>
          <a:off x="1300574" y="1229955"/>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45563"/>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45563"/>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dirty="0">
              <a:latin typeface="Arial" panose="020B0604020202020204" pitchFamily="34" charset="0"/>
              <a:cs typeface="Arial" panose="020B0604020202020204" pitchFamily="34" charset="0"/>
            </a:rPr>
            <a:t>Potražnja s trendom</a:t>
          </a:r>
          <a:endParaRPr lang="pl-PL" sz="1800" kern="1200" dirty="0">
            <a:latin typeface="Arial" panose="020B0604020202020204" pitchFamily="34" charset="0"/>
            <a:cs typeface="Arial" panose="020B0604020202020204" pitchFamily="34" charset="0"/>
          </a:endParaRPr>
        </a:p>
      </dsp:txBody>
      <dsp:txXfrm>
        <a:off x="0" y="1245563"/>
        <a:ext cx="1300574" cy="1243739"/>
      </dsp:txXfrm>
    </dsp:sp>
    <dsp:sp modelId="{317B284B-1AB9-4FF2-9669-33EE2E1EEBB5}">
      <dsp:nvSpPr>
        <dsp:cNvPr id="0" name=""/>
        <dsp:cNvSpPr/>
      </dsp:nvSpPr>
      <dsp:spPr>
        <a:xfrm>
          <a:off x="1398117" y="1260183"/>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Linearno eksponencijalni izglađivanje,LES</a:t>
          </a:r>
          <a:r>
            <a:rPr lang="hr" altLang="pl-PL" sz="1800" kern="1200" dirty="0">
              <a:latin typeface="Arial" panose="020B0604020202020204" pitchFamily="34" charset="0"/>
              <a:cs typeface="Arial" panose="020B0604020202020204" pitchFamily="34" charset="0"/>
            </a:rPr>
            <a:t>(</a:t>
          </a:r>
          <a:r>
            <a:rPr lang="hr" sz="1800" kern="1200" dirty="0">
              <a:latin typeface="Arial" panose="020B0604020202020204" pitchFamily="34" charset="0"/>
              <a:cs typeface="Arial" panose="020B0604020202020204" pitchFamily="34" charset="0"/>
            </a:rPr>
            <a:t>Holt)</a:t>
          </a:r>
        </a:p>
      </dsp:txBody>
      <dsp:txXfrm>
        <a:off x="1398117" y="1260183"/>
        <a:ext cx="5104754" cy="292412"/>
      </dsp:txXfrm>
    </dsp:sp>
    <dsp:sp modelId="{6631F698-3823-4057-8D94-F4B8044730F2}">
      <dsp:nvSpPr>
        <dsp:cNvPr id="0" name=""/>
        <dsp:cNvSpPr/>
      </dsp:nvSpPr>
      <dsp:spPr>
        <a:xfrm>
          <a:off x="1300574" y="1552596"/>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398117" y="1567216"/>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kern="1200" dirty="0">
              <a:latin typeface="Arial" panose="020B0604020202020204" pitchFamily="34" charset="0"/>
              <a:cs typeface="Arial" panose="020B0604020202020204" pitchFamily="34" charset="0"/>
            </a:rPr>
            <a:t>Jednostavna metoda linearne regresije</a:t>
          </a:r>
          <a:endParaRPr lang="pl-PL" sz="1800" b="0" kern="1200" dirty="0">
            <a:latin typeface="Arial" panose="020B0604020202020204" pitchFamily="34" charset="0"/>
            <a:cs typeface="Arial" panose="020B0604020202020204" pitchFamily="34" charset="0"/>
          </a:endParaRPr>
        </a:p>
      </dsp:txBody>
      <dsp:txXfrm>
        <a:off x="1398117" y="1567216"/>
        <a:ext cx="5104754" cy="292412"/>
      </dsp:txXfrm>
    </dsp:sp>
    <dsp:sp modelId="{3E68DFCA-D600-4FD3-9A0B-4C1602F02227}">
      <dsp:nvSpPr>
        <dsp:cNvPr id="0" name=""/>
        <dsp:cNvSpPr/>
      </dsp:nvSpPr>
      <dsp:spPr>
        <a:xfrm>
          <a:off x="1300574" y="185962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398117" y="1874249"/>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ARIMA model</a:t>
          </a:r>
        </a:p>
      </dsp:txBody>
      <dsp:txXfrm>
        <a:off x="1398117" y="1874249"/>
        <a:ext cx="5104754" cy="292412"/>
      </dsp:txXfrm>
    </dsp:sp>
    <dsp:sp modelId="{9C0D4B64-CFBA-4BFA-9C14-9C2EB02E2122}">
      <dsp:nvSpPr>
        <dsp:cNvPr id="0" name=""/>
        <dsp:cNvSpPr/>
      </dsp:nvSpPr>
      <dsp:spPr>
        <a:xfrm>
          <a:off x="1300574" y="2166662"/>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398117" y="2181282"/>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RW model</a:t>
          </a:r>
        </a:p>
      </dsp:txBody>
      <dsp:txXfrm>
        <a:off x="1398117" y="2181282"/>
        <a:ext cx="5104754" cy="292412"/>
      </dsp:txXfrm>
    </dsp:sp>
    <dsp:sp modelId="{F92D8CC1-CFDF-469D-A776-72E2271F975E}">
      <dsp:nvSpPr>
        <dsp:cNvPr id="0" name=""/>
        <dsp:cNvSpPr/>
      </dsp:nvSpPr>
      <dsp:spPr>
        <a:xfrm>
          <a:off x="1300574" y="2473695"/>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89302"/>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89302"/>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Sezonska potražnja</a:t>
          </a:r>
          <a:endParaRPr lang="pl-PL" sz="1800" kern="1200" dirty="0">
            <a:latin typeface="Arial" panose="020B0604020202020204" pitchFamily="34" charset="0"/>
            <a:cs typeface="Arial" panose="020B0604020202020204" pitchFamily="34" charset="0"/>
          </a:endParaRPr>
        </a:p>
      </dsp:txBody>
      <dsp:txXfrm>
        <a:off x="0" y="2489302"/>
        <a:ext cx="1300574" cy="1243739"/>
      </dsp:txXfrm>
    </dsp:sp>
    <dsp:sp modelId="{0E12B06E-2F49-48FE-84A3-08651AE239ED}">
      <dsp:nvSpPr>
        <dsp:cNvPr id="0" name=""/>
        <dsp:cNvSpPr/>
      </dsp:nvSpPr>
      <dsp:spPr>
        <a:xfrm>
          <a:off x="1398117" y="2545781"/>
          <a:ext cx="5104754" cy="112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Holt- Wintersova sezonska metoda </a:t>
          </a:r>
          <a:r>
            <a:rPr lang="hr" altLang="pl-PL" sz="1800" kern="1200" dirty="0">
              <a:latin typeface="Arial" panose="020B0604020202020204" pitchFamily="34" charset="0"/>
              <a:cs typeface="Arial" panose="020B0604020202020204" pitchFamily="34" charset="0"/>
            </a:rPr>
            <a:t>(Holt-</a:t>
          </a:r>
          <a:r>
            <a:rPr lang="hr" sz="1800" kern="1200" dirty="0">
              <a:latin typeface="Arial" panose="020B0604020202020204" pitchFamily="34" charset="0"/>
              <a:cs typeface="Arial" panose="020B0604020202020204" pitchFamily="34" charset="0"/>
            </a:rPr>
            <a:t>Winters)</a:t>
          </a:r>
        </a:p>
      </dsp:txBody>
      <dsp:txXfrm>
        <a:off x="1398117" y="2545781"/>
        <a:ext cx="5104754" cy="1129568"/>
      </dsp:txXfrm>
    </dsp:sp>
    <dsp:sp modelId="{0135E0A2-C6BF-4006-BBB9-E776B81C9534}">
      <dsp:nvSpPr>
        <dsp:cNvPr id="0" name=""/>
        <dsp:cNvSpPr/>
      </dsp:nvSpPr>
      <dsp:spPr>
        <a:xfrm>
          <a:off x="1300574" y="367534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dirty="0">
              <a:latin typeface="Arial" panose="020B0604020202020204" pitchFamily="34" charset="0"/>
              <a:cs typeface="Arial" panose="020B0604020202020204" pitchFamily="34" charset="0"/>
            </a:rPr>
            <a:t>Naivne metode</a:t>
          </a:r>
          <a:r>
            <a:rPr lang="hr"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Naivna prognoza</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Sezonska naivna metoda</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Metoda drifta</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i="0" kern="1200">
              <a:latin typeface="Arial" panose="020B0604020202020204" pitchFamily="34" charset="0"/>
              <a:cs typeface="Arial" panose="020B0604020202020204" pitchFamily="34" charset="0"/>
            </a:rPr>
            <a:t>Prosječne metode</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Globalni prosjek ili globalni prosjek</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Jednostavni pomični prosjek,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dirty="0" err="1">
              <a:latin typeface="Arial" panose="020B0604020202020204" pitchFamily="34" charset="0"/>
              <a:cs typeface="Arial" panose="020B0604020202020204" pitchFamily="34" charset="0"/>
            </a:rPr>
            <a:t>Eksponencijalni</a:t>
          </a:r>
          <a:r>
            <a:rPr lang="hr" sz="2800" b="0" kern="1200" dirty="0">
              <a:latin typeface="Arial" panose="020B0604020202020204" pitchFamily="34" charset="0"/>
              <a:cs typeface="Arial" panose="020B0604020202020204" pitchFamily="34" charset="0"/>
            </a:rPr>
            <a:t> </a:t>
          </a:r>
          <a:r>
            <a:rPr lang="hr" sz="2800" b="0" kern="1200">
              <a:latin typeface="Arial" panose="020B0604020202020204" pitchFamily="34" charset="0"/>
              <a:cs typeface="Arial" panose="020B0604020202020204" pitchFamily="34" charset="0"/>
            </a:rPr>
            <a:t>kreće se</a:t>
          </a:r>
          <a:r>
            <a:rPr lang="hr" sz="2800" b="0" kern="1200" dirty="0">
              <a:latin typeface="Arial" panose="020B0604020202020204" pitchFamily="34" charset="0"/>
              <a:cs typeface="Arial" panose="020B0604020202020204" pitchFamily="34" charset="0"/>
            </a:rPr>
            <a:t> </a:t>
          </a:r>
          <a:r>
            <a:rPr lang="hr" sz="2800" b="0" kern="1200" dirty="0" err="1">
              <a:latin typeface="Arial" panose="020B0604020202020204" pitchFamily="34" charset="0"/>
              <a:cs typeface="Arial" panose="020B0604020202020204" pitchFamily="34" charset="0"/>
            </a:rPr>
            <a:t>prosjek </a:t>
          </a:r>
          <a:r>
            <a:rPr lang="hr"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Ponderirani pomični prosjek,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060"/>
          <a:ext cx="11969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060"/>
          <a:ext cx="2655693" cy="216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i="0" kern="1200" dirty="0">
              <a:latin typeface="Arial" panose="020B0604020202020204" pitchFamily="34" charset="0"/>
              <a:cs typeface="Arial" panose="020B0604020202020204" pitchFamily="34" charset="0"/>
            </a:rPr>
            <a:t>Metode eksponencijalnog izglađivanja</a:t>
          </a:r>
          <a:endParaRPr lang="pl-PL" sz="2400" kern="1200" dirty="0">
            <a:latin typeface="Arial" panose="020B0604020202020204" pitchFamily="34" charset="0"/>
            <a:cs typeface="Arial" panose="020B0604020202020204" pitchFamily="34" charset="0"/>
          </a:endParaRPr>
        </a:p>
      </dsp:txBody>
      <dsp:txXfrm>
        <a:off x="0" y="1060"/>
        <a:ext cx="2655693" cy="2169579"/>
      </dsp:txXfrm>
    </dsp:sp>
    <dsp:sp modelId="{38502B14-0636-4068-BF82-FD00319EB8FF}">
      <dsp:nvSpPr>
        <dsp:cNvPr id="0" name=""/>
        <dsp:cNvSpPr/>
      </dsp:nvSpPr>
      <dsp:spPr>
        <a:xfrm>
          <a:off x="2830157" y="34960"/>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dirty="0">
              <a:latin typeface="Arial" panose="020B0604020202020204" pitchFamily="34" charset="0"/>
              <a:cs typeface="Arial" panose="020B0604020202020204" pitchFamily="34" charset="0"/>
            </a:rPr>
            <a:t>Jednostavna eksponencijalno zaglađivanje , SES (Brownov model</a:t>
          </a:r>
          <a:r>
            <a:rPr lang="hr" sz="2400" b="0" i="0" kern="1200" dirty="0">
              <a:latin typeface="Arial" panose="020B0604020202020204" pitchFamily="34" charset="0"/>
              <a:cs typeface="Arial" panose="020B0604020202020204" pitchFamily="34" charset="0"/>
            </a:rPr>
            <a:t>)</a:t>
          </a:r>
          <a:endParaRPr lang="pl-PL" sz="2400" kern="1200" dirty="0">
            <a:latin typeface="Arial" panose="020B0604020202020204" pitchFamily="34" charset="0"/>
            <a:cs typeface="Arial" panose="020B0604020202020204" pitchFamily="34" charset="0"/>
          </a:endParaRPr>
        </a:p>
      </dsp:txBody>
      <dsp:txXfrm>
        <a:off x="2830157" y="34960"/>
        <a:ext cx="9130290" cy="677993"/>
      </dsp:txXfrm>
    </dsp:sp>
    <dsp:sp modelId="{0666C116-1EB9-4E04-934F-C783C7C54296}">
      <dsp:nvSpPr>
        <dsp:cNvPr id="0" name=""/>
        <dsp:cNvSpPr/>
      </dsp:nvSpPr>
      <dsp:spPr>
        <a:xfrm>
          <a:off x="2655693" y="712953"/>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830157" y="746853"/>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hr" sz="2400" b="0" kern="1200" dirty="0">
              <a:latin typeface="Arial" panose="020B0604020202020204" pitchFamily="34" charset="0"/>
              <a:cs typeface="Arial" panose="020B0604020202020204" pitchFamily="34" charset="0"/>
            </a:rPr>
            <a:t>Linearno eksponencijalno zaglađivanje , LES (Holtov model)</a:t>
          </a:r>
          <a:endParaRPr lang="pl-PL" sz="2400" b="0" i="0" kern="1200" dirty="0">
            <a:latin typeface="Arial" panose="020B0604020202020204" pitchFamily="34" charset="0"/>
            <a:cs typeface="Arial" panose="020B0604020202020204" pitchFamily="34" charset="0"/>
          </a:endParaRPr>
        </a:p>
      </dsp:txBody>
      <dsp:txXfrm>
        <a:off x="2830157" y="746853"/>
        <a:ext cx="9130290" cy="677993"/>
      </dsp:txXfrm>
    </dsp:sp>
    <dsp:sp modelId="{451F7A10-DF48-4CF4-8CA3-B30ED2E344E0}">
      <dsp:nvSpPr>
        <dsp:cNvPr id="0" name=""/>
        <dsp:cNvSpPr/>
      </dsp:nvSpPr>
      <dsp:spPr>
        <a:xfrm>
          <a:off x="2655693" y="1424846"/>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830157" y="1458746"/>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hr" sz="2400" b="0" i="0" kern="1200" dirty="0">
              <a:latin typeface="Arial" panose="020B0604020202020204" pitchFamily="34" charset="0"/>
              <a:cs typeface="Arial" panose="020B0604020202020204" pitchFamily="34" charset="0"/>
            </a:rPr>
            <a:t>Holt- Wintersova sezonska metoda (Holt-Wintersov model)</a:t>
          </a:r>
        </a:p>
      </dsp:txBody>
      <dsp:txXfrm>
        <a:off x="2830157" y="1458746"/>
        <a:ext cx="9130290" cy="677993"/>
      </dsp:txXfrm>
    </dsp:sp>
    <dsp:sp modelId="{86B220C7-E4D9-44C3-9FAB-F1B589C5F0AF}">
      <dsp:nvSpPr>
        <dsp:cNvPr id="0" name=""/>
        <dsp:cNvSpPr/>
      </dsp:nvSpPr>
      <dsp:spPr>
        <a:xfrm>
          <a:off x="2655693" y="2136739"/>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i="0" kern="1200">
              <a:latin typeface="Arial" panose="020B0604020202020204" pitchFamily="34" charset="0"/>
              <a:cs typeface="Arial" panose="020B0604020202020204" pitchFamily="34" charset="0"/>
            </a:rPr>
            <a:t>Autoregresivne metode</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kern="1200" dirty="0">
              <a:latin typeface="Arial" panose="020B0604020202020204" pitchFamily="34" charset="0"/>
              <a:cs typeface="Arial" panose="020B0604020202020204" pitchFamily="34" charset="0"/>
            </a:rPr>
            <a:t>Autoregresivni pomoćni prosjek </a:t>
          </a:r>
          <a:r>
            <a:rPr lang="hr"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a:latin typeface="Arial" panose="020B0604020202020204" pitchFamily="34" charset="0"/>
              <a:cs typeface="Arial" panose="020B0604020202020204" pitchFamily="34" charset="0"/>
            </a:rPr>
            <a:t>Autoregresivni integrirani pomični prosjek (ARIMA </a:t>
          </a:r>
          <a:r>
            <a:rPr lang="hr"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a:latin typeface="Arial" panose="020B0604020202020204" pitchFamily="34" charset="0"/>
              <a:cs typeface="Arial" panose="020B0604020202020204" pitchFamily="34" charset="0"/>
            </a:rPr>
            <a:t>Nasumični hod (RW </a:t>
          </a:r>
          <a:r>
            <a:rPr lang="hr"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Regresijske metode</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kern="1200">
              <a:latin typeface="Arial" panose="020B0604020202020204" pitchFamily="34" charset="0"/>
              <a:cs typeface="Arial" panose="020B0604020202020204" pitchFamily="34" charset="0"/>
            </a:rPr>
            <a:t>Metoda projekcije trenda</a:t>
          </a:r>
          <a:endParaRPr lang="pl-PL" sz="1800" b="0" kern="1200" dirty="0">
            <a:latin typeface="Arial" panose="020B0604020202020204" pitchFamily="34" charset="0"/>
            <a:cs typeface="Arial" panose="020B0604020202020204" pitchFamily="34" charset="0"/>
          </a:endParaRP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hr" sz="1800" b="0" kern="1200">
              <a:latin typeface="Arial" panose="020B0604020202020204" pitchFamily="34" charset="0"/>
              <a:cs typeface="Arial" panose="020B0604020202020204" pitchFamily="34" charset="0"/>
            </a:rPr>
            <a:t>Metoda jednostavne linearne regresije</a:t>
          </a:r>
          <a:endParaRPr lang="pl-PL" sz="1800" b="0" i="0" kern="120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hr" sz="1800" b="0" kern="1200">
              <a:latin typeface="Arial" panose="020B0604020202020204" pitchFamily="34" charset="0"/>
              <a:cs typeface="Arial" panose="020B0604020202020204" pitchFamily="34" charset="0"/>
            </a:rPr>
            <a:t>Metoda višestruke linearne regresije</a:t>
          </a:r>
          <a:endParaRPr lang="pl-PL" sz="1800" b="0" i="0" kern="120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38.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95884" y="2648504"/>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Tehnike predviđanja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95884" y="440273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853467"/>
            <a:ext cx="7306347" cy="1752566"/>
          </a:xfrm>
        </p:spPr>
        <p:txBody>
          <a:bodyPr>
            <a:normAutofit fontScale="90000"/>
          </a:bodyPr>
          <a:lstStyle/>
          <a:p>
            <a:r>
              <a:rPr lang="hr" b="1" dirty="0"/>
              <a:t>Napredno korištenje proračunske tablice za analizu logističkih podataka</a:t>
            </a:r>
            <a:endParaRPr lang="pl-PL" b="1" dirty="0"/>
          </a:p>
        </p:txBody>
      </p:sp>
      <p:pic>
        <p:nvPicPr>
          <p:cNvPr id="2" name="Picture 1">
            <a:extLst>
              <a:ext uri="{FF2B5EF4-FFF2-40B4-BE49-F238E27FC236}">
                <a16:creationId xmlns:a16="http://schemas.microsoft.com/office/drawing/2014/main" id="{D4414A0A-6DFF-E380-6B0F-61600A4FB794}"/>
              </a:ext>
            </a:extLst>
          </p:cNvPr>
          <p:cNvPicPr>
            <a:picLocks noChangeAspect="1"/>
          </p:cNvPicPr>
          <p:nvPr/>
        </p:nvPicPr>
        <p:blipFill>
          <a:blip r:embed="rId6"/>
          <a:stretch>
            <a:fillRect/>
          </a:stretch>
        </p:blipFill>
        <p:spPr>
          <a:xfrm>
            <a:off x="5621817" y="5746217"/>
            <a:ext cx="6630682" cy="977264"/>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razvojne tendencije (trend) </a:t>
            </a:r>
            <a:r>
              <a:rPr lang="hr" dirty="0">
                <a:latin typeface="Tahoma" panose="020B0604030504040204" pitchFamily="34" charset="0"/>
                <a:ea typeface="Tahoma" panose="020B0604030504040204" pitchFamily="34" charset="0"/>
                <a:cs typeface="Tahoma" panose="020B0604030504040204" pitchFamily="34" charset="0"/>
              </a:rPr>
              <a:t>– to su dugoročne tendencije serija podataka prema jednosmjernim (monotonim) promjenama prognozne varijable. Oni su povećanja ili smanjenja prirode</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cikličke fluktuacije </a:t>
            </a:r>
            <a:r>
              <a:rPr lang="hr" dirty="0">
                <a:latin typeface="Tahoma" panose="020B0604030504040204" pitchFamily="34" charset="0"/>
                <a:ea typeface="Tahoma" panose="020B0604030504040204" pitchFamily="34" charset="0"/>
                <a:cs typeface="Tahoma" panose="020B0604030504040204" pitchFamily="34" charset="0"/>
              </a:rPr>
              <a:t>– to su dugoročne, ritmične fluktuacije vrijednosti varijable oko trenda ili konstantne razine, koje traju dugo (dulje od godinu dana )</a:t>
            </a:r>
          </a:p>
        </p:txBody>
      </p:sp>
      <p:pic>
        <p:nvPicPr>
          <p:cNvPr id="2" name="Picture 1">
            <a:extLst>
              <a:ext uri="{FF2B5EF4-FFF2-40B4-BE49-F238E27FC236}">
                <a16:creationId xmlns:a16="http://schemas.microsoft.com/office/drawing/2014/main" id="{BB48C649-5EC9-F193-5CAA-831FD6DE0A15}"/>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sezonske fluktuacije </a:t>
            </a:r>
            <a:r>
              <a:rPr lang="hr" dirty="0">
                <a:latin typeface="Tahoma" panose="020B0604030504040204" pitchFamily="34" charset="0"/>
                <a:ea typeface="Tahoma" panose="020B0604030504040204" pitchFamily="34" charset="0"/>
                <a:cs typeface="Tahoma" panose="020B0604030504040204" pitchFamily="34" charset="0"/>
              </a:rPr>
              <a:t>– to su fluktuacije u vrijednosti varijable vremenske serije oko trenda ili konstantne razine, koje se ponavljaju u redovitim (sezonskim) intervalima, ne duljim od godinu dana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pic>
        <p:nvPicPr>
          <p:cNvPr id="3" name="Picture 2">
            <a:extLst>
              <a:ext uri="{FF2B5EF4-FFF2-40B4-BE49-F238E27FC236}">
                <a16:creationId xmlns:a16="http://schemas.microsoft.com/office/drawing/2014/main" id="{B81DE814-6423-42F1-386F-3FF968751D29}"/>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Izvođenje preliminarne obrade podataka, također poznate kao čišćenje </a:t>
            </a:r>
            <a:r>
              <a:rPr lang="hr" dirty="0">
                <a:solidFill>
                  <a:srgbClr val="347CB8"/>
                </a:solidFill>
              </a:rPr>
              <a:t>podataka </a:t>
            </a:r>
            <a:r>
              <a:rPr lang="hr" dirty="0"/>
              <a:t> </a:t>
            </a:r>
            <a:endParaRPr lang="pl-PL" dirty="0"/>
          </a:p>
          <a:p>
            <a:pPr algn="just"/>
            <a:endParaRPr lang="pl-PL" dirty="0"/>
          </a:p>
          <a:p>
            <a:pPr algn="just"/>
            <a:r>
              <a:rPr lang="hr" dirty="0"/>
              <a:t>Različite strategije za rješavanje ekstremnih </a:t>
            </a:r>
            <a:r>
              <a:rPr lang="hr" dirty="0" err="1"/>
              <a:t>podataka </a:t>
            </a:r>
            <a:r>
              <a:rPr lang="hr" dirty="0"/>
              <a:t>:</a:t>
            </a:r>
          </a:p>
          <a:p>
            <a:pPr lvl="1" algn="just"/>
            <a:r>
              <a:rPr lang="hr" dirty="0"/>
              <a:t>bez radnje – uključuje ignoriranje atipičnih podataka;</a:t>
            </a:r>
          </a:p>
          <a:p>
            <a:pPr lvl="1" algn="just"/>
            <a:r>
              <a:rPr lang="hr" dirty="0"/>
              <a:t>filtriranje slučajeva s izvanrednim podacima – to uključuje uklanjanje tih podataka;</a:t>
            </a:r>
          </a:p>
          <a:p>
            <a:pPr lvl="1" algn="just"/>
            <a:r>
              <a:rPr lang="hr" dirty="0"/>
              <a:t>zamjena neobičnih podataka – ovo je popularna strategija u kojoj se outlieri zamjenjuju: (1) vrijednošću 0, (2) prosječnom vrijednošću; (3) najveću/minimalnu vrijednost filtra ili (4) drugu vrijednost utvrđenu na </a:t>
            </a:r>
            <a:r>
              <a:rPr lang="hr" dirty="0" err="1"/>
              <a:t>temelju </a:t>
            </a:r>
            <a:r>
              <a:rPr lang="hr" dirty="0"/>
              <a:t>materijalnog kriterija.</a:t>
            </a:r>
            <a:endParaRPr lang="pl-PL" dirty="0"/>
          </a:p>
        </p:txBody>
      </p:sp>
      <p:pic>
        <p:nvPicPr>
          <p:cNvPr id="3" name="Picture 2">
            <a:extLst>
              <a:ext uri="{FF2B5EF4-FFF2-40B4-BE49-F238E27FC236}">
                <a16:creationId xmlns:a16="http://schemas.microsoft.com/office/drawing/2014/main" id="{B6B71953-A87F-E451-F598-082CFD2A8DD1}"/>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Odabrane vrste outliera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Aditivni outlier </a:t>
            </a:r>
            <a:r>
              <a:rPr lang="hr"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vrijednost za jedno opažanje. To nema utjecaja na naknadna promatranja – vrijednost niza više ne odstupa.</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Inovativni outlier </a:t>
            </a:r>
            <a:r>
              <a:rPr lang="hr" dirty="0">
                <a:latin typeface="Tahoma" panose="020B0604030504040204" pitchFamily="34" charset="0"/>
                <a:ea typeface="Tahoma" panose="020B0604030504040204" pitchFamily="34" charset="0"/>
                <a:cs typeface="Tahoma" panose="020B0604030504040204" pitchFamily="34" charset="0"/>
              </a:rPr>
              <a:t>– javlja se kao odstupanje s daljnjim učincima na opažanja. Može se uočiti početni (prvi) učinak s učinkom odgode i produženja na kasnija opažanja (smanjenje ili povećanje).</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4">
            <a:extLst>
              <a:ext uri="{FF2B5EF4-FFF2-40B4-BE49-F238E27FC236}">
                <a16:creationId xmlns:a16="http://schemas.microsoft.com/office/drawing/2014/main" id="{62358AF1-0044-5C91-00DA-DBB682AD8AD1}"/>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Odabrane vrste outliera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Odstupanje od prolazne promjene </a:t>
            </a:r>
            <a:r>
              <a:rPr lang="hr" dirty="0">
                <a:latin typeface="Tahoma" panose="020B0604030504040204" pitchFamily="34" charset="0"/>
                <a:ea typeface="Tahoma" panose="020B0604030504040204" pitchFamily="34" charset="0"/>
                <a:cs typeface="Tahoma" panose="020B0604030504040204" pitchFamily="34" charset="0"/>
              </a:rPr>
              <a:t>– događa se kada utjecaj eksponencijalno opada s naknadnim opažanjima. Na kraju se serija vraća na normalnu razinu.</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923330"/>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Sezonski aditivni outlier </a:t>
            </a:r>
            <a:r>
              <a:rPr lang="hr"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vrijednost koja se pojavljuje periodički (u pravilnim intervalima).</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Picture 1">
            <a:extLst>
              <a:ext uri="{FF2B5EF4-FFF2-40B4-BE49-F238E27FC236}">
                <a16:creationId xmlns:a16="http://schemas.microsoft.com/office/drawing/2014/main" id="{B06DA7B5-EF6B-19DF-1FE2-98297DE84028}"/>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Smanjenje subjektivnosti prognostičara pri uklanjanju atipičnih slučajeva moguće je s kvantitativnim podacima ;</a:t>
            </a:r>
          </a:p>
          <a:p>
            <a:pPr algn="just"/>
            <a:r>
              <a:rPr lang="hr" dirty="0">
                <a:solidFill>
                  <a:srgbClr val="1065AB"/>
                </a:solidFill>
              </a:rPr>
              <a:t>Pravilo standardne </a:t>
            </a:r>
            <a:r>
              <a:rPr lang="hr" dirty="0" err="1">
                <a:solidFill>
                  <a:srgbClr val="1065AB"/>
                </a:solidFill>
              </a:rPr>
              <a:t>devijacije</a:t>
            </a:r>
            <a:r>
              <a:rPr lang="hr" dirty="0">
                <a:solidFill>
                  <a:srgbClr val="1065AB"/>
                </a:solidFill>
              </a:rPr>
              <a:t> </a:t>
            </a:r>
            <a:r>
              <a:rPr lang="hr" dirty="0" err="1"/>
              <a:t>može </a:t>
            </a:r>
            <a:r>
              <a:rPr lang="hr" dirty="0"/>
              <a:t>se primijeniti:</a:t>
            </a:r>
          </a:p>
          <a:p>
            <a:pPr marL="914400" lvl="1" indent="-457200" algn="just">
              <a:buFont typeface="+mj-lt"/>
              <a:buAutoNum type="arabicPeriod"/>
            </a:pPr>
            <a:r>
              <a:rPr lang="hr" dirty="0"/>
              <a:t>Identificiranje funkcionalnog oblika serije, što znači određivanje vrste trenda .</a:t>
            </a:r>
            <a:endParaRPr lang="en-US" dirty="0"/>
          </a:p>
          <a:p>
            <a:pPr marL="914400" lvl="1" indent="-457200" algn="just">
              <a:buFont typeface="+mj-lt"/>
              <a:buAutoNum type="arabicPeriod"/>
            </a:pPr>
            <a:r>
              <a:rPr lang="hr" dirty="0"/>
              <a:t>Potražite izvanredna opažanja i zamijenite ih prosječnim vrijednostima ili takozvanim gornjim i/ili donjim filtrima .</a:t>
            </a:r>
            <a:endParaRPr lang="en-US" dirty="0"/>
          </a:p>
          <a:p>
            <a:pPr marL="914400" lvl="1" indent="-457200" algn="just">
              <a:buFont typeface="+mj-lt"/>
              <a:buAutoNum type="arabicPeriod"/>
            </a:pPr>
            <a:r>
              <a:rPr lang="hr" dirty="0"/>
              <a:t>Provjera ponaša li se zadnji promatrani podatak u nizu tipično; ako ga ne čisti .</a:t>
            </a:r>
            <a:endParaRPr lang="en-US" dirty="0"/>
          </a:p>
          <a:p>
            <a:pPr marL="914400" lvl="1" indent="-457200" algn="just">
              <a:buFont typeface="+mj-lt"/>
              <a:buAutoNum type="arabicPeriod"/>
            </a:pPr>
            <a:r>
              <a:rPr lang="hr" dirty="0"/>
              <a:t>Identifikacija koeficijenta nagiba trenda, kako bi se odredila stabilnost glavnog trenda promatranog u seriji .</a:t>
            </a:r>
            <a:endParaRPr lang="en-US" dirty="0"/>
          </a:p>
          <a:p>
            <a:pPr marL="914400" lvl="1" indent="-457200" algn="just">
              <a:buFont typeface="+mj-lt"/>
              <a:buAutoNum type="arabicPeriod"/>
            </a:pPr>
            <a:r>
              <a:rPr lang="hr" dirty="0"/>
              <a:t>Ispitajte stabilnost trenutnog kratkoročnog trenda.</a:t>
            </a:r>
          </a:p>
          <a:p>
            <a:pPr algn="just"/>
            <a:endParaRPr lang="pl-PL" dirty="0"/>
          </a:p>
          <a:p>
            <a:pPr algn="just"/>
            <a:endParaRPr lang="en-US" dirty="0"/>
          </a:p>
        </p:txBody>
      </p:sp>
      <p:pic>
        <p:nvPicPr>
          <p:cNvPr id="3" name="Picture 2">
            <a:extLst>
              <a:ext uri="{FF2B5EF4-FFF2-40B4-BE49-F238E27FC236}">
                <a16:creationId xmlns:a16="http://schemas.microsoft.com/office/drawing/2014/main" id="{4E3FAC76-D0C2-F16E-1C30-09F82EAF74CD}"/>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dirty="0"/>
                  <a:t>Filtri (minimalni ili maksimalni) su dobro rješenje kada </a:t>
                </a:r>
                <a:r>
                  <a:rPr lang="hr" dirty="0" err="1"/>
                  <a:t>se pojave odstupanja </a:t>
                </a:r>
                <a:r>
                  <a:rPr lang="hr" dirty="0"/>
                  <a:t>;</a:t>
                </a:r>
              </a:p>
              <a:p>
                <a:pPr marL="0" indent="0" algn="just">
                  <a:buNone/>
                </a:pPr>
                <a:endParaRPr lang="pl-PL" dirty="0"/>
              </a:p>
              <a:p>
                <a:pPr marL="0" indent="0" algn="just">
                  <a:buNone/>
                </a:pPr>
                <a:r>
                  <a:rPr lang="hr" sz="2800" dirty="0">
                    <a:effectLst/>
                    <a:latin typeface="Tahoma" panose="020B0604030504040204" pitchFamily="34" charset="0"/>
                    <a:ea typeface="Calibri" panose="020F0502020204030204" pitchFamily="34" charset="0"/>
                    <a:cs typeface="Times New Roman" panose="02020603050405020304" pitchFamily="18" charset="0"/>
                  </a:rPr>
                  <a:t>Ekstremni odstupci nalaze se iznad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Calibri" panose="020F0502020204030204" pitchFamily="34" charset="0"/>
                    <a:cs typeface="Times New Roman" panose="02020603050405020304" pitchFamily="18" charset="0"/>
                  </a:rPr>
                  <a:t>ili ispod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hr" sz="2800" dirty="0">
                    <a:effectLst/>
                    <a:latin typeface="Tahoma" panose="020B0604030504040204" pitchFamily="34" charset="0"/>
                    <a:ea typeface="Calibri" panose="020F0502020204030204" pitchFamily="34" charset="0"/>
                    <a:cs typeface="Times New Roman" panose="02020603050405020304" pitchFamily="18" charset="0"/>
                  </a:rPr>
                  <a:t>Vrijednosti za koje se sumnja da su vanjske vrijednosti uključene su u raspone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Calibri" panose="020F0502020204030204" pitchFamily="34" charset="0"/>
                    <a:cs typeface="Times New Roman" panose="02020603050405020304" pitchFamily="18" charset="0"/>
                  </a:rPr>
                  <a:t>i</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462" t="-3175" r="-2345"/>
                </a:stretch>
              </a:blipFill>
            </p:spPr>
            <p:txBody>
              <a:bodyPr/>
              <a:lstStyle/>
              <a:p>
                <a:r xmlns:a="http://schemas.openxmlformats.org/drawingml/2006/main">
                  <a:rPr lang="hr">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360318" cy="707886"/>
          </a:xfrm>
          <a:prstGeom prst="rect">
            <a:avLst/>
          </a:prstGeom>
          <a:noFill/>
        </p:spPr>
        <p:txBody>
          <a:bodyPr wrap="square">
            <a:spAutoFit/>
          </a:bodyPr>
          <a:lstStyle/>
          <a:p>
            <a:r>
              <a:rPr lang="hr" sz="2000" b="1" dirty="0"/>
              <a:t>Slika 4: Jasno nedosljedne vrijednosti s općom pravilnošću vremenske serije</a:t>
            </a:r>
            <a:endParaRPr lang="pl-PL" sz="2000" b="1"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7">
            <a:extLst>
              <a:ext uri="{FF2B5EF4-FFF2-40B4-BE49-F238E27FC236}">
                <a16:creationId xmlns:a16="http://schemas.microsoft.com/office/drawing/2014/main" id="{CC3A87BF-43CC-3171-72DE-48880E9A9C16}"/>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800" dirty="0">
                <a:ea typeface="Calibri" panose="020F0502020204030204" pitchFamily="34" charset="0"/>
                <a:cs typeface="Times New Roman" panose="02020603050405020304" pitchFamily="18" charset="0"/>
              </a:rPr>
              <a:t>Ovo je predstavljeno modelom :</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400110"/>
          </a:xfrm>
          <a:prstGeom prst="rect">
            <a:avLst/>
          </a:prstGeom>
          <a:noFill/>
        </p:spPr>
        <p:txBody>
          <a:bodyPr wrap="square">
            <a:spAutoFit/>
          </a:bodyPr>
          <a:lstStyle/>
          <a:p>
            <a:r>
              <a:rPr lang="hr" sz="2000" b="1" dirty="0"/>
              <a:t>Slika 5: Filter vrijednosti i outlieri</a:t>
            </a:r>
            <a:endParaRPr lang="pl-PL" sz="2000" b="1"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462764" y="6197450"/>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Grzybowska, 2009</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671985"/>
              </a:xfrm>
              <a:prstGeom prst="rect">
                <a:avLst/>
              </a:prstGeom>
              <a:noFill/>
            </p:spPr>
            <p:txBody>
              <a:bodyPr wrap="square">
                <a:spAutoFit/>
              </a:bodyPr>
              <a:lstStyle/>
              <a:p>
                <a:pPr marL="449580"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gdje: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F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minimalna vrijednost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F </a:t>
                </a:r>
                <a:r>
                  <a:rPr lang="hr"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maksimalna vrijednost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y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minimalna vrijednost određena iz vremenske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y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maksimalna vrijednost određena iz vremenske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R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interkvartilni raspon.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671985"/>
              </a:xfrm>
              <a:prstGeom prst="rect">
                <a:avLst/>
              </a:prstGeom>
              <a:blipFill>
                <a:blip r:embed="rId3"/>
                <a:stretch>
                  <a:fillRect r="-900" b="-1043"/>
                </a:stretch>
              </a:blipFill>
            </p:spPr>
            <p:txBody>
              <a:bodyPr/>
              <a:lstStyle/>
              <a:p>
                <a:r xmlns:a="http://schemas.openxmlformats.org/drawingml/2006/main">
                  <a:rPr lang="hr">
                    <a:noFill/>
                  </a:rPr>
                  <a:t> </a:t>
                </a:r>
              </a:p>
            </p:txBody>
          </p:sp>
        </mc:Fallback>
      </mc:AlternateContent>
      <p:pic>
        <p:nvPicPr>
          <p:cNvPr id="6" name="Picture 5">
            <a:extLst>
              <a:ext uri="{FF2B5EF4-FFF2-40B4-BE49-F238E27FC236}">
                <a16:creationId xmlns:a16="http://schemas.microsoft.com/office/drawing/2014/main" id="{E3B5D1A3-9BD2-D23A-8851-42741A38907B}"/>
              </a:ext>
            </a:extLst>
          </p:cNvPr>
          <p:cNvPicPr>
            <a:picLocks noChangeAspect="1"/>
          </p:cNvPicPr>
          <p:nvPr/>
        </p:nvPicPr>
        <p:blipFill>
          <a:blip r:embed="rId4"/>
          <a:stretch>
            <a:fillRect/>
          </a:stretch>
        </p:blipFill>
        <p:spPr>
          <a:xfrm>
            <a:off x="119029" y="1610187"/>
            <a:ext cx="5933584" cy="3955722"/>
          </a:xfrm>
          <a:prstGeom prst="rect">
            <a:avLst/>
          </a:prstGeom>
        </p:spPr>
      </p:pic>
      <p:pic>
        <p:nvPicPr>
          <p:cNvPr id="7" name="Picture 6">
            <a:extLst>
              <a:ext uri="{FF2B5EF4-FFF2-40B4-BE49-F238E27FC236}">
                <a16:creationId xmlns:a16="http://schemas.microsoft.com/office/drawing/2014/main" id="{D29339BB-7821-A5A9-20BA-B69427203618}"/>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vremenskih serija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hr" sz="2400" dirty="0"/>
                  <a:t>Metode predviđanja vremenskih serija podijeljene su prema trendu podataka. Prognoze se mogu odrediti za stalnu potražnju, potražnju nalik trendu (rastuću ili opadajuću) i sezonsku potražnju (slika 6 );</a:t>
                </a:r>
              </a:p>
              <a:p>
                <a:pPr algn="just"/>
                <a:endParaRPr lang="pl-PL" sz="2400" dirty="0"/>
              </a:p>
              <a:p>
                <a:pPr algn="just"/>
                <a:r>
                  <a:rPr lang="hr" sz="2400" dirty="0">
                    <a:effectLst/>
                    <a:latin typeface="Tahoma" panose="020B0604030504040204" pitchFamily="34" charset="0"/>
                    <a:ea typeface="Calibri" panose="020F0502020204030204" pitchFamily="34" charset="0"/>
                    <a:cs typeface="Times New Roman" panose="02020603050405020304" pitchFamily="18" charset="0"/>
                  </a:rPr>
                  <a:t>parametar </a:t>
                </a:r>
                <a:r>
                  <a:rPr lang="hr" sz="2400" i="1" dirty="0">
                    <a:effectLst/>
                    <a:latin typeface="Tahoma" panose="020B0604030504040204" pitchFamily="34" charset="0"/>
                    <a:ea typeface="Calibri" panose="020F0502020204030204" pitchFamily="34" charset="0"/>
                    <a:cs typeface="Times New Roman" panose="02020603050405020304" pitchFamily="18" charset="0"/>
                  </a:rPr>
                  <a:t>y </a:t>
                </a:r>
                <a:r>
                  <a:rPr lang="hr" sz="2400" dirty="0">
                    <a:effectLst/>
                    <a:latin typeface="Tahoma" panose="020B0604030504040204" pitchFamily="34" charset="0"/>
                    <a:ea typeface="Calibri" panose="020F0502020204030204" pitchFamily="34" charset="0"/>
                    <a:cs typeface="Times New Roman" panose="02020603050405020304" pitchFamily="18" charset="0"/>
                  </a:rPr>
                  <a:t>uvijek se odnosi na stvarne vrijednosti potražnje, a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sz="2400" dirty="0">
                    <a:effectLst/>
                    <a:latin typeface="Tahoma" panose="020B0604030504040204" pitchFamily="34" charset="0"/>
                    <a:ea typeface="Calibri" panose="020F0502020204030204" pitchFamily="34" charset="0"/>
                    <a:cs typeface="Times New Roman" panose="02020603050405020304" pitchFamily="18" charset="0"/>
                  </a:rPr>
                  <a:t>parametar se uvijek odnosi na izgrađenu prognozu .</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5402"/>
                </a:stretch>
              </a:blipFill>
            </p:spPr>
            <p:txBody>
              <a:bodyPr/>
              <a:lstStyle/>
              <a:p>
                <a:r xmlns:a="http://schemas.openxmlformats.org/drawingml/2006/main">
                  <a:rPr lang="hr">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1" y="5833550"/>
            <a:ext cx="7329163" cy="400110"/>
          </a:xfrm>
          <a:prstGeom prst="rect">
            <a:avLst/>
          </a:prstGeom>
          <a:noFill/>
        </p:spPr>
        <p:txBody>
          <a:bodyPr wrap="square">
            <a:spAutoFit/>
          </a:bodyPr>
          <a:lstStyle/>
          <a:p>
            <a:r>
              <a:rPr lang="hr" sz="2000" b="1" dirty="0"/>
              <a:t>Slika 6: Kvantitativne metode za predviđanje vremenskih serija</a:t>
            </a:r>
            <a:endParaRPr lang="pl-PL" sz="2000" b="1"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78971797"/>
              </p:ext>
            </p:extLst>
          </p:nvPr>
        </p:nvGraphicFramePr>
        <p:xfrm>
          <a:off x="0" y="1790176"/>
          <a:ext cx="6502872" cy="373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A0C5848-EB7D-C59C-BE5A-C346A0B754EA}"/>
              </a:ext>
            </a:extLst>
          </p:cNvPr>
          <p:cNvPicPr>
            <a:picLocks noChangeAspect="1"/>
          </p:cNvPicPr>
          <p:nvPr/>
        </p:nvPicPr>
        <p:blipFill>
          <a:blip r:embed="rId8"/>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Naivne </a:t>
            </a:r>
            <a:r>
              <a:rPr lang="hr" sz="2400" dirty="0"/>
              <a:t>metode predviđanja su jednostavne, brze i jeftine. Omogućuju razvoj predviđanja iz male količine povijesnih podataka.</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5391150" y="3996426"/>
            <a:ext cx="5355958" cy="461665"/>
          </a:xfrm>
          <a:prstGeom prst="rect">
            <a:avLst/>
          </a:prstGeom>
          <a:noFill/>
        </p:spPr>
        <p:txBody>
          <a:bodyPr wrap="square">
            <a:spAutoFit/>
          </a:bodyPr>
          <a:lstStyle/>
          <a:p>
            <a:r>
              <a:rPr lang="hr" sz="2400" b="1" dirty="0"/>
              <a:t>Slika 7: Odabrane naivne metode</a:t>
            </a:r>
            <a:endParaRPr lang="pl-PL" sz="2400" b="1"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385313655"/>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410D803-8E29-7A5A-95BD-679A0C35F11D}"/>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Predviđanje - definicija </a:t>
            </a:r>
          </a:p>
          <a:p>
            <a:r>
              <a:rPr lang="hr" sz="2000" dirty="0"/>
              <a:t>Klasifikacija ​ metoda predviđanja</a:t>
            </a:r>
          </a:p>
          <a:p>
            <a:r>
              <a:rPr lang="hr" sz="2000" dirty="0"/>
              <a:t>predviđanje pomoću vremenskih serija i dekompozicija </a:t>
            </a:r>
          </a:p>
          <a:p>
            <a:r>
              <a:rPr lang="hr" sz="2000" dirty="0"/>
              <a:t>metode predviđanja pomoću vremenskih serija</a:t>
            </a:r>
          </a:p>
          <a:p>
            <a:r>
              <a:rPr lang="hr" sz="2000" dirty="0"/>
              <a:t>Prognoza greške</a:t>
            </a:r>
          </a:p>
          <a:p>
            <a:r>
              <a:rPr lang="hr" sz="2000" dirty="0"/>
              <a:t>Predviđanje u Excelu</a:t>
            </a:r>
          </a:p>
          <a:p>
            <a:r>
              <a:rPr lang="hr" sz="2000" dirty="0"/>
              <a:t>Sažetak </a:t>
            </a:r>
          </a:p>
        </p:txBody>
      </p:sp>
      <p:pic>
        <p:nvPicPr>
          <p:cNvPr id="2" name="Picture 1">
            <a:extLst>
              <a:ext uri="{FF2B5EF4-FFF2-40B4-BE49-F238E27FC236}">
                <a16:creationId xmlns:a16="http://schemas.microsoft.com/office/drawing/2014/main" id="{6518D8CE-45E9-1E3C-3589-5D36298DD56B}"/>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hr" sz="2400" dirty="0"/>
                  <a:t>Metoda u kojoj je prognozirana vrijednost za određeno razdoblje jednostavno jednaka vrijednosti promatranoj u prethodnom razdoblju </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hr" sz="24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
                    </m:oMathParaPr>
                    <m:oMath xmlns:m="http://schemas.openxmlformats.org/officeDocument/2006/math">
                      <m:sSub>
                        <m:sSubPr>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hr" sz="2400" kern="100" dirty="0">
                  <a:effectLst/>
                  <a:ea typeface="Calibri" panose="020F0502020204030204" pitchFamily="34" charset="0"/>
                  <a:cs typeface="Times New Roman" panose="02020603050405020304" pitchFamily="18" charset="0"/>
                </a:endParaRPr>
              </a:p>
              <a:p>
                <a:pPr marL="0" indent="0" algn="just">
                  <a:buNone/>
                </a:pPr>
                <a:r>
                  <a:rPr lang="hr" sz="2400" kern="100" dirty="0">
                    <a:effectLst/>
                    <a:ea typeface="Calibri" panose="020F0502020204030204" pitchFamily="34" charset="0"/>
                    <a:cs typeface="Times New Roman" panose="02020603050405020304" pitchFamily="18" charset="0"/>
                  </a:rPr>
                  <a:t>gdje:</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sz="2400" kern="100" baseline="-25000" dirty="0">
                    <a:effectLst/>
                    <a:ea typeface="Calibri" panose="020F0502020204030204" pitchFamily="34" charset="0"/>
                    <a:cs typeface="Times New Roman" panose="02020603050405020304" pitchFamily="18" charset="0"/>
                  </a:rPr>
                  <a:t> </a:t>
                </a:r>
                <a:r>
                  <a:rPr lang="hr" sz="2400" kern="100" dirty="0">
                    <a:effectLst/>
                    <a:ea typeface="Calibri" panose="020F0502020204030204" pitchFamily="34" charset="0"/>
                    <a:cs typeface="Times New Roman" panose="02020603050405020304" pitchFamily="18" charset="0"/>
                  </a:rPr>
                  <a:t>– prognoza za buduće razdoblje</a:t>
                </a:r>
                <a:endParaRPr lang="pl-PL" sz="2400" kern="100" dirty="0">
                  <a:ea typeface="Calibri" panose="020F0502020204030204" pitchFamily="34" charset="0"/>
                  <a:cs typeface="Times New Roman" panose="02020603050405020304" pitchFamily="18" charset="0"/>
                </a:endParaRPr>
              </a:p>
              <a:p>
                <a:pPr marL="0" indent="0" algn="just">
                  <a:buNone/>
                </a:pPr>
                <a:r>
                  <a:rPr lang="hr" sz="2400" i="1" kern="100" dirty="0">
                    <a:effectLst/>
                    <a:ea typeface="Calibri" panose="020F0502020204030204" pitchFamily="34" charset="0"/>
                    <a:cs typeface="Times New Roman" panose="02020603050405020304" pitchFamily="18" charset="0"/>
                  </a:rPr>
                  <a:t>y </a:t>
                </a:r>
                <a:r>
                  <a:rPr lang="hr" sz="2400" i="1" kern="100" baseline="-25000" dirty="0">
                    <a:effectLst/>
                    <a:ea typeface="Calibri" panose="020F0502020204030204" pitchFamily="34" charset="0"/>
                    <a:cs typeface="Times New Roman" panose="02020603050405020304" pitchFamily="18" charset="0"/>
                  </a:rPr>
                  <a:t>t-1 </a:t>
                </a:r>
                <a:r>
                  <a:rPr lang="hr" sz="2400" kern="100" dirty="0">
                    <a:effectLst/>
                    <a:ea typeface="Calibri" panose="020F0502020204030204" pitchFamily="34" charset="0"/>
                    <a:cs typeface="Times New Roman" panose="02020603050405020304" pitchFamily="18" charset="0"/>
                  </a:rPr>
                  <a:t>– stvarna vrijednost potražnje iz prethodnog razdoblja.</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285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Naivna </a:t>
            </a:r>
            <a:r>
              <a:rPr lang="hr" sz="2000" dirty="0" err="1"/>
              <a:t>prognoza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681077" y="3623112"/>
            <a:ext cx="3406147" cy="12772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Picture 5">
            <a:extLst>
              <a:ext uri="{FF2B5EF4-FFF2-40B4-BE49-F238E27FC236}">
                <a16:creationId xmlns:a16="http://schemas.microsoft.com/office/drawing/2014/main" id="{7723491E-2328-83D1-AB87-F25B36E30418}"/>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a:t>Svaka prognoza jednaka je zadnjoj promatranoj vrijednosti iz iste sezone (npr. iz istog mjeseca prethodne godine). Prognoze pretpostavljaju vrijednost zabilježenu u prethodnoj sezoni ;</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hr" sz="2400" dirty="0"/>
                  <a:t>Ovo je predstavljeno formalnim modelom:</a:t>
                </a:r>
                <a:endParaRPr lang="pl-PL" sz="2400" dirty="0"/>
              </a:p>
              <a:p>
                <a:pPr marL="0" indent="0" algn="just">
                  <a:buNone/>
                </a:pPr>
                <a14:m>
                  <m:oMathPara xmlns:m="http://schemas.openxmlformats.org/officeDocument/2006/math">
                    <m:oMathParaPr>
                      <m:jc m:val="center"/>
                    </m:oMathParaPr>
                    <m:oMath xmlns:m="http://schemas.openxmlformats.org/officeDocument/2006/math">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 </m:t>
                          </m:r>
                          <m:r>
                            <a:rPr lang="en-GB" i="1">
                              <a:latin typeface="Cambria Math" panose="02040503050406030204" pitchFamily="18" charset="0"/>
                            </a:rPr>
                            <m:t>𝑇</m:t>
                          </m:r>
                        </m:sub>
                      </m:sSub>
                      <m:r>
                        <a:rPr lang="en-GB" i="1">
                          <a:latin typeface="Cambria Math" panose="02040503050406030204" pitchFamily="18" charset="0"/>
                        </a:rPr>
                        <m:t>=</m:t>
                      </m:r>
                      <m:sSub>
                        <m:sSubPr>
                          <m:ctrlPr>
                            <a:rPr lang="pl-PL"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𝑚</m:t>
                          </m:r>
                          <m:d>
                            <m:dPr>
                              <m:ctrlPr>
                                <a:rPr lang="pl-PL" i="1">
                                  <a:latin typeface="Cambria Math" panose="02040503050406030204" pitchFamily="18" charset="0"/>
                                </a:rPr>
                              </m:ctrlPr>
                            </m:dPr>
                            <m:e>
                              <m:r>
                                <a:rPr lang="en-GB" i="1">
                                  <a:latin typeface="Cambria Math" panose="02040503050406030204" pitchFamily="18" charset="0"/>
                                </a:rPr>
                                <m:t>𝑘</m:t>
                              </m:r>
                              <m:r>
                                <a:rPr lang="en-GB" i="1">
                                  <a:latin typeface="Cambria Math" panose="02040503050406030204" pitchFamily="18" charset="0"/>
                                </a:rPr>
                                <m:t>+1</m:t>
                              </m:r>
                            </m:e>
                          </m:d>
                        </m:sub>
                      </m:sSub>
                    </m:oMath>
                  </m:oMathPara>
                </a14:m>
                <a:endParaRPr lang="pl-PL" sz="2400" dirty="0"/>
              </a:p>
              <a:p>
                <a:pPr marL="0" indent="0" algn="just">
                  <a:buNone/>
                </a:pPr>
                <a:r>
                  <a:rPr lang="hr" sz="2400" dirty="0"/>
                  <a:t>gdje:</a:t>
                </a:r>
                <a:endParaRPr lang="pl-PL" sz="2400" dirty="0"/>
              </a:p>
              <a:p>
                <a:pPr marL="0" indent="0" algn="just">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hr" sz="2400" dirty="0"/>
                  <a:t>– prognoza za buduće razdoblje</a:t>
                </a:r>
                <a:endParaRPr lang="pl-PL" sz="2400" dirty="0"/>
              </a:p>
              <a:p>
                <a:pPr marL="0" indent="0" algn="just">
                  <a:buNone/>
                </a:pPr>
                <a:r>
                  <a:rPr lang="hr" sz="2400" i="1" dirty="0"/>
                  <a:t>m </a:t>
                </a:r>
                <a:r>
                  <a:rPr lang="hr" sz="2400" dirty="0"/>
                  <a:t>– sezonsko razdoblje</a:t>
                </a:r>
                <a:endParaRPr lang="pl-PL" sz="2400" dirty="0"/>
              </a:p>
              <a:p>
                <a:pPr marL="0" indent="0" algn="just">
                  <a:buNone/>
                </a:pPr>
                <a:r>
                  <a:rPr lang="hr" sz="2400" i="1" dirty="0"/>
                  <a:t>k </a:t>
                </a:r>
                <a:r>
                  <a:rPr lang="hr" sz="2400" dirty="0"/>
                  <a:t>– cijeli broj </a:t>
                </a:r>
                <a:r>
                  <a:rPr lang="hr" sz="2400" i="1" dirty="0"/>
                  <a:t>(h−1)/m </a:t>
                </a:r>
                <a:r>
                  <a:rPr lang="hr" sz="2400" dirty="0"/>
                  <a:t>(tj. broj punih godina u razdoblju prognoze koje prethodi </a:t>
                </a:r>
                <a:r>
                  <a:rPr lang="hr" sz="2400" i="1" dirty="0" err="1"/>
                  <a:t>T+h </a:t>
                </a:r>
                <a:r>
                  <a:rPr lang="hr"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b="-1591"/>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Sezonska naivna metoda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7429500" y="3734718"/>
            <a:ext cx="4762500" cy="1277273"/>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prethodna godina)</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pic>
        <p:nvPicPr>
          <p:cNvPr id="6" name="Picture 5">
            <a:extLst>
              <a:ext uri="{FF2B5EF4-FFF2-40B4-BE49-F238E27FC236}">
                <a16:creationId xmlns:a16="http://schemas.microsoft.com/office/drawing/2014/main" id="{2CF3D51F-A983-DB77-4FFD-86196D92D19F}"/>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err="1"/>
                  <a:t>Ovaj</a:t>
                </a:r>
                <a:r>
                  <a:rPr lang="hr" sz="2400" dirty="0"/>
                  <a:t> metoda uključuje dopuštanje predviđanjima da se povećavaju ili smanjuju tijekom vremena, gdje je količina promjene tijekom vremena (zvana pomicanje) postavljena na prosječnu promjenu vidljivu u povijesnim podacima ;</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hr" sz="2400" dirty="0"/>
                  <a:t>Ovo je predstavljeno formalnim modelom:</a:t>
                </a:r>
                <a:endParaRPr lang="pl-PL" sz="2400" dirty="0"/>
              </a:p>
              <a:p>
                <a:pPr marL="0" indent="0">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hr" sz="2400" dirty="0"/>
                  <a:t>gdje:</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hr" sz="2400" dirty="0"/>
                  <a:t>– prognoza za buduće razdoblje</a:t>
                </a:r>
                <a:endParaRPr lang="pl-PL" sz="2400" dirty="0"/>
              </a:p>
              <a:p>
                <a:pPr marL="0" indent="0">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hr" sz="2400" dirty="0"/>
                  <a:t>– komponenta zanošenja.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8411" y="2613506"/>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7194541" y="3879476"/>
            <a:ext cx="5088892" cy="1692771"/>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 [h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prvog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pic>
        <p:nvPicPr>
          <p:cNvPr id="6" name="Picture 5">
            <a:extLst>
              <a:ext uri="{FF2B5EF4-FFF2-40B4-BE49-F238E27FC236}">
                <a16:creationId xmlns:a16="http://schemas.microsoft.com/office/drawing/2014/main" id="{7D8CA3FB-9FC0-1903-F5B6-861EE53D00C0}"/>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hr" sz="2400" kern="100" dirty="0">
                <a:solidFill>
                  <a:srgbClr val="1065AB"/>
                </a:solidFill>
                <a:ea typeface="Calibri" panose="020F0502020204030204" pitchFamily="34" charset="0"/>
                <a:cs typeface="Times New Roman" panose="02020603050405020304" pitchFamily="18" charset="0"/>
              </a:rPr>
              <a:t>Drift </a:t>
            </a:r>
            <a:r>
              <a:rPr lang="hr" sz="2400" kern="100" dirty="0">
                <a:ea typeface="Calibri" panose="020F0502020204030204" pitchFamily="34" charset="0"/>
                <a:cs typeface="Times New Roman" panose="02020603050405020304" pitchFamily="18" charset="0"/>
              </a:rPr>
              <a:t>se odnosi na pad izvedbe modela zbog promjena podataka i odnosa između ulaznih i izlaznih varijabli . Promjena ulaznih podataka može biti:</a:t>
            </a: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nasilno (iznenadno), npr. zbog zatvaranja tijekom pandemije COVID-19 ;</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povećavajući (mijenjajući se polako) ;</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impuls (jednokratno), npr. u slučaju netočno unesenih podataka .</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err="1">
                <a:solidFill>
                  <a:schemeClr val="tx1"/>
                </a:solidFill>
              </a:rPr>
              <a:t>Vrste </a:t>
            </a:r>
            <a:r>
              <a:rPr lang="hr" dirty="0">
                <a:solidFill>
                  <a:schemeClr val="tx1"/>
                </a:solidFill>
              </a:rPr>
              <a:t>zanošenja :</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brza (iznenadna)</a:t>
            </a:r>
            <a:endParaRPr lang="pl-PL" sz="1800" dirty="0"/>
          </a:p>
        </p:txBody>
      </p:sp>
      <p:pic>
        <p:nvPicPr>
          <p:cNvPr id="5" name="Picture 4">
            <a:extLst>
              <a:ext uri="{FF2B5EF4-FFF2-40B4-BE49-F238E27FC236}">
                <a16:creationId xmlns:a16="http://schemas.microsoft.com/office/drawing/2014/main" id="{CE852AB2-F3AC-4E70-E45D-C7047DFB562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err="1">
                <a:solidFill>
                  <a:schemeClr val="tx1"/>
                </a:solidFill>
              </a:rPr>
              <a:t>Vrste </a:t>
            </a:r>
            <a:r>
              <a:rPr lang="hr" dirty="0">
                <a:solidFill>
                  <a:schemeClr val="tx1"/>
                </a:solidFill>
              </a:rPr>
              <a:t>zanošenja :</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impuls</a:t>
            </a:r>
            <a:endParaRPr lang="pl-PL" sz="1800" dirty="0"/>
          </a:p>
        </p:txBody>
      </p:sp>
      <p:pic>
        <p:nvPicPr>
          <p:cNvPr id="3" name="Picture 2">
            <a:extLst>
              <a:ext uri="{FF2B5EF4-FFF2-40B4-BE49-F238E27FC236}">
                <a16:creationId xmlns:a16="http://schemas.microsoft.com/office/drawing/2014/main" id="{8741B7EA-77E5-83E3-A4C4-936CBB42418A}"/>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Metode pomičnog prosjeka </a:t>
            </a:r>
            <a:r>
              <a:rPr lang="hr" sz="2400" dirty="0"/>
              <a:t>djeluju kao filter jer eliminiraju kratkoročne fluktuacije iz serije podataka. Za izradu prognoze, metode pomičnog prosjeka koriste određeni broj susjednih podataka o potražnji .</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400110"/>
          </a:xfrm>
          <a:prstGeom prst="rect">
            <a:avLst/>
          </a:prstGeom>
          <a:noFill/>
        </p:spPr>
        <p:txBody>
          <a:bodyPr wrap="square">
            <a:spAutoFit/>
          </a:bodyPr>
          <a:lstStyle/>
          <a:p>
            <a:r>
              <a:rPr lang="hr" sz="2000" b="1" dirty="0"/>
              <a:t>Slika 8: Odabrane prosječne metode</a:t>
            </a:r>
            <a:endParaRPr lang="pl-PL" sz="2000" b="1" dirty="0"/>
          </a:p>
        </p:txBody>
      </p:sp>
      <p:pic>
        <p:nvPicPr>
          <p:cNvPr id="6" name="Picture 5">
            <a:extLst>
              <a:ext uri="{FF2B5EF4-FFF2-40B4-BE49-F238E27FC236}">
                <a16:creationId xmlns:a16="http://schemas.microsoft.com/office/drawing/2014/main" id="{A4E65961-D820-E36A-E00C-1E8AA65EC9D8}"/>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a:t>Prognoza, koristeći metodu globalnog prosjeka, izgrađena je na svim dostupnim povijesnim opažanjima uključenim u niz ;</a:t>
                </a:r>
              </a:p>
              <a:p>
                <a:pPr marL="0" indent="0" algn="just">
                  <a:buNone/>
                </a:pPr>
                <a:endParaRPr lang="pl-PL" sz="2400" dirty="0"/>
              </a:p>
              <a:p>
                <a:pPr marL="0" indent="0" algn="just">
                  <a:buNone/>
                </a:pPr>
                <a:r>
                  <a:rPr lang="hr" sz="2400" dirty="0"/>
                  <a:t>Ovo je predstavljeno formalnim modelom:</a:t>
                </a:r>
                <a:endParaRPr lang="pl-PL" sz="2400" dirty="0"/>
              </a:p>
              <a:p>
                <a:pPr marL="0" indent="0" algn="just">
                  <a:buNone/>
                </a:pPr>
                <a:endParaRPr lang="pl-PL" sz="2400" dirty="0"/>
              </a:p>
              <a:p>
                <a:pPr marL="0" indent="0" algn="ctr">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hr"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hr" sz="2400" kern="100" dirty="0">
                    <a:effectLst/>
                    <a:ea typeface="Calibri" panose="020F0502020204030204" pitchFamily="34" charset="0"/>
                    <a:cs typeface="Times New Roman" panose="02020603050405020304" pitchFamily="18" charset="0"/>
                  </a:rPr>
                  <a:t>gdje:</a:t>
                </a:r>
                <a:endParaRPr lang="pl-PL" sz="2400" kern="100" dirty="0">
                  <a:ea typeface="Calibri" panose="020F0502020204030204" pitchFamily="34" charset="0"/>
                  <a:cs typeface="Times New Roman" panose="02020603050405020304" pitchFamily="18" charset="0"/>
                </a:endParaRPr>
              </a:p>
              <a:p>
                <a:pPr marL="0" indent="0" algn="just">
                  <a:buNone/>
                </a:pPr>
                <a:r>
                  <a:rPr lang="hr" sz="2400" i="1" kern="100" dirty="0">
                    <a:effectLst/>
                    <a:ea typeface="Calibri" panose="020F0502020204030204" pitchFamily="34" charset="0"/>
                    <a:cs typeface="Times New Roman" panose="02020603050405020304" pitchFamily="18" charset="0"/>
                  </a:rPr>
                  <a:t>n – broj </a:t>
                </a:r>
                <a:r>
                  <a:rPr lang="hr" sz="2400" kern="100" dirty="0" err="1">
                    <a:effectLst/>
                    <a:ea typeface="Calibri" panose="020F0502020204030204" pitchFamily="34" charset="0"/>
                    <a:cs typeface="Times New Roman" panose="02020603050405020304" pitchFamily="18" charset="0"/>
                  </a:rPr>
                  <a:t>analiziranih </a:t>
                </a:r>
                <a:r>
                  <a:rPr lang="hr" sz="2400" kern="100" dirty="0">
                    <a:effectLst/>
                    <a:ea typeface="Calibri" panose="020F0502020204030204" pitchFamily="34" charset="0"/>
                    <a:cs typeface="Times New Roman" panose="02020603050405020304" pitchFamily="18" charset="0"/>
                  </a:rPr>
                  <a:t>razdoblja .</a:t>
                </a:r>
                <a:endParaRPr lang="pl-PL" sz="24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Globalni prosjek ili globalni prosjek</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861774"/>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b="1" dirty="0">
                <a:effectLst/>
                <a:latin typeface="Tahoma" panose="020B0604030504040204" pitchFamily="34" charset="0"/>
                <a:ea typeface="Calibri" panose="020F0502020204030204" pitchFamily="34" charset="0"/>
              </a:rPr>
              <a:t>∑d </a:t>
            </a:r>
            <a:r>
              <a:rPr lang="hr" sz="1800" b="1" dirty="0">
                <a:effectLst/>
                <a:latin typeface="Tahoma" panose="020B0604030504040204" pitchFamily="34" charset="0"/>
                <a:ea typeface="Calibri" panose="020F0502020204030204" pitchFamily="34" charset="0"/>
                <a:cs typeface="Times New Roman" panose="02020603050405020304" pitchFamily="18" charset="0"/>
              </a:rPr>
              <a:t>potražnja/n</a:t>
            </a:r>
            <a:r>
              <a:rPr lang="hr" sz="1800"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pic>
        <p:nvPicPr>
          <p:cNvPr id="6" name="Picture 5">
            <a:extLst>
              <a:ext uri="{FF2B5EF4-FFF2-40B4-BE49-F238E27FC236}">
                <a16:creationId xmlns:a16="http://schemas.microsoft.com/office/drawing/2014/main" id="{0D569FBB-F2BC-A718-0C74-F12A0625DE5F}"/>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hr" sz="2400" dirty="0"/>
                  <a:t>Metoda jednostavnog pomičnog prosjeka koristi tipični aritmetički prosjek, ali samo određene količine povijesnih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hr" sz="2400" dirty="0"/>
                  <a:t> </a:t>
                </a:r>
                <a:endParaRPr lang="pl-PL" sz="2400" dirty="0"/>
              </a:p>
              <a:p>
                <a:pPr marL="0" indent="0">
                  <a:buNone/>
                </a:pPr>
                <a:r>
                  <a:rPr lang="hr" sz="2400" dirty="0"/>
                  <a:t>gdje:</a:t>
                </a:r>
                <a:endParaRPr lang="pl-PL" sz="2400" dirty="0"/>
              </a:p>
              <a:p>
                <a:pPr marL="0" indent="0">
                  <a:buNone/>
                </a:pPr>
                <a:r>
                  <a:rPr lang="hr" sz="2400" i="1" dirty="0"/>
                  <a:t>m – broj </a:t>
                </a:r>
                <a:r>
                  <a:rPr lang="hr" sz="2400" dirty="0" err="1"/>
                  <a:t>analiziranih </a:t>
                </a:r>
                <a:r>
                  <a:rPr lang="hr" sz="2400" dirty="0"/>
                  <a:t>razdoblja .</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Jednostavni pomični prosjek,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prosjek od 3 elementa: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PROSJEK(potražnja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prosjek od 5 elemenata: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PROSJEČNA(potražnja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(t-5)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izračun pomičnog prosjeka možete upotrijebiti jednostavnu formulu temeljenu na funkciji </a:t>
            </a:r>
            <a:r>
              <a:rPr lang="hr" sz="1400" i="1" kern="100" dirty="0">
                <a:effectLst/>
                <a:latin typeface="Tahoma" panose="020B0604030504040204" pitchFamily="34" charset="0"/>
                <a:ea typeface="Calibri" panose="020F0502020204030204" pitchFamily="34" charset="0"/>
                <a:cs typeface="Times New Roman" panose="02020603050405020304" pitchFamily="18" charset="0"/>
              </a:rPr>
              <a:t>AVERAGE </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s relativnim referencama.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dirty="0">
                <a:effectLst/>
                <a:latin typeface="Tahoma" panose="020B0604030504040204" pitchFamily="34" charset="0"/>
                <a:ea typeface="Calibri" panose="020F0502020204030204" pitchFamily="34" charset="0"/>
                <a:cs typeface="Times New Roman" panose="02020603050405020304" pitchFamily="18" charset="0"/>
              </a:rPr>
              <a:t>Kako se formule kopiraju niz stupac, raspon se mijenja u svakom retku kako bi se uzele u obzir vrijednosti potrebne za svaki prosjek.</a:t>
            </a:r>
            <a:endParaRPr lang="pl-PL" sz="1400" dirty="0"/>
          </a:p>
        </p:txBody>
      </p:sp>
      <p:pic>
        <p:nvPicPr>
          <p:cNvPr id="6" name="Picture 5">
            <a:extLst>
              <a:ext uri="{FF2B5EF4-FFF2-40B4-BE49-F238E27FC236}">
                <a16:creationId xmlns:a16="http://schemas.microsoft.com/office/drawing/2014/main" id="{0F8561E8-B16C-4974-38A4-52EC7FC689C9}"/>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hr" sz="2400" dirty="0"/>
                  <a:t>Metoda eksponencijalnog pomičnog prosjeka omogućuje vam smanjenje kašnjenja obraćanjem više pažnje na nedavne povijesne vrijednosti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lgn="just">
                  <a:buNone/>
                </a:pP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hr" sz="2400" dirty="0"/>
                  <a:t> </a:t>
                </a:r>
                <a:endParaRPr lang="pl-PL" sz="2400" dirty="0"/>
              </a:p>
              <a:p>
                <a:pPr marL="0" indent="0" algn="ctr">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hr" sz="2400" dirty="0"/>
                  <a:t> </a:t>
                </a:r>
                <a:endParaRPr lang="pl-PL" sz="2400" dirty="0"/>
              </a:p>
              <a:p>
                <a:pPr marL="0" indent="0">
                  <a:buNone/>
                </a:pPr>
                <a:r>
                  <a:rPr lang="hr" sz="2400" dirty="0"/>
                  <a:t>gdje:</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hr" sz="2400" dirty="0"/>
                  <a:t>– množitelj</a:t>
                </a:r>
                <a:endParaRPr lang="pl-PL" sz="2400" dirty="0"/>
              </a:p>
              <a:p>
                <a:pPr marL="0" indent="0">
                  <a:buNone/>
                </a:pPr>
                <a:r>
                  <a:rPr lang="hr" sz="2400" i="1" dirty="0"/>
                  <a:t>n </a:t>
                </a:r>
                <a:r>
                  <a:rPr lang="hr" sz="2400" dirty="0"/>
                  <a:t>– odabrano vremensko razdoblje.</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b="-9102"/>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Eksponencijalni pomični prosjek,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138773"/>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multiplikator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pic>
        <p:nvPicPr>
          <p:cNvPr id="6" name="Picture 5">
            <a:extLst>
              <a:ext uri="{FF2B5EF4-FFF2-40B4-BE49-F238E27FC236}">
                <a16:creationId xmlns:a16="http://schemas.microsoft.com/office/drawing/2014/main" id="{80AA5B15-023F-EABB-DBD3-D86C4F18F767}"/>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hr" sz="2400" dirty="0"/>
                  <a:t>Ovo je varijanta jednostavnog pomičnog prosjeka (SMA). Metoda ponderiranog pomičnog prosjeka (WMA) je pomični prosjek koji daje težinu najnovijim vrijednostima potražnje. To znači da najnoviji podaci imaju najjači utjecaj na prognoziranu vrijednost od starijih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hr" sz="2400" dirty="0" err="1"/>
                  <a:t>ponderiran</a:t>
                </a:r>
                <a:r>
                  <a:rPr lang="hr" sz="2400" dirty="0"/>
                  <a:t> </a:t>
                </a:r>
                <a:r>
                  <a:rPr lang="hr" sz="2400" dirty="0" err="1"/>
                  <a:t>koeficijent </a:t>
                </a:r>
                <a:r>
                  <a:rPr lang="hr" sz="2400" dirty="0"/>
                  <a:t>u </a:t>
                </a:r>
                <a:r>
                  <a:rPr lang="hr" sz="2400" dirty="0" err="1"/>
                  <a:t>rasponu </a:t>
                </a:r>
                <a:r>
                  <a:rPr lang="hr" sz="2400" dirty="0"/>
                  <a:t>&lt;0;1&gt;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Ponderirani pomični prosjek,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7090724" y="3534915"/>
            <a:ext cx="4892667" cy="2662267"/>
          </a:xfrm>
          <a:prstGeom prst="rect">
            <a:avLst/>
          </a:prstGeom>
          <a:noFill/>
        </p:spPr>
        <p:txBody>
          <a:bodyPr wrap="square">
            <a:spAutoFit/>
          </a:bodyPr>
          <a:lstStyle/>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ponderirani prosjek od 3 elementa: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(1) </a:t>
            </a:r>
            <a:r>
              <a:rPr lang="hr" sz="1400" b="1" kern="100" dirty="0">
                <a:effectLst/>
                <a:latin typeface="Tahoma" panose="020B0604030504040204" pitchFamily="34" charset="0"/>
                <a:ea typeface="Calibri" panose="020F0502020204030204" pitchFamily="34" charset="0"/>
                <a:cs typeface="Tahoma" panose="020B0604030504040204" pitchFamily="34" charset="0"/>
              </a:rPr>
              <a:t>) +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(2) </a:t>
            </a:r>
            <a:r>
              <a:rPr lang="hr" sz="1400" b="1" kern="100" dirty="0">
                <a:effectLst/>
                <a:latin typeface="Tahoma" panose="020B0604030504040204" pitchFamily="34" charset="0"/>
                <a:ea typeface="Calibri" panose="020F0502020204030204" pitchFamily="34" charset="0"/>
                <a:cs typeface="Tahoma" panose="020B0604030504040204" pitchFamily="34" charset="0"/>
              </a:rPr>
              <a: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(3) </a:t>
            </a:r>
            <a:r>
              <a:rPr lang="hr" sz="1400" b="1" kern="100" dirty="0">
                <a:effectLst/>
                <a:latin typeface="Tahoma" panose="020B0604030504040204" pitchFamily="34" charset="0"/>
                <a:ea typeface="Calibri" panose="020F0502020204030204" pitchFamily="34" charset="0"/>
                <a:cs typeface="Tahoma" panose="020B0604030504040204" pitchFamily="34"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ponderirani prosjek od 5 elemenata: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(t-5)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(1) </a:t>
            </a:r>
            <a:r>
              <a:rPr lang="hr" sz="1400" b="1" dirty="0">
                <a:effectLst/>
                <a:latin typeface="Tahoma" panose="020B0604030504040204" pitchFamily="34" charset="0"/>
                <a:ea typeface="Calibri" panose="020F0502020204030204" pitchFamily="34" charset="0"/>
              </a:rPr>
              <a:t>) +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(t-4)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(2) </a:t>
            </a:r>
            <a:r>
              <a:rPr lang="hr" sz="1400" b="1" dirty="0">
                <a:effectLst/>
                <a:latin typeface="Tahoma" panose="020B0604030504040204" pitchFamily="34" charset="0"/>
                <a:ea typeface="Calibri" panose="020F0502020204030204" pitchFamily="34" charset="0"/>
              </a:rPr>
              <a: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(3) </a:t>
            </a:r>
            <a:r>
              <a:rPr lang="hr" sz="1400" b="1" dirty="0">
                <a:effectLst/>
                <a:latin typeface="Tahoma" panose="020B0604030504040204" pitchFamily="34" charset="0"/>
                <a:ea typeface="Calibri" panose="020F0502020204030204" pitchFamily="34" charset="0"/>
              </a:rPr>
              <a:t>) +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(4) </a:t>
            </a:r>
            <a:r>
              <a:rPr lang="hr" sz="1400" b="1" dirty="0">
                <a:effectLst/>
                <a:latin typeface="Tahoma" panose="020B0604030504040204" pitchFamily="34" charset="0"/>
                <a:ea typeface="Calibri" panose="020F0502020204030204" pitchFamily="34" charset="0"/>
              </a:rPr>
              <a: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(5) </a:t>
            </a:r>
            <a:r>
              <a:rPr lang="hr" sz="1400" b="1" dirty="0">
                <a:effectLst/>
                <a:latin typeface="Tahoma" panose="020B0604030504040204" pitchFamily="34" charset="0"/>
                <a:ea typeface="Calibri" panose="020F0502020204030204" pitchFamily="34" charset="0"/>
              </a:rPr>
              <a:t>)</a:t>
            </a:r>
            <a:endParaRPr lang="pl-PL" sz="1400" dirty="0"/>
          </a:p>
        </p:txBody>
      </p:sp>
      <p:pic>
        <p:nvPicPr>
          <p:cNvPr id="6" name="Picture 5">
            <a:extLst>
              <a:ext uri="{FF2B5EF4-FFF2-40B4-BE49-F238E27FC236}">
                <a16:creationId xmlns:a16="http://schemas.microsoft.com/office/drawing/2014/main" id="{F60AE12B-3639-93D2-2C06-5C7FFB42BE83}"/>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 definicija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HR" sz="2400" dirty="0"/>
              <a:t>V</a:t>
            </a:r>
            <a:r>
              <a:rPr lang="hr" sz="2400" dirty="0"/>
              <a:t>rste predviđanja: predviđanje buduće potražnje, predviđanje prodaje ili novog trenda </a:t>
            </a:r>
          </a:p>
          <a:p>
            <a:pPr algn="just"/>
            <a:r>
              <a:rPr lang="hr" sz="2400" dirty="0"/>
              <a:t>Međutim , nije svako predviđanje predviđanje, jer se predviđanje (koje se naziva i prognoziranje) temelji na </a:t>
            </a:r>
            <a:r>
              <a:rPr lang="hr" sz="2400" dirty="0">
                <a:solidFill>
                  <a:srgbClr val="347CB8"/>
                </a:solidFill>
              </a:rPr>
              <a:t>racionalnoj, obično znanstvenoj osnovi </a:t>
            </a:r>
          </a:p>
          <a:p>
            <a:pPr algn="just"/>
            <a:r>
              <a:rPr lang="hr" sz="2400" dirty="0">
                <a:solidFill>
                  <a:srgbClr val="347CB8"/>
                </a:solidFill>
              </a:rPr>
              <a:t>Predviđanje </a:t>
            </a:r>
            <a:r>
              <a:rPr lang="hr" sz="2400" dirty="0"/>
              <a:t>je zaključivanje o nepoznatim događajima na temelju poznatih događaja. Na primjer, može se predvidjeti da:</a:t>
            </a:r>
          </a:p>
          <a:p>
            <a:pPr lvl="1" algn="just"/>
            <a:r>
              <a:rPr lang="hr" sz="1800" dirty="0"/>
              <a:t>(1) događaj će se dogoditi jer se dogodio u prošlosti;</a:t>
            </a:r>
          </a:p>
          <a:p>
            <a:pPr lvl="1" algn="just"/>
            <a:r>
              <a:rPr lang="hr" sz="1800" dirty="0"/>
              <a:t>(2) događaj će se dogoditi jer njegova učestalost to ukazuje;</a:t>
            </a:r>
          </a:p>
          <a:p>
            <a:pPr lvl="1" algn="just"/>
            <a:r>
              <a:rPr lang="hr" sz="1800" dirty="0"/>
              <a:t>(3) događaj će se dogoditi jer je povezan s drugim događajima koji su </a:t>
            </a:r>
            <a:r>
              <a:rPr lang="hr" sz="1800" dirty="0" err="1"/>
              <a:t>se dogodili </a:t>
            </a:r>
            <a:r>
              <a:rPr lang="hr" sz="1800" dirty="0"/>
              <a:t>d.</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Cieślak, 2005.; </a:t>
            </a:r>
            <a:r>
              <a:rPr lang="hr" sz="1200" dirty="0" err="1">
                <a:solidFill>
                  <a:srgbClr val="7F7F7F"/>
                </a:solidFill>
              </a:rPr>
              <a:t>Dittmann </a:t>
            </a:r>
            <a:r>
              <a:rPr lang="hr" sz="1200" dirty="0">
                <a:solidFill>
                  <a:srgbClr val="7F7F7F"/>
                </a:solidFill>
              </a:rPr>
              <a:t>, 2003. (enciklopedijska natuknica).</a:t>
            </a:r>
          </a:p>
        </p:txBody>
      </p:sp>
      <p:pic>
        <p:nvPicPr>
          <p:cNvPr id="2" name="Picture 1">
            <a:extLst>
              <a:ext uri="{FF2B5EF4-FFF2-40B4-BE49-F238E27FC236}">
                <a16:creationId xmlns:a16="http://schemas.microsoft.com/office/drawing/2014/main" id="{0389FF94-5EF9-8C23-029A-F61564558312}"/>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izglađivanja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Metode eksponencijalnog izglađivanja </a:t>
            </a:r>
            <a:r>
              <a:rPr lang="hr" sz="2400" dirty="0"/>
              <a:t>široko se koriste. Postoji 15 različitih metoda. Svaka varijanta navedena je za različiti scenarij predviđanja .</a:t>
            </a:r>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3430546025"/>
              </p:ext>
            </p:extLst>
          </p:nvPr>
        </p:nvGraphicFramePr>
        <p:xfrm>
          <a:off x="152400" y="1552575"/>
          <a:ext cx="11969936"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2766481" y="3837518"/>
            <a:ext cx="6787093" cy="400110"/>
          </a:xfrm>
          <a:prstGeom prst="rect">
            <a:avLst/>
          </a:prstGeom>
          <a:noFill/>
        </p:spPr>
        <p:txBody>
          <a:bodyPr wrap="square">
            <a:spAutoFit/>
          </a:bodyPr>
          <a:lstStyle/>
          <a:p>
            <a:r>
              <a:rPr lang="hr" sz="2000" b="1" dirty="0"/>
              <a:t>Slika 9 : Odabrane metode eksponencijalnog izglađivanja</a:t>
            </a:r>
            <a:endParaRPr lang="pl-PL" sz="2000" b="1" dirty="0"/>
          </a:p>
        </p:txBody>
      </p:sp>
      <p:pic>
        <p:nvPicPr>
          <p:cNvPr id="2" name="Picture 1">
            <a:extLst>
              <a:ext uri="{FF2B5EF4-FFF2-40B4-BE49-F238E27FC236}">
                <a16:creationId xmlns:a16="http://schemas.microsoft.com/office/drawing/2014/main" id="{67467812-DA76-F88C-AA90-E14B7D60D1F6}"/>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hr" sz="2400" dirty="0"/>
                  <a:t>Uzima u obzir eksponencijalni faktor zaglađivanja </a:t>
                </a:r>
                <a:r>
                  <a:rPr lang="hr" sz="2400" i="1" dirty="0"/>
                  <a:t>(a) </a:t>
                </a:r>
                <a:r>
                  <a:rPr lang="hr" sz="2400" dirty="0"/>
                  <a:t>. U isto vrijeme, metoda daje veću težinu novijim podacima. Dodjeljuje eksponencijalno opadajuće težine kako podaci postaju udaljeniji ;</a:t>
                </a:r>
              </a:p>
              <a:p>
                <a:pPr marL="0" indent="0" algn="just">
                  <a:buNone/>
                </a:pPr>
                <a:endParaRPr lang="pl-PL" sz="2400" dirty="0"/>
              </a:p>
              <a:p>
                <a:pPr marL="0" indent="0" algn="just">
                  <a:buNone/>
                </a:pPr>
                <a:r>
                  <a:rPr lang="hr" sz="2400" dirty="0"/>
                  <a:t>Ovo je predstavljeno formalnim modelom:</a:t>
                </a:r>
                <a:br>
                  <a:rPr lang="pl-PL" sz="2400" dirty="0"/>
                </a:br>
                <a:endParaRPr lang="pl-PL" sz="2400" dirty="0"/>
              </a:p>
              <a:p>
                <a:pPr marL="0" indent="0" algn="just">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hr" sz="2400" dirty="0"/>
                  <a:t>gdje:</a:t>
                </a:r>
                <a:endParaRPr lang="pl-PL" sz="2400" dirty="0"/>
              </a:p>
              <a:p>
                <a:pPr marL="0" indent="0">
                  <a:buNone/>
                </a:pPr>
                <a:r>
                  <a:rPr lang="hr" sz="2400" i="1" dirty="0"/>
                  <a:t>α </a:t>
                </a:r>
                <a:r>
                  <a:rPr lang="hr" sz="2400" dirty="0"/>
                  <a:t>– eksponencijalni faktor izglađivanja.</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Jednostavno </a:t>
            </a:r>
            <a:r>
              <a:rPr lang="hr" sz="2000" dirty="0" err="1"/>
              <a:t>eksponencijalno </a:t>
            </a:r>
            <a:r>
              <a:rPr lang="hr" sz="2000" dirty="0"/>
              <a:t>izglađivanje, SES ( Brownov model )</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b="1" dirty="0">
                <a:effectLst/>
                <a:latin typeface="Tahoma" panose="020B0604030504040204" pitchFamily="34" charset="0"/>
                <a:ea typeface="Calibri" panose="020F0502020204030204" pitchFamily="34" charset="0"/>
              </a:rPr>
              <a:t>α </a:t>
            </a:r>
            <a:r>
              <a:rPr lang="hr" sz="1800" b="1" dirty="0" err="1">
                <a:effectLst/>
                <a:latin typeface="Tahoma" panose="020B0604030504040204" pitchFamily="34" charset="0"/>
                <a:ea typeface="Calibri" panose="020F0502020204030204" pitchFamily="34" charset="0"/>
              </a:rPr>
              <a:t>lfa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[(1 – </a:t>
            </a:r>
            <a:r>
              <a:rPr lang="hr" sz="1800" b="1" dirty="0">
                <a:effectLst/>
                <a:latin typeface="Tahoma" panose="020B0604030504040204" pitchFamily="34" charset="0"/>
                <a:ea typeface="Calibri" panose="020F0502020204030204" pitchFamily="34" charset="0"/>
              </a:rPr>
              <a:t>α </a:t>
            </a:r>
            <a:r>
              <a:rPr lang="hr" sz="1800" b="1" dirty="0" err="1">
                <a:effectLst/>
                <a:latin typeface="Tahoma" panose="020B0604030504040204" pitchFamily="34" charset="0"/>
                <a:ea typeface="Calibri" panose="020F0502020204030204" pitchFamily="34" charset="0"/>
              </a:rPr>
              <a:t>lfa </a:t>
            </a:r>
            <a:r>
              <a:rPr lang="hr" sz="1800" b="1" dirty="0">
                <a:effectLst/>
                <a:latin typeface="Tahoma" panose="020B0604030504040204" pitchFamily="34" charset="0"/>
                <a:ea typeface="Calibri" panose="020F0502020204030204" pitchFamily="34" charset="0"/>
                <a:cs typeface="Times New Roman" panose="02020603050405020304" pitchFamily="18" charset="0"/>
              </a:rPr>
              <a:t>) *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pic>
        <p:nvPicPr>
          <p:cNvPr id="6" name="Picture 5">
            <a:extLst>
              <a:ext uri="{FF2B5EF4-FFF2-40B4-BE49-F238E27FC236}">
                <a16:creationId xmlns:a16="http://schemas.microsoft.com/office/drawing/2014/main" id="{CFCD542A-8421-8260-93DD-41A04E2A1E36}"/>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hr" sz="1800" dirty="0"/>
                  <a:t>Model dvostrukog eksponencijalnog zaglađivanja temelji se na dva faktora izglađivanja. Jedna se odnosi na zaglađivanje razine varijable (slučajne fluktuacije), a druga na njezino povećanje (fluktuacije trenda). Oba koeficijenta trebaju biti unutar raspona: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hr" sz="1800" dirty="0"/>
                  <a:t>;</a:t>
                </a:r>
              </a:p>
              <a:p>
                <a:pPr marL="0" indent="0">
                  <a:buNone/>
                </a:pPr>
                <a:r>
                  <a:rPr lang="hr" sz="1800" dirty="0"/>
                  <a:t>Ovo je predstavljeno formalnim modelom:</a:t>
                </a:r>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hr" sz="1800" dirty="0"/>
                  <a:t>gdje: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hr" sz="1800" dirty="0"/>
                  <a:t>– faktor izglađivanja promjenjive razine</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hr" sz="1800" dirty="0"/>
                  <a:t>– faktor zaglađivanja rasta.</a:t>
                </a:r>
                <a:endParaRPr lang="pl-PL" sz="1800" dirty="0"/>
              </a:p>
              <a:p>
                <a:pPr marL="0" indent="0">
                  <a:buNone/>
                </a:pPr>
                <a:r>
                  <a:rPr lang="hr" sz="1800" dirty="0"/>
                  <a:t> </a:t>
                </a:r>
                <a:endParaRPr lang="pl-PL" sz="1800" dirty="0"/>
              </a:p>
              <a:p>
                <a:pPr marL="0" indent="0">
                  <a:buNone/>
                </a:pPr>
                <a:r>
                  <a:rPr lang="hr" sz="1800" dirty="0"/>
                  <a:t>Prema modelu, dvije početne vrijednosti </a:t>
                </a:r>
                <a:r>
                  <a:rPr lang="hr" sz="1800" i="1" dirty="0"/>
                  <a:t>L </a:t>
                </a:r>
                <a:r>
                  <a:rPr lang="hr" sz="1800" i="1" baseline="-25000" dirty="0"/>
                  <a:t>t</a:t>
                </a:r>
                <a:r>
                  <a:rPr lang="hr" sz="1800" i="1" dirty="0"/>
                  <a:t> </a:t>
                </a:r>
                <a:r>
                  <a:rPr lang="hr" sz="1800" dirty="0"/>
                  <a:t>i </a:t>
                </a:r>
                <a:r>
                  <a:rPr lang="hr" sz="1800" i="1" dirty="0"/>
                  <a:t>T </a:t>
                </a:r>
                <a:r>
                  <a:rPr lang="hr" sz="1800" i="1" baseline="-25000" dirty="0"/>
                  <a:t>t </a:t>
                </a:r>
                <a:r>
                  <a:rPr lang="hr" sz="1800" dirty="0"/>
                  <a:t>su potrebni:</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hr" sz="1800" dirty="0"/>
                  <a:t>– prema naivnoj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 </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805957"/>
            <a:ext cx="4915974" cy="2381229"/>
          </a:xfrm>
          <a:prstGeom prst="rect">
            <a:avLst/>
          </a:prstGeom>
          <a:noFill/>
        </p:spPr>
        <p:txBody>
          <a:bodyPr wrap="square">
            <a:spAutoFit/>
          </a:bodyPr>
          <a:lstStyle/>
          <a:p>
            <a:pPr algn="just">
              <a:lnSpc>
                <a:spcPct val="150000"/>
              </a:lnSpc>
              <a:spcAft>
                <a:spcPts val="600"/>
              </a:spcAft>
            </a:pPr>
            <a:r>
              <a:rPr lang="hr" dirty="0"/>
              <a:t>Formula koja se koristi u Excelu:</a:t>
            </a:r>
            <a:endParaRPr lang="pl-PL" dirty="0"/>
          </a:p>
          <a:p>
            <a:pPr algn="just">
              <a:lnSpc>
                <a:spcPct val="150000"/>
              </a:lnSpc>
              <a:spcAft>
                <a:spcPts val="600"/>
              </a:spcAft>
            </a:pP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hr" sz="1600" b="1" kern="100" dirty="0">
                <a:effectLst/>
                <a:latin typeface="Tahoma" panose="020B0604030504040204" pitchFamily="34" charset="0"/>
                <a:ea typeface="Calibri" panose="020F0502020204030204" pitchFamily="34" charset="0"/>
                <a:cs typeface="Tahoma" panose="020B0604030504040204" pitchFamily="34" charset="0"/>
              </a:rPr>
              <a:t>α </a:t>
            </a:r>
            <a:r>
              <a:rPr lang="hr" sz="1600" b="1" kern="100" dirty="0" err="1">
                <a:effectLst/>
                <a:latin typeface="Tahoma" panose="020B0604030504040204" pitchFamily="34" charset="0"/>
                <a:ea typeface="Calibri" panose="020F0502020204030204" pitchFamily="34" charset="0"/>
                <a:cs typeface="Tahoma" panose="020B0604030504040204" pitchFamily="34" charset="0"/>
              </a:rPr>
              <a:t>lfa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(1 – </a:t>
            </a:r>
            <a:r>
              <a:rPr lang="hr" sz="1600" b="1" kern="100" dirty="0">
                <a:effectLst/>
                <a:latin typeface="Tahoma" panose="020B0604030504040204" pitchFamily="34" charset="0"/>
                <a:ea typeface="Calibri" panose="020F0502020204030204" pitchFamily="34" charset="0"/>
                <a:cs typeface="Tahoma" panose="020B0604030504040204" pitchFamily="34" charset="0"/>
              </a:rPr>
              <a:t>α </a:t>
            </a:r>
            <a:r>
              <a:rPr lang="hr" sz="1600" b="1" kern="100" dirty="0" err="1">
                <a:effectLst/>
                <a:latin typeface="Tahoma" panose="020B0604030504040204" pitchFamily="34" charset="0"/>
                <a:ea typeface="Calibri" panose="020F0502020204030204" pitchFamily="34" charset="0"/>
                <a:cs typeface="Tahoma" panose="020B0604030504040204" pitchFamily="34" charset="0"/>
              </a:rPr>
              <a:t>lfa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fluktuacija trenda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[beta * (slučajna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(1 – beta) * fluktuacija trenda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B1626D6-8E1B-B49C-59E1-469E433E45F9}"/>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hr" sz="1800" dirty="0"/>
                  <a:t>Ovo je predstavljeno formalnim modelom:</a:t>
                </a:r>
                <a:br>
                  <a:rPr lang="pl-PL" sz="1800" dirty="0"/>
                </a:br>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hr" sz="1800" dirty="0"/>
                  <a:t>gdje: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hr" sz="1800" dirty="0"/>
                  <a:t>– faktor izglađivanja promjenjive razine</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hr" sz="1800" dirty="0"/>
                  <a:t>– faktor izglađivanja trenda</a:t>
                </a:r>
                <a:endParaRPr lang="pl-PL" sz="1800" dirty="0"/>
              </a:p>
              <a:p>
                <a:pPr marL="0" indent="0">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hr" sz="1800" dirty="0"/>
                  <a:t>– koeficijent sezonske komponente</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hr" sz="1800" dirty="0"/>
                  <a:t>– komponenta razine u trenutku </a:t>
                </a:r>
                <a:r>
                  <a:rPr lang="hr"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hr" sz="1800" dirty="0"/>
                  <a:t>– komponenta trenda u trenutku </a:t>
                </a:r>
                <a:r>
                  <a:rPr lang="hr"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hr" sz="1800" dirty="0"/>
                  <a:t>– sezonska komponenta u trenutku </a:t>
                </a:r>
                <a:r>
                  <a:rPr lang="hr" sz="1800" i="1" dirty="0"/>
                  <a:t>t</a:t>
                </a:r>
                <a:endParaRPr lang="pl-PL" sz="1800" dirty="0"/>
              </a:p>
              <a:p>
                <a:pPr marL="0" indent="0">
                  <a:buNone/>
                </a:pPr>
                <a14:m>
                  <m:oMath xmlns:m="http://schemas.openxmlformats.org/officeDocument/2006/math">
                    <m:r>
                      <a:rPr lang="en-GB" sz="1800" i="1">
                        <a:latin typeface="Cambria Math" panose="02040503050406030204" pitchFamily="18" charset="0"/>
                      </a:rPr>
                      <m:t>𝑝</m:t>
                    </m:r>
                  </m:oMath>
                </a14:m>
                <a:r>
                  <a:rPr lang="hr" sz="1800" dirty="0"/>
                  <a:t> – sezonsko razdoblje.</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r="-1009"/>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hr" sz="2000" dirty="0">
                <a:effectLst/>
                <a:latin typeface="Tahoma" panose="020B0604030504040204" pitchFamily="34" charset="0"/>
                <a:ea typeface="Calibri" panose="020F0502020204030204" pitchFamily="34" charset="0"/>
                <a:cs typeface="Times New Roman" panose="02020603050405020304" pitchFamily="18" charset="0"/>
              </a:rPr>
              <a:t>Metoda sezonskog eksponencijalnog zaglađivanja, također nazvana Holt-Wintersov model, vrlo je prikladna za predviđanje potražnje za podacima koje karakteriziraju i trend i sezonalnost </a:t>
            </a:r>
            <a:r>
              <a:rPr lang="hr"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2000" dirty="0">
                <a:solidFill>
                  <a:srgbClr val="1065AB"/>
                </a:solidFill>
                <a:latin typeface="Tahoma" panose="020B0604030504040204" pitchFamily="34" charset="0"/>
                <a:cs typeface="Times New Roman" panose="02020603050405020304" pitchFamily="18" charset="0"/>
              </a:rPr>
              <a:t>Do aditivnih fluktuacija </a:t>
            </a:r>
            <a:r>
              <a:rPr lang="hr" sz="2000" dirty="0">
                <a:latin typeface="Tahoma" panose="020B0604030504040204" pitchFamily="34" charset="0"/>
                <a:cs typeface="Times New Roman" panose="02020603050405020304" pitchFamily="18" charset="0"/>
              </a:rPr>
              <a:t>dolazi kada se u pojedinim podrazdobljima sezonskog ciklusa mogu uočiti odstupanja razine analizirane pojave od prosječne razine ili trenda, izraženo u apsolutnoj vrijednosti.</a:t>
            </a:r>
            <a:endParaRPr lang="pl-PL" sz="2000" dirty="0">
              <a:latin typeface="Tahoma" panose="020B060403050404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C3E7B9A-A66F-E869-4C96-C97493F0A2E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1513088" cy="4878259"/>
          </a:xfrm>
          <a:prstGeom prst="rect">
            <a:avLst/>
          </a:prstGeom>
          <a:noFill/>
        </p:spPr>
        <p:txBody>
          <a:bodyPr wrap="square">
            <a:spAutoFit/>
          </a:bodyPr>
          <a:lstStyle/>
          <a:p>
            <a:pPr algn="l">
              <a:lnSpc>
                <a:spcPct val="150000"/>
              </a:lnSpc>
              <a:spcAft>
                <a:spcPts val="600"/>
              </a:spcAft>
            </a:pPr>
            <a:r>
              <a:rPr lang="hr" sz="12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2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alfa) *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beta *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beta) *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gama *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gama) * komponenta sezonskosti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za četiri kvartala</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200" b="1"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2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200" b="1"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dirty="0"/>
          </a:p>
        </p:txBody>
      </p:sp>
      <p:pic>
        <p:nvPicPr>
          <p:cNvPr id="3" name="Picture 2">
            <a:extLst>
              <a:ext uri="{FF2B5EF4-FFF2-40B4-BE49-F238E27FC236}">
                <a16:creationId xmlns:a16="http://schemas.microsoft.com/office/drawing/2014/main" id="{4004BC76-A9C8-B89D-8826-DDC1A85D1AF4}"/>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hr" sz="1500" dirty="0"/>
                  <a:t>Ovo je predstavljeno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hr" sz="1500" dirty="0"/>
                  <a:t>gdje:</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hr" sz="1500" dirty="0"/>
                  <a:t>– faktor izglađivanja promjenjive razine</a:t>
                </a:r>
                <a:endParaRPr lang="pl-PL" sz="1500" dirty="0"/>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hr" sz="1500" dirty="0"/>
                  <a:t>– faktor izglađivanja trenda</a:t>
                </a:r>
                <a:endParaRPr lang="pl-PL" sz="1500" dirty="0"/>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hr" sz="1500" dirty="0"/>
                  <a:t>– koeficijent sezonske komponente</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hr" sz="1500" dirty="0"/>
                  <a:t>– komponenta razine u trenutku </a:t>
                </a:r>
                <a:r>
                  <a:rPr lang="hr"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hr" sz="1500" dirty="0"/>
                  <a:t>– komponenta trenda u trenutku </a:t>
                </a:r>
                <a:r>
                  <a:rPr lang="hr"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hr" sz="1500" dirty="0"/>
                  <a:t>– sezonska komponenta u trenutku </a:t>
                </a:r>
                <a:r>
                  <a:rPr lang="hr" sz="1500" i="1" dirty="0"/>
                  <a:t>t</a:t>
                </a:r>
                <a:endParaRPr lang="pl-PL" sz="1500" dirty="0"/>
              </a:p>
              <a:p>
                <a:pPr marL="0" indent="0">
                  <a:buNone/>
                </a:pPr>
                <a14:m>
                  <m:oMath xmlns:m="http://schemas.openxmlformats.org/officeDocument/2006/math">
                    <m:r>
                      <a:rPr lang="en-GB" sz="1500" i="1">
                        <a:latin typeface="Cambria Math" panose="02040503050406030204" pitchFamily="18" charset="0"/>
                      </a:rPr>
                      <m:t>𝑝</m:t>
                    </m:r>
                  </m:oMath>
                </a14:m>
                <a:r>
                  <a:rPr lang="hr" sz="1500" dirty="0"/>
                  <a:t>– sezonsko razdoblje.</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xmlns:a="http://schemas.openxmlformats.org/drawingml/2006/main">
                  <a:rPr lang="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hr" sz="2000" dirty="0">
                <a:effectLst/>
                <a:latin typeface="Tahoma" panose="020B0604030504040204" pitchFamily="34" charset="0"/>
                <a:ea typeface="Calibri" panose="020F0502020204030204" pitchFamily="34" charset="0"/>
                <a:cs typeface="Times New Roman" panose="02020603050405020304" pitchFamily="18" charset="0"/>
              </a:rPr>
              <a:t>Metoda sezonskog eksponencijalnog zaglađivanja, također nazvana Holt-Wintersov model, vrlo je prikladna za predviđanje potražnje za podacima koje karakteriziraju i trend i sezonalnost </a:t>
            </a:r>
            <a:r>
              <a:rPr lang="hr"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2000" dirty="0">
                <a:solidFill>
                  <a:srgbClr val="1065AB"/>
                </a:solidFill>
                <a:latin typeface="Tahoma" panose="020B0604030504040204" pitchFamily="34" charset="0"/>
                <a:cs typeface="Times New Roman" panose="02020603050405020304" pitchFamily="18" charset="0"/>
              </a:rPr>
              <a:t>Multiplikativne fluktuacije </a:t>
            </a:r>
            <a:r>
              <a:rPr lang="hr" sz="2000" dirty="0">
                <a:latin typeface="Tahoma" panose="020B0604030504040204" pitchFamily="34" charset="0"/>
                <a:cs typeface="Times New Roman" panose="02020603050405020304" pitchFamily="18" charset="0"/>
              </a:rPr>
              <a:t>nastaju kada se u pojedinim potrazdobljima ciklusa može uočiti odstupanje od prosječne razine ili trenda za određeni stalni relativni iznos.</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Sobczyk, 2006</a:t>
            </a:r>
          </a:p>
        </p:txBody>
      </p:sp>
      <p:pic>
        <p:nvPicPr>
          <p:cNvPr id="6" name="Picture 5">
            <a:extLst>
              <a:ext uri="{FF2B5EF4-FFF2-40B4-BE49-F238E27FC236}">
                <a16:creationId xmlns:a16="http://schemas.microsoft.com/office/drawing/2014/main" id="{77D8CD34-3D43-905B-AF77-10C9898C15BF}"/>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90204" y="1356380"/>
            <a:ext cx="1813559" cy="1516451"/>
          </a:xfrm>
          <a:prstGeom prst="rect">
            <a:avLst/>
          </a:prstGeom>
        </p:spPr>
      </p:pic>
      <p:sp>
        <p:nvSpPr>
          <p:cNvPr id="3" name="pole tekstowe 5">
            <a:extLst>
              <a:ext uri="{FF2B5EF4-FFF2-40B4-BE49-F238E27FC236}">
                <a16:creationId xmlns:a16="http://schemas.microsoft.com/office/drawing/2014/main" id="{BA115172-9654-DDBF-B483-FF95E63AF92F}"/>
              </a:ext>
            </a:extLst>
          </p:cNvPr>
          <p:cNvSpPr txBox="1"/>
          <p:nvPr/>
        </p:nvSpPr>
        <p:spPr>
          <a:xfrm>
            <a:off x="467810" y="1772482"/>
            <a:ext cx="10370652" cy="4562788"/>
          </a:xfrm>
          <a:prstGeom prst="rect">
            <a:avLst/>
          </a:prstGeom>
          <a:noFill/>
        </p:spPr>
        <p:txBody>
          <a:bodyPr wrap="square">
            <a:spAutoFit/>
          </a:bodyPr>
          <a:lstStyle/>
          <a:p>
            <a:pPr algn="l">
              <a:lnSpc>
                <a:spcPct val="150000"/>
              </a:lnSpc>
              <a:spcAft>
                <a:spcPts val="600"/>
              </a:spcAft>
            </a:pPr>
            <a:r>
              <a:rPr lang="hr" sz="11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alfa) *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beta *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beta) *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gama * (komponenta potražnje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gama) * 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za četiri kvartala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100" b="1"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1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100" b="1"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dirty="0"/>
          </a:p>
        </p:txBody>
      </p:sp>
      <p:pic>
        <p:nvPicPr>
          <p:cNvPr id="7" name="Picture 6">
            <a:extLst>
              <a:ext uri="{FF2B5EF4-FFF2-40B4-BE49-F238E27FC236}">
                <a16:creationId xmlns:a16="http://schemas.microsoft.com/office/drawing/2014/main" id="{4DE0473F-5EDB-3DCB-A184-EC0DEC2B41B0}"/>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Autoregresivne metode </a:t>
            </a:r>
            <a:r>
              <a:rPr lang="hr" sz="2400" dirty="0"/>
              <a:t>su modeli koji se temelje na fenomenu autokorelacije, a nastali su integracijom AR autoregresionog modela (</a:t>
            </a:r>
            <a:r>
              <a:rPr lang="hr" sz="2400" i="1" dirty="0"/>
              <a:t>AutorRegressive model</a:t>
            </a:r>
            <a:r>
              <a:rPr lang="hr" sz="2400" dirty="0"/>
              <a:t>) i MA (</a:t>
            </a:r>
            <a:r>
              <a:rPr lang="hr" sz="2400" i="1" dirty="0"/>
              <a:t>Moving Average</a:t>
            </a:r>
            <a:r>
              <a:rPr lang="hr" sz="2400" dirty="0"/>
              <a:t>) modela .</a:t>
            </a:r>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1333155746"/>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hr" dirty="0"/>
              <a:t>Lik 10 : Odabrane metode eksponencijalnog izglađivanja</a:t>
            </a:r>
            <a:endParaRPr lang="pl-PL" dirty="0"/>
          </a:p>
        </p:txBody>
      </p:sp>
      <p:pic>
        <p:nvPicPr>
          <p:cNvPr id="6" name="Picture 5">
            <a:extLst>
              <a:ext uri="{FF2B5EF4-FFF2-40B4-BE49-F238E27FC236}">
                <a16:creationId xmlns:a16="http://schemas.microsoft.com/office/drawing/2014/main" id="{10E59D3F-C969-F2B5-745E-38D8AD7FC26E}"/>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hr" sz="1900" dirty="0"/>
                  <a:t>Vrijednost prognoze u trenutku t ovisi o njezinim prošlim vrijednostima i razlikama između prošlih stvarnih vrijednosti varijable prognoze i njezinih vrijednosti dobivenih iz modela – pogreške prognoze. Ovaj se model naziva ARMA </a:t>
                </a:r>
                <a:r>
                  <a:rPr lang="hr" sz="1900" i="1" dirty="0"/>
                  <a:t>( </a:t>
                </a:r>
                <a:r>
                  <a:rPr lang="hr" sz="1900" i="1" dirty="0" err="1"/>
                  <a:t>p,q </a:t>
                </a:r>
                <a:r>
                  <a:rPr lang="hr" sz="1900" i="1" dirty="0"/>
                  <a:t>) </a:t>
                </a:r>
                <a:r>
                  <a:rPr lang="hr" sz="1900" dirty="0"/>
                  <a:t>model, gdje se p odnosi na red autoregresijskog polinoma, a q je red polinoma pomičnog prosjeka ;</a:t>
                </a:r>
              </a:p>
              <a:p>
                <a:pPr marL="0" indent="0" algn="just">
                  <a:buNone/>
                </a:pPr>
                <a:endParaRPr lang="pl-PL" sz="1900" dirty="0"/>
              </a:p>
              <a:p>
                <a:pPr marL="0" indent="0">
                  <a:buNone/>
                </a:pPr>
                <a:r>
                  <a:rPr lang="hr" sz="1900" dirty="0"/>
                  <a:t>Ovo je predstavljeno formalnim modelom:</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hr" sz="1900" dirty="0"/>
                  <a:t>gdje: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hr" sz="1900" dirty="0"/>
                  <a:t>– parametar autoregresijskog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hr" sz="1900" dirty="0"/>
                  <a:t>– parametar modela pomičnog prosjeka</a:t>
                </a:r>
                <a:endParaRPr lang="pl-PL" sz="1900" dirty="0"/>
              </a:p>
              <a:p>
                <a:pPr marL="0" indent="0">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hr" sz="1900" dirty="0"/>
                  <a:t>– greška modela (bijeli šum).</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xmlns:a="http://schemas.openxmlformats.org/drawingml/2006/main">
                  <a:rPr lang="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Autoregresivni pomični prosjek,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62022" y="2401510"/>
            <a:ext cx="4966976" cy="3354765"/>
          </a:xfrm>
          <a:prstGeom prst="rect">
            <a:avLst/>
          </a:prstGeom>
          <a:noFill/>
        </p:spPr>
        <p:txBody>
          <a:bodyPr wrap="square">
            <a:spAutoFit/>
          </a:bodyPr>
          <a:lstStyle/>
          <a:p>
            <a:pPr algn="l">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komponenta1 + komponenta2 + komponenta3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komponenta1 = alfa * komponenta1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komponenta2 = beta * komponenta2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alfa * komponenta2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b="1" dirty="0">
                <a:effectLst/>
                <a:latin typeface="Tahoma" panose="020B0604030504040204" pitchFamily="34" charset="0"/>
                <a:ea typeface="Calibri" panose="020F0502020204030204" pitchFamily="34" charset="0"/>
                <a:cs typeface="Times New Roman" panose="02020603050405020304" pitchFamily="18" charset="0"/>
              </a:rPr>
              <a:t>komponenta3 = pogreška modela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dirty="0">
                <a:effectLst/>
                <a:latin typeface="Tahoma" panose="020B0604030504040204" pitchFamily="34" charset="0"/>
                <a:ea typeface="Calibri" panose="020F0502020204030204" pitchFamily="34" charset="0"/>
                <a:cs typeface="Times New Roman" panose="02020603050405020304" pitchFamily="18" charset="0"/>
              </a:rPr>
              <a:t>+ alfa * pogreška modela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pic>
        <p:nvPicPr>
          <p:cNvPr id="6" name="Picture 5">
            <a:extLst>
              <a:ext uri="{FF2B5EF4-FFF2-40B4-BE49-F238E27FC236}">
                <a16:creationId xmlns:a16="http://schemas.microsoft.com/office/drawing/2014/main" id="{98138D78-04F5-0A7D-1A24-3F364FBA4424}"/>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hr" sz="1900" dirty="0"/>
                  <a:t>U slučaju ARIMA modela, pozornost se obraća na nestacionarnost serije. U modelu postoje tri parametra: autoregresivni parametar </a:t>
                </a:r>
                <a:r>
                  <a:rPr lang="hr" sz="1900" i="1" dirty="0"/>
                  <a:t>(p) </a:t>
                </a:r>
                <a:r>
                  <a:rPr lang="hr" sz="1900" dirty="0"/>
                  <a:t>, parametar pomičnog prosjeka </a:t>
                </a:r>
                <a:r>
                  <a:rPr lang="hr" sz="1900" i="1" dirty="0"/>
                  <a:t>(q) </a:t>
                </a:r>
                <a:r>
                  <a:rPr lang="hr" sz="1900" dirty="0"/>
                  <a:t>i redoslijed diferencijacije </a:t>
                </a:r>
                <a:r>
                  <a:rPr lang="hr" sz="1900" i="1" dirty="0"/>
                  <a:t>(d) </a:t>
                </a:r>
                <a:r>
                  <a:rPr lang="hr" sz="1900" dirty="0"/>
                  <a:t>. ARIMA </a:t>
                </a:r>
                <a:r>
                  <a:rPr lang="hr" sz="1900" i="1" dirty="0"/>
                  <a:t>( </a:t>
                </a:r>
                <a:r>
                  <a:rPr lang="hr" sz="1900" i="1" dirty="0" err="1"/>
                  <a:t>p,q,d </a:t>
                </a:r>
                <a:r>
                  <a:rPr lang="hr" sz="1900" i="1" dirty="0"/>
                  <a:t>) </a:t>
                </a:r>
                <a:r>
                  <a:rPr lang="hr" sz="1900" dirty="0"/>
                  <a:t>model također je opisan pomoću brojeva, na primjer: </a:t>
                </a:r>
                <a:r>
                  <a:rPr lang="hr" sz="1900" i="1" dirty="0"/>
                  <a:t>(1,1,0) </a:t>
                </a:r>
                <a:r>
                  <a:rPr lang="hr" sz="1900" dirty="0"/>
                  <a:t>, što znači da u nizu p=1 postoji jedan autoregresivni parametar, q=1 postoji jedan parametar pomičnog prosjeka i d =0, nema diferencijacije ;</a:t>
                </a:r>
              </a:p>
              <a:p>
                <a:pPr marL="0" indent="0" algn="just">
                  <a:buNone/>
                </a:pPr>
                <a:endParaRPr lang="pl-PL" sz="1900" dirty="0"/>
              </a:p>
              <a:p>
                <a:pPr marL="0" indent="0">
                  <a:buNone/>
                </a:pPr>
                <a:r>
                  <a:rPr lang="hr" sz="1900" dirty="0"/>
                  <a:t>Ovo je predstavljeno formalnim modelom:</a:t>
                </a:r>
                <a:endParaRPr lang="pl-PL" sz="1900" dirty="0"/>
              </a:p>
              <a:p>
                <a:pPr marL="0" indent="0">
                  <a:buNone/>
                </a:pPr>
                <a14:m>
                  <m:oMathPara xmlns:m="http://schemas.openxmlformats.org/officeDocument/2006/math">
                    <m:oMathParaPr>
                      <m:jc m:val="center"/>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hr" sz="1900" dirty="0"/>
                  <a:t>gdje: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hr" sz="1900" dirty="0"/>
                  <a:t>– parametar autoregresijskog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oMath>
                </a14:m>
                <a:r>
                  <a:rPr lang="hr" sz="1900" dirty="0"/>
                  <a:t>– parametar pokretnog prosjeka.</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Autoregresivni integrirani pomični prosjek,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beta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pic>
        <p:nvPicPr>
          <p:cNvPr id="6" name="Picture 5">
            <a:extLst>
              <a:ext uri="{FF2B5EF4-FFF2-40B4-BE49-F238E27FC236}">
                <a16:creationId xmlns:a16="http://schemas.microsoft.com/office/drawing/2014/main" id="{4486055B-D456-6403-1564-AD14466D8B47}"/>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Predviđanje</a:t>
            </a:r>
            <a:r>
              <a:rPr lang="hr" dirty="0"/>
              <a:t> </a:t>
            </a:r>
            <a:r>
              <a:rPr lang="hr" dirty="0" err="1"/>
              <a:t>horizontima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hr" sz="2000" dirty="0"/>
              <a:t>Prognoza se uvijek odnosi na određeni prognozni horizont. Horizont prognoze je interval          , gdje je:</a:t>
            </a:r>
          </a:p>
          <a:p>
            <a:pPr lvl="1" algn="just"/>
            <a:r>
              <a:rPr lang="hr" sz="1800" dirty="0"/>
              <a:t>T – trenutni trenutak,</a:t>
            </a:r>
          </a:p>
          <a:p>
            <a:pPr lvl="1" algn="just"/>
            <a:r>
              <a:rPr lang="hr" sz="1800" dirty="0"/>
              <a:t>T </a:t>
            </a:r>
            <a:r>
              <a:rPr lang="hr" sz="1800" baseline="-25000" dirty="0"/>
              <a:t>i </a:t>
            </a:r>
            <a:r>
              <a:rPr lang="hr" sz="1800" dirty="0"/>
              <a:t>– konačni trenutak.</a:t>
            </a:r>
            <a:endParaRPr lang="pl-PL" sz="1800" dirty="0"/>
          </a:p>
          <a:p>
            <a:pPr lvl="1" algn="just"/>
            <a:endParaRPr lang="pl-PL" sz="1800" dirty="0"/>
          </a:p>
          <a:p>
            <a:pPr algn="just"/>
            <a:r>
              <a:rPr lang="hr" sz="2000" dirty="0"/>
              <a:t>Ovisno o vremenskom horizontu, problem predviđanja općenito se dijeli na tri područja:</a:t>
            </a:r>
            <a:endParaRPr lang="pl-PL" sz="2000" dirty="0"/>
          </a:p>
          <a:p>
            <a:pPr lvl="1" algn="just"/>
            <a:r>
              <a:rPr lang="hr" sz="1800" dirty="0">
                <a:solidFill>
                  <a:srgbClr val="347CB8"/>
                </a:solidFill>
              </a:rPr>
              <a:t>kratkoročno </a:t>
            </a:r>
            <a:r>
              <a:rPr lang="hr" sz="1800" dirty="0"/>
              <a:t>– pokriva horizonte predviđanja od jednog sata do tjedan dana ; </a:t>
            </a:r>
            <a:endParaRPr lang="pl-PL" sz="1800" dirty="0"/>
          </a:p>
          <a:p>
            <a:pPr lvl="1" algn="just"/>
            <a:r>
              <a:rPr lang="hr" sz="1800" dirty="0">
                <a:solidFill>
                  <a:srgbClr val="347CB8"/>
                </a:solidFill>
              </a:rPr>
              <a:t>srednjoročno </a:t>
            </a:r>
            <a:r>
              <a:rPr lang="hr" sz="1800" dirty="0"/>
              <a:t>– odnosi se na prognoze od jednog mjeseca do najviše godine ;</a:t>
            </a:r>
          </a:p>
          <a:p>
            <a:pPr lvl="1" algn="just"/>
            <a:r>
              <a:rPr lang="hr" sz="1800" dirty="0">
                <a:solidFill>
                  <a:srgbClr val="347CB8"/>
                </a:solidFill>
              </a:rPr>
              <a:t>dugoročno predviđanje </a:t>
            </a:r>
            <a:r>
              <a:rPr lang="hr" sz="1800" dirty="0"/>
              <a:t>– karakteriziran horizontom predviđanja dužim od jedne godine .</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a:t>
            </a:r>
            <a:r>
              <a:rPr lang="hr" sz="1200" dirty="0" err="1">
                <a:solidFill>
                  <a:srgbClr val="7F7F7F"/>
                </a:solidFill>
              </a:rPr>
              <a:t>Raza </a:t>
            </a:r>
            <a:r>
              <a:rPr lang="hr" sz="1200" dirty="0">
                <a:solidFill>
                  <a:srgbClr val="7F7F7F"/>
                </a:solidFill>
              </a:rPr>
              <a:t>&amp; </a:t>
            </a:r>
            <a:r>
              <a:rPr lang="hr" sz="1200" dirty="0" err="1">
                <a:solidFill>
                  <a:srgbClr val="7F7F7F"/>
                </a:solidFill>
              </a:rPr>
              <a:t>Khosravi </a:t>
            </a:r>
            <a:r>
              <a:rPr lang="hr"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2410595174"/>
              </p:ext>
            </p:extLst>
          </p:nvPr>
        </p:nvGraphicFramePr>
        <p:xfrm>
          <a:off x="995581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8" name="Obiekt 7">
                        <a:extLst>
                          <a:ext uri="{FF2B5EF4-FFF2-40B4-BE49-F238E27FC236}">
                            <a16:creationId xmlns:a16="http://schemas.microsoft.com/office/drawing/2014/main" id="{C3F490E8-B07C-2912-F3ED-4F4EDFDC1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81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hr" dirty="0"/>
              <a:t>Slika 1: Generalizirani model predviđanja</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hr" sz="2000" dirty="0" err="1">
                <a:solidFill>
                  <a:schemeClr val="bg1"/>
                </a:solidFill>
              </a:rPr>
              <a:t>Povijesni </a:t>
            </a:r>
            <a:r>
              <a:rPr lang="hr" sz="2000" dirty="0">
                <a:solidFill>
                  <a:schemeClr val="bg1"/>
                </a:solidFill>
              </a:rPr>
              <a:t>podaci</a:t>
            </a:r>
          </a:p>
          <a:p>
            <a:pPr algn="ctr"/>
            <a:r>
              <a:rPr lang="hr"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hr" sz="2000" dirty="0" err="1">
                <a:solidFill>
                  <a:schemeClr val="bg1"/>
                </a:solidFill>
              </a:rPr>
              <a:t>Prognoza</a:t>
            </a:r>
            <a:endParaRPr lang="pl-PL" sz="2000" dirty="0">
              <a:solidFill>
                <a:schemeClr val="bg1"/>
              </a:solidFill>
            </a:endParaRPr>
          </a:p>
          <a:p>
            <a:pPr algn="ctr"/>
            <a:r>
              <a:rPr lang="hr" sz="2000" dirty="0">
                <a:solidFill>
                  <a:schemeClr val="bg1"/>
                </a:solidFill>
              </a:rPr>
              <a:t>podaci</a:t>
            </a:r>
          </a:p>
          <a:p>
            <a:pPr algn="ctr"/>
            <a:r>
              <a:rPr lang="hr"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hr" sz="1600" dirty="0"/>
              <a:t>Model</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hr" sz="1600" dirty="0"/>
              <a:t>predviđanja</a:t>
            </a:r>
          </a:p>
        </p:txBody>
      </p:sp>
      <p:pic>
        <p:nvPicPr>
          <p:cNvPr id="2" name="Picture 1">
            <a:extLst>
              <a:ext uri="{FF2B5EF4-FFF2-40B4-BE49-F238E27FC236}">
                <a16:creationId xmlns:a16="http://schemas.microsoft.com/office/drawing/2014/main" id="{E2AB37AA-1136-8F96-5508-D4FA34C102E3}"/>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hr" sz="2000" dirty="0"/>
                  <a:t>U jednostavnom RW modelu, pretpostavlja se da je svaka prognoza zbroj posljednjeg opažanja i slučajne pogreške. Stoga pretpostavlja da je najnovije opažanje najbolji pokazatelj za izradu najbliže sljedeće prognoze. Ovaj model je prilično jednostavan za razumijevanje i implementaciju. Koristi se kada se promatra razvojni trend u nizu podataka .</a:t>
                </a:r>
                <a:endParaRPr lang="pl-PL" sz="2000" dirty="0"/>
              </a:p>
              <a:p>
                <a:pPr marL="0" indent="0" algn="just">
                  <a:buNone/>
                </a:pPr>
                <a:endParaRPr lang="pl-PL" sz="2000" dirty="0"/>
              </a:p>
              <a:p>
                <a:pPr marL="0" indent="0">
                  <a:buNone/>
                </a:pPr>
                <a:r>
                  <a:rPr lang="hr" sz="2000" dirty="0"/>
                  <a:t>Ovo je predstavljeno formalnim modelom:</a:t>
                </a:r>
                <a:endParaRPr lang="pl-PL" sz="2000" dirty="0"/>
              </a:p>
              <a:p>
                <a:pPr marL="0" indent="0">
                  <a:buNone/>
                </a:pPr>
                <a:endParaRPr lang="pl-PL" sz="2000" dirty="0"/>
              </a:p>
              <a:p>
                <a:pPr marL="0" indent="0">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hr" sz="2000" dirty="0"/>
                  <a:t>gdje:</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hr" sz="2000" dirty="0"/>
                  <a:t>– greška modela (bijeli šum).</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620"/>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Nasumični hod,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pic>
        <p:nvPicPr>
          <p:cNvPr id="6" name="Picture 5">
            <a:extLst>
              <a:ext uri="{FF2B5EF4-FFF2-40B4-BE49-F238E27FC236}">
                <a16:creationId xmlns:a16="http://schemas.microsoft.com/office/drawing/2014/main" id="{4623F37B-F831-0208-16EB-21CC46176E7F}"/>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230288" y="3793806"/>
            <a:ext cx="5724518" cy="2787134"/>
          </a:xfrm>
        </p:spPr>
        <p:txBody>
          <a:bodyPr>
            <a:noAutofit/>
          </a:bodyPr>
          <a:lstStyle/>
          <a:p>
            <a:pPr algn="just"/>
            <a:r>
              <a:rPr lang="hr" sz="2300" dirty="0"/>
              <a:t>U regresijskim modelima nije moguće govoriti o utjecaju jedne varijable na drugu </a:t>
            </a:r>
          </a:p>
          <a:p>
            <a:pPr algn="just"/>
            <a:r>
              <a:rPr lang="hr" sz="2300" dirty="0"/>
              <a:t>Za primjenu regresijskih metoda potrebna je veća količina povijesnih podataka – što je dulje razdoblje promatranja povijesnih podataka, veća je mogućnost preciznog utvrđivanja prognoza </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400110"/>
          </a:xfrm>
          <a:prstGeom prst="rect">
            <a:avLst/>
          </a:prstGeom>
          <a:noFill/>
        </p:spPr>
        <p:txBody>
          <a:bodyPr wrap="square">
            <a:spAutoFit/>
          </a:bodyPr>
          <a:lstStyle/>
          <a:p>
            <a:r>
              <a:rPr lang="hr" sz="2000" b="1" dirty="0"/>
              <a:t>Slika 11 : Odabrane regresijske metode</a:t>
            </a:r>
            <a:endParaRPr lang="pl-PL" sz="2000" b="1"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1510682860"/>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Poznate su mnoge varijante regresijskih modela: linearna regresija, nelinearna regresija, logistička regresija, postupna regresija, ordinalna regresija .</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01646"/>
              </a:xfrm>
              <a:prstGeom prst="rect">
                <a:avLst/>
              </a:prstGeom>
              <a:noFill/>
            </p:spPr>
            <p:txBody>
              <a:bodyPr wrap="square">
                <a:spAutoFit/>
              </a:bodyPr>
              <a:lstStyle/>
              <a:p>
                <a:pPr algn="just">
                  <a:lnSpc>
                    <a:spcPct val="150000"/>
                  </a:lnSpc>
                  <a:spcAft>
                    <a:spcPts val="600"/>
                  </a:spcAft>
                </a:pPr>
                <a:r>
                  <a:rPr lang="hr" kern="100" dirty="0">
                    <a:effectLst/>
                    <a:latin typeface="Tahoma" panose="020B0604030504040204" pitchFamily="34" charset="0"/>
                    <a:ea typeface="Calibri" panose="020F0502020204030204" pitchFamily="34" charset="0"/>
                    <a:cs typeface="Times New Roman" panose="02020603050405020304" pitchFamily="18" charset="0"/>
                  </a:rPr>
                  <a:t>Formula za opći oblik regresije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i="1" kern="100" dirty="0">
                    <a:effectLst/>
                    <a:latin typeface="Tahoma" panose="020B0604030504040204" pitchFamily="34" charset="0"/>
                    <a:ea typeface="Calibri" panose="020F0502020204030204" pitchFamily="34" charset="0"/>
                    <a:cs typeface="Times New Roman" panose="02020603050405020304" pitchFamily="18" charset="0"/>
                  </a:rPr>
                  <a:t>X </a:t>
                </a:r>
                <a:r>
                  <a:rPr lang="hr" kern="100" dirty="0">
                    <a:effectLst/>
                    <a:latin typeface="Tahoma" panose="020B0604030504040204" pitchFamily="34" charset="0"/>
                    <a:ea typeface="Calibri" panose="020F0502020204030204" pitchFamily="34" charset="0"/>
                    <a:cs typeface="Times New Roman" panose="02020603050405020304" pitchFamily="18" charset="0"/>
                  </a:rPr>
                  <a:t>– eksplanatorna, predviđajuća varijabla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hr" i="1" kern="100" dirty="0">
                    <a:effectLst/>
                    <a:latin typeface="Tahoma" panose="020B0604030504040204" pitchFamily="34" charset="0"/>
                    <a:ea typeface="Calibri" panose="020F0502020204030204" pitchFamily="34"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koeficijent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hr"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regresijska jednadžba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slučajna greška.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01646"/>
              </a:xfrm>
              <a:prstGeom prst="rect">
                <a:avLst/>
              </a:prstGeom>
              <a:blipFill>
                <a:blip r:embed="rId7"/>
                <a:stretch>
                  <a:fillRect l="-890" b="-1563"/>
                </a:stretch>
              </a:blipFill>
            </p:spPr>
            <p:txBody>
              <a:bodyPr/>
              <a:lstStyle/>
              <a:p>
                <a:r xmlns:a="http://schemas.openxmlformats.org/drawingml/2006/main">
                  <a:rPr lang="hr">
                    <a:noFill/>
                  </a:rPr>
                  <a:t> </a:t>
                </a:r>
              </a:p>
            </p:txBody>
          </p:sp>
        </mc:Fallback>
      </mc:AlternateContent>
      <p:pic>
        <p:nvPicPr>
          <p:cNvPr id="2" name="Picture 1">
            <a:extLst>
              <a:ext uri="{FF2B5EF4-FFF2-40B4-BE49-F238E27FC236}">
                <a16:creationId xmlns:a16="http://schemas.microsoft.com/office/drawing/2014/main" id="{13D2F30A-EDC6-E4CB-8019-E8D3E5B8ECA6}"/>
              </a:ext>
            </a:extLst>
          </p:cNvPr>
          <p:cNvPicPr>
            <a:picLocks noChangeAspect="1"/>
          </p:cNvPicPr>
          <p:nvPr/>
        </p:nvPicPr>
        <p:blipFill>
          <a:blip r:embed="rId8"/>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hr" sz="2000" dirty="0"/>
              <a:t>Metoda projekcije trenda je varijacija metode ravne linije. Jet je najklasičnija metoda poslovnog predviđanja koja se bavi kretanjem varijabli tijekom vremena ;</a:t>
            </a:r>
          </a:p>
          <a:p>
            <a:pPr algn="just"/>
            <a:endParaRPr lang="pl-PL" sz="2000" dirty="0"/>
          </a:p>
          <a:p>
            <a:pPr algn="just"/>
            <a:r>
              <a:rPr lang="hr" sz="2000" dirty="0"/>
              <a:t>Može se razlikovati </a:t>
            </a:r>
            <a:r>
              <a:rPr lang="hr" sz="2000" dirty="0">
                <a:solidFill>
                  <a:srgbClr val="1065AB"/>
                </a:solidFill>
              </a:rPr>
              <a:t>grafička metoda </a:t>
            </a:r>
            <a:r>
              <a:rPr lang="hr" sz="2000" dirty="0"/>
              <a:t>– u kojoj se podaci prikazuju na grafikonu i kroz njega se ručno povlači linija. Crta se crta držeći najmanju udaljenost između označenih točaka i crte; </a:t>
            </a:r>
            <a:r>
              <a:rPr lang="hr" sz="2000" dirty="0">
                <a:solidFill>
                  <a:srgbClr val="1065AB"/>
                </a:solidFill>
              </a:rPr>
              <a:t>metoda prilagođavanja jednadžbe trenda </a:t>
            </a:r>
            <a:r>
              <a:rPr lang="hr" sz="2000" dirty="0"/>
              <a:t>korištenjem podataka i jednadžbe ravne ili eksponencijalne linije .</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projekcije trenda</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664679" y="677532"/>
            <a:ext cx="4064205"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višestruke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770813" y="1104918"/>
                <a:ext cx="5421187" cy="4970591"/>
              </a:xfrm>
              <a:prstGeom prst="rect">
                <a:avLst/>
              </a:prstGeom>
              <a:noFill/>
            </p:spPr>
            <p:txBody>
              <a:bodyPr wrap="square">
                <a:spAutoFit/>
              </a:bodyPr>
              <a:lstStyle/>
              <a:p>
                <a:pPr algn="just"/>
                <a:r>
                  <a:rPr lang="hr" sz="1800" dirty="0">
                    <a:effectLst/>
                    <a:latin typeface="Tahoma" panose="020B0604030504040204" pitchFamily="34" charset="0"/>
                    <a:ea typeface="Calibri" panose="020F0502020204030204" pitchFamily="34" charset="0"/>
                    <a:cs typeface="Times New Roman" panose="02020603050405020304" pitchFamily="18" charset="0"/>
                  </a:rPr>
                  <a:t>Višestruka linearna regresija omogućuje vam izgradnju modela linearnih odnosa između mnogih varijabli. Metoda višestruke linearne regresije koristi se u analizi podataka za ispitivanje složenih odnosa između više varijabli ;</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varijable u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analiziranom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razdoblju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povećanja ili smanjenja zavisne varijable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hr" sz="18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greška modela (bijeli šum).</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770813" y="1104918"/>
                <a:ext cx="5421187" cy="4970591"/>
              </a:xfrm>
              <a:prstGeom prst="rect">
                <a:avLst/>
              </a:prstGeom>
              <a:blipFill>
                <a:blip r:embed="rId2"/>
                <a:stretch>
                  <a:fillRect l="-1012" t="-613" r="-900"/>
                </a:stretch>
              </a:blipFill>
            </p:spPr>
            <p:txBody>
              <a:bodyPr/>
              <a:lstStyle/>
              <a:p>
                <a:r>
                  <a:rPr lang="hr-HR">
                    <a:noFill/>
                  </a:rPr>
                  <a:t> </a:t>
                </a:r>
              </a:p>
            </p:txBody>
          </p:sp>
        </mc:Fallback>
      </mc:AlternateContent>
      <p:pic>
        <p:nvPicPr>
          <p:cNvPr id="5" name="Picture 4">
            <a:extLst>
              <a:ext uri="{FF2B5EF4-FFF2-40B4-BE49-F238E27FC236}">
                <a16:creationId xmlns:a16="http://schemas.microsoft.com/office/drawing/2014/main" id="{8D9E34EB-E2CA-E44C-F56B-A6371C85AE98}"/>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hr" sz="2000" dirty="0"/>
                  <a:t>Svrha metode linearne regresije je uklopiti ravnu liniju u podatke . U metodi jednostavne linearne regresije, model predviđanja temelji se na linearnoj tendenciji. Da biste odredili regresijsku liniju, a time i vrijednosti u modelu linearne regresije, trebate izračunati koeficijente ravne linije </a:t>
                </a:r>
                <a:r>
                  <a:rPr lang="hr" sz="2000" i="1" dirty="0"/>
                  <a:t>a </a:t>
                </a:r>
                <a:r>
                  <a:rPr lang="hr" sz="2000" dirty="0"/>
                  <a:t>i </a:t>
                </a:r>
                <a:r>
                  <a:rPr lang="hr" sz="2000" i="1" dirty="0"/>
                  <a:t>b </a:t>
                </a:r>
                <a:r>
                  <a:rPr lang="hr"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1800" kern="100" dirty="0">
                  <a:ea typeface="Calibri" panose="020F0502020204030204" pitchFamily="34" charset="0"/>
                  <a:cs typeface="Times New Roman" panose="02020603050405020304" pitchFamily="18" charset="0"/>
                </a:endParaRPr>
              </a:p>
              <a:p>
                <a:pPr marL="0" indent="0" algn="ctr">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varijable u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analiziranom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razdoblju</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povećanja ili smanjenja zavisne varijable</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redni broj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analiziranog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i prognoziranog razdoblja.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1769715"/>
          </a:xfrm>
          <a:prstGeom prst="rect">
            <a:avLst/>
          </a:prstGeom>
          <a:noFill/>
        </p:spPr>
        <p:txBody>
          <a:bodyPr wrap="square">
            <a:spAutoFit/>
          </a:bodyPr>
          <a:lstStyle/>
          <a:p>
            <a:pPr algn="just">
              <a:lnSpc>
                <a:spcPct val="150000"/>
              </a:lnSpc>
              <a:spcAft>
                <a:spcPts val="600"/>
              </a:spcAft>
            </a:pPr>
            <a:r>
              <a:rPr lang="hr" sz="1600" kern="100" dirty="0">
                <a:latin typeface="Tahoma" panose="020B0604030504040204" pitchFamily="34" charset="0"/>
                <a:ea typeface="Calibri" panose="020F0502020204030204" pitchFamily="34" charset="0"/>
                <a:cs typeface="Times New Roman" panose="02020603050405020304" pitchFamily="18" charset="0"/>
              </a:rPr>
              <a:t>Najbrži </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način za izračunavanje gornjih koeficijenata regresije je korištenje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600" dirty="0">
                <a:effectLst/>
                <a:latin typeface="Tahoma" panose="020B0604030504040204" pitchFamily="34" charset="0"/>
                <a:ea typeface="Calibri" panose="020F0502020204030204" pitchFamily="34" charset="0"/>
                <a:cs typeface="Times New Roman" panose="02020603050405020304" pitchFamily="18" charset="0"/>
              </a:rPr>
              <a:t>Sintaksa </a:t>
            </a:r>
            <a:r>
              <a:rPr lang="hr" sz="1600" b="1" dirty="0">
                <a:effectLst/>
                <a:latin typeface="Tahoma" panose="020B0604030504040204" pitchFamily="34" charset="0"/>
                <a:ea typeface="Calibri" panose="020F0502020204030204" pitchFamily="34" charset="0"/>
                <a:cs typeface="Times New Roman" panose="02020603050405020304" pitchFamily="18" charset="0"/>
              </a:rPr>
              <a:t>: LINEST(poznato_y ,[poznato_x],[konstanta],[statistika])</a:t>
            </a:r>
            <a:endParaRPr lang="pl-PL" sz="1600" dirty="0"/>
          </a:p>
        </p:txBody>
      </p:sp>
      <p:pic>
        <p:nvPicPr>
          <p:cNvPr id="6" name="Picture 5">
            <a:extLst>
              <a:ext uri="{FF2B5EF4-FFF2-40B4-BE49-F238E27FC236}">
                <a16:creationId xmlns:a16="http://schemas.microsoft.com/office/drawing/2014/main" id="{D946DF27-5B61-8110-7121-A9A36B19452D}"/>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hr" sz="1600" kern="100" dirty="0">
                <a:latin typeface="Tahoma" panose="020B0604030504040204" pitchFamily="34" charset="0"/>
                <a:ea typeface="Calibri" panose="020F0502020204030204" pitchFamily="34" charset="0"/>
                <a:cs typeface="Times New Roman" panose="02020603050405020304" pitchFamily="18" charset="0"/>
              </a:rPr>
              <a:t>Najbrži </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način za izračunavanje gornjih koeficijenata regresije je korištenje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600" dirty="0">
                <a:effectLst/>
                <a:latin typeface="Tahoma" panose="020B0604030504040204" pitchFamily="34" charset="0"/>
                <a:ea typeface="Calibri" panose="020F0502020204030204" pitchFamily="34" charset="0"/>
                <a:cs typeface="Times New Roman" panose="02020603050405020304" pitchFamily="18" charset="0"/>
              </a:rPr>
              <a:t>Sintaksa </a:t>
            </a:r>
            <a:r>
              <a:rPr lang="hr" sz="1600" b="1" dirty="0">
                <a:effectLst/>
                <a:latin typeface="Tahoma" panose="020B0604030504040204" pitchFamily="34" charset="0"/>
                <a:ea typeface="Calibri" panose="020F0502020204030204" pitchFamily="34" charset="0"/>
                <a:cs typeface="Times New Roman" panose="02020603050405020304" pitchFamily="18" charset="0"/>
              </a:rPr>
              <a:t>: LINEST( </a:t>
            </a:r>
            <a:r>
              <a:rPr lang="hr" sz="1600" b="1" dirty="0" err="1">
                <a:effectLst/>
                <a:latin typeface="Tahoma" panose="020B0604030504040204" pitchFamily="34" charset="0"/>
                <a:ea typeface="Calibri" panose="020F0502020204030204" pitchFamily="34" charset="0"/>
                <a:cs typeface="Times New Roman" panose="02020603050405020304" pitchFamily="18" charset="0"/>
              </a:rPr>
              <a:t>poznato_y </a:t>
            </a:r>
            <a:r>
              <a:rPr lang="hr" sz="1600" b="1" dirty="0">
                <a:effectLst/>
                <a:latin typeface="Tahoma" panose="020B0604030504040204" pitchFamily="34" charset="0"/>
                <a:ea typeface="Calibri" panose="020F0502020204030204" pitchFamily="34" charset="0"/>
                <a:cs typeface="Times New Roman" panose="02020603050405020304" pitchFamily="18" charset="0"/>
              </a:rPr>
              <a:t>,[ </a:t>
            </a:r>
            <a:r>
              <a:rPr lang="hr" sz="1600" b="1" dirty="0" err="1">
                <a:effectLst/>
                <a:latin typeface="Tahoma" panose="020B0604030504040204" pitchFamily="34" charset="0"/>
                <a:ea typeface="Calibri" panose="020F0502020204030204" pitchFamily="34" charset="0"/>
                <a:cs typeface="Times New Roman" panose="02020603050405020304" pitchFamily="18" charset="0"/>
              </a:rPr>
              <a:t>poznato_x </a:t>
            </a:r>
            <a:r>
              <a:rPr lang="hr"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 određivanje parametara </a:t>
            </a:r>
            <a:r>
              <a:rPr kumimoji="0" lang="hr"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 </a:t>
            </a:r>
            <a:r>
              <a:rPr kumimoji="0" lang="hr"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 </a:t>
            </a: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potrebno je izračunati sustav dviju jednadžbi. Ima sljedeći oblik:</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557655331"/>
              </p:ext>
            </p:extLst>
          </p:nvPr>
        </p:nvGraphicFramePr>
        <p:xfrm>
          <a:off x="153684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21" name="Obiekt 20">
                        <a:extLst>
                          <a:ext uri="{FF2B5EF4-FFF2-40B4-BE49-F238E27FC236}">
                            <a16:creationId xmlns:a16="http://schemas.microsoft.com/office/drawing/2014/main" id="{7D1A3252-F150-0BB0-20DD-DFCBD00CD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84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272677"/>
            <a:ext cx="64709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gdje: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a:t>
            </a:r>
            <a:r>
              <a:rPr kumimoji="0" lang="hr"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redni broj perioda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 1, 2, 3, ...), koji je vrijednost nezavisne vremenske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 </a:t>
            </a:r>
            <a:r>
              <a:rPr kumimoji="0" lang="hr"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zavisna varijabla (npr. potražnja za određenom robom u određenom vremenskom razdoblju)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vrijednost varijable u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analiziranom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razdoblju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vrijednost povećanja ili smanjenja zavisne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broj svih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analiziranih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razdoblja.</a:t>
            </a:r>
            <a:endParaRPr kumimoji="0" lang="en-GB" altLang="pl-PL"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id="{133FFAB2-AF8A-F999-DD8A-B5EF64AA2BEB}"/>
              </a:ext>
            </a:extLst>
          </p:cNvPr>
          <p:cNvPicPr>
            <a:picLocks noChangeAspect="1"/>
          </p:cNvPicPr>
          <p:nvPr/>
        </p:nvPicPr>
        <p:blipFill>
          <a:blip r:embed="rId6"/>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Greška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hr" dirty="0"/>
              <a:t>Da bi se procijenila točnost predviđanja, moraju se izmjeriti pogreške predviđanja. S obzirom na to da ne postoji jamstvo savršenog predviđanja buduće potražnje, svaka je prognoza podložna greškama .</a:t>
            </a:r>
          </a:p>
          <a:p>
            <a:r>
              <a:rPr lang="hr" dirty="0"/>
              <a:t>možemo</a:t>
            </a:r>
            <a:r>
              <a:rPr lang="hr" dirty="0" err="1"/>
              <a:t>​</a:t>
            </a:r>
            <a:r>
              <a:rPr lang="hr" dirty="0"/>
              <a:t> </a:t>
            </a:r>
            <a:r>
              <a:rPr lang="hr" dirty="0" err="1"/>
              <a:t>razlikovati </a:t>
            </a:r>
            <a:r>
              <a:rPr lang="hr" dirty="0"/>
              <a:t>:</a:t>
            </a:r>
          </a:p>
          <a:p>
            <a:pPr lvl="1"/>
            <a:r>
              <a:rPr lang="hr" dirty="0"/>
              <a:t>sustavno i</a:t>
            </a:r>
            <a:endParaRPr lang="pl-PL" dirty="0"/>
          </a:p>
          <a:p>
            <a:pPr lvl="1"/>
            <a:r>
              <a:rPr lang="hr" dirty="0"/>
              <a:t>nesustavni učinci grešaka u predviđanju .</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Hopp </a:t>
            </a:r>
            <a:r>
              <a:rPr lang="hr" dirty="0"/>
              <a:t>&amp; </a:t>
            </a:r>
            <a:r>
              <a:rPr lang="hr" dirty="0" err="1"/>
              <a:t>Spearman </a:t>
            </a:r>
            <a:r>
              <a:rPr lang="hr" dirty="0"/>
              <a:t>, 1999., Zeiml, et al., 2019.; Shcherbakov i sur., 2013</a:t>
            </a:r>
            <a:endParaRPr lang="pl-PL" dirty="0"/>
          </a:p>
        </p:txBody>
      </p:sp>
      <p:pic>
        <p:nvPicPr>
          <p:cNvPr id="2" name="Picture 1">
            <a:extLst>
              <a:ext uri="{FF2B5EF4-FFF2-40B4-BE49-F238E27FC236}">
                <a16:creationId xmlns:a16="http://schemas.microsoft.com/office/drawing/2014/main" id="{B34F8E2F-4A57-DAC4-788F-8F85279B2DED}"/>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Prognoza</a:t>
            </a:r>
            <a:r>
              <a:rPr lang="hr" dirty="0"/>
              <a:t> </a:t>
            </a:r>
            <a:r>
              <a:rPr lang="hr" dirty="0" err="1"/>
              <a:t>pogreške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hr" sz="1800" dirty="0"/>
              <a:t>Srednja kvadratna pogreška može biti samo pozitivna i njezina vrijednost treba biti što manja. Vrijednost ove pogreške, koja iznosi </a:t>
            </a:r>
            <a:r>
              <a:rPr lang="hr" sz="1800" i="1" dirty="0"/>
              <a:t>0 </a:t>
            </a:r>
            <a:r>
              <a:rPr lang="hr" sz="1800" dirty="0"/>
              <a:t>, ukazuje na izvrsnu točnost prognoze .</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Srednja kvadratna pogreška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xmlns:a="http://schemas.openxmlformats.org/drawingml/2006/main">
                  <a:rPr lang="hr">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Vrijednost pogreške trebala bi biti što bliža 0. Što je niža vrijednost srednje kvadratne pogreške, to je model bolji. A savršeni model ima vrijednost jednaku </a:t>
            </a:r>
            <a:r>
              <a:rPr lang="hr" sz="1800" i="1" dirty="0"/>
              <a:t>0 </a:t>
            </a:r>
            <a:r>
              <a:rPr lang="hr"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a typeface="Calibri" panose="020F0502020204030204" pitchFamily="34" charset="0"/>
                <a:cs typeface="Times New Roman" panose="02020603050405020304" pitchFamily="18" charset="0"/>
              </a:rPr>
              <a:t>Korijen srednje kvadratne pogreške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xmlns:a="http://schemas.openxmlformats.org/drawingml/2006/main">
                  <a:rPr lang="hr">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Ovo je jedna od popularnijih mjera pogreške. Vrijednost </a:t>
            </a:r>
            <a:r>
              <a:rPr lang="hr" sz="1800" i="1" dirty="0"/>
              <a:t>0 </a:t>
            </a:r>
            <a:r>
              <a:rPr lang="hr" sz="1800" dirty="0"/>
              <a:t>označava da model nema srednju pogrešku, što znači da bi vrijednost trebala biti što je moguće bliža </a:t>
            </a:r>
            <a:r>
              <a:rPr lang="hr" sz="1800" i="1" dirty="0"/>
              <a:t>0 .</a:t>
            </a:r>
            <a:r>
              <a:rPr lang="hr" sz="1800" dirty="0"/>
              <a:t> Za iste pogreške predviđanja, manje stvarne vrijednosti čine relativnu pogrešku većom.</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hr" sz="1800" dirty="0">
                <a:ea typeface="Calibri" panose="020F0502020204030204" pitchFamily="34" charset="0"/>
                <a:cs typeface="Times New Roman" panose="02020603050405020304" pitchFamily="18" charset="0"/>
              </a:rPr>
              <a:t>Srednja apsolutna postotna pogreška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xmlns:a="http://schemas.openxmlformats.org/drawingml/2006/main">
                  <a:rPr lang="hr">
                    <a:noFill/>
                  </a:rPr>
                  <a:t> </a:t>
                </a:r>
              </a:p>
            </p:txBody>
          </p:sp>
        </mc:Fallback>
      </mc:AlternateContent>
      <p:pic>
        <p:nvPicPr>
          <p:cNvPr id="3" name="Picture 2">
            <a:extLst>
              <a:ext uri="{FF2B5EF4-FFF2-40B4-BE49-F238E27FC236}">
                <a16:creationId xmlns:a16="http://schemas.microsoft.com/office/drawing/2014/main" id="{119DE63F-9B0C-B5D6-A4A8-125EA84AE615}"/>
              </a:ext>
            </a:extLst>
          </p:cNvPr>
          <p:cNvPicPr>
            <a:picLocks noChangeAspect="1"/>
          </p:cNvPicPr>
          <p:nvPr/>
        </p:nvPicPr>
        <p:blipFill>
          <a:blip r:embed="rId5"/>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Greška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hr" sz="1800" dirty="0"/>
              <a:t>Ovo je prosječni postotak pogreške (ili odstupanja). Obavještava koliko će u prosjeku biti odstupanje od stvarne vrijednosti tijekom predviđenog razdoblja.</a:t>
            </a:r>
          </a:p>
          <a:p>
            <a:pPr marL="0" indent="0" algn="just">
              <a:buNone/>
            </a:pPr>
            <a:r>
              <a:rPr lang="hr" sz="1800" dirty="0"/>
              <a:t>MPE je koristan jer vam omogućuje da provjerite da li model prognoze sustavno podcjenjuje (negativnija pogreška) ili precjenjuje (pozitivna pogreška).</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Srednja postotna pogreška (MPE)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a typeface="Calibri" panose="020F0502020204030204" pitchFamily="34" charset="0"/>
                <a:cs typeface="Times New Roman" panose="02020603050405020304" pitchFamily="18" charset="0"/>
              </a:rPr>
              <a:t>Srednja apsolutna devijacija (MAD)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xmlns:a="http://schemas.openxmlformats.org/drawingml/2006/main">
                  <a:rPr lang="hr">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xmlns:a="http://schemas.openxmlformats.org/drawingml/2006/main">
                  <a:rPr lang="hr">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To je jednostavno proširenje apsolutne varijance. Srednje apsolutno odstupanje koristi se kao mjera varijacije u podacima .</a:t>
            </a:r>
          </a:p>
        </p:txBody>
      </p:sp>
      <p:pic>
        <p:nvPicPr>
          <p:cNvPr id="3" name="Picture 2">
            <a:extLst>
              <a:ext uri="{FF2B5EF4-FFF2-40B4-BE49-F238E27FC236}">
                <a16:creationId xmlns:a16="http://schemas.microsoft.com/office/drawing/2014/main" id="{97A39725-D68A-FF99-6F5F-B267DCD2E61B}"/>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Prednosti i </a:t>
            </a:r>
            <a:r>
              <a:rPr lang="hr" dirty="0" err="1"/>
              <a:t>nedostaci</a:t>
            </a:r>
            <a:r>
              <a:rPr lang="hr" dirty="0"/>
              <a:t> predviđanja u Excelu</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35063910"/>
              </p:ext>
            </p:extLst>
          </p:nvPr>
        </p:nvGraphicFramePr>
        <p:xfrm>
          <a:off x="110133" y="1701864"/>
          <a:ext cx="6487433" cy="6161727"/>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Obrazloženje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=PROSJEČNO</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izračunavanje prosjeka na temelju postojećih vrijednosti.</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=SUM</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izračunavanje zbroja na temelju postojećih vrijednosti.</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predviđanje buduće vrijednosti na temelju postojećih vrijednosti pomoću linearne regresije.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=PROGNOZA.ETS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ili predviđa buduću vrijednost na temelju postojećih (povijesnih) vrijednosti pomoću verzije algoritma eksponencijalnog izglađivanja (ETS).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=LINEST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statistiku za linije pomoću najmanjih kvadrata.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=PROGNOZA.LINEARNA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ili predviđa buduću vrijednost na temelju postojećih vrijednosti pomoću linearne regresije.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=TREND</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Koristit će se za određivanje linearnog trenda.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=PROGNOZA.ETS.SEZONALNOST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dirty="0">
                          <a:effectLst/>
                          <a:latin typeface="Tahoma" panose="020B0604030504040204" pitchFamily="34" charset="0"/>
                          <a:ea typeface="Tahoma" panose="020B0604030504040204" pitchFamily="34" charset="0"/>
                          <a:cs typeface="Tahoma" panose="020B0604030504040204" pitchFamily="34" charset="0"/>
                        </a:rPr>
                        <a:t>Izračunava duljinu sezonskog uzorka na temelju postojećih vrijednosti i vremenske trake.</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Prednosti korištenja Excela </a:t>
            </a:r>
            <a:r>
              <a:rPr lang="hr" sz="1800" dirty="0" err="1"/>
              <a:t>su </a:t>
            </a:r>
            <a:r>
              <a:rPr lang="hr" sz="1800" dirty="0"/>
              <a:t>:</a:t>
            </a:r>
            <a:r>
              <a:rPr lang="hr" sz="1800" dirty="0" err="1"/>
              <a:t>​</a:t>
            </a:r>
          </a:p>
          <a:p>
            <a:pPr algn="just"/>
            <a:r>
              <a:rPr lang="hr" sz="1800" dirty="0"/>
              <a:t>veliki broj odgovarajućih alata na raspolaganju ;</a:t>
            </a:r>
          </a:p>
          <a:p>
            <a:pPr algn="just"/>
            <a:r>
              <a:rPr lang="hr" sz="1800" dirty="0"/>
              <a:t>podaci se mogu jednostavno pohraniti i izračunati d;</a:t>
            </a:r>
          </a:p>
          <a:p>
            <a:pPr algn="just"/>
            <a:r>
              <a:rPr lang="hr" sz="1800" dirty="0"/>
              <a:t>Može vizualizirati prikupljene i obrađene podatke na različite načine .</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Nedostatak </a:t>
            </a:r>
            <a:r>
              <a:rPr lang="hr" sz="1800" dirty="0" err="1"/>
              <a:t>su </a:t>
            </a:r>
            <a:r>
              <a:rPr lang="hr" sz="1800" dirty="0"/>
              <a:t>:</a:t>
            </a:r>
          </a:p>
          <a:p>
            <a:pPr algn="just"/>
            <a:r>
              <a:rPr lang="hr" sz="1800" dirty="0"/>
              <a:t>potreba za ručnom sinkronizacijom i ažuriranjem podataka ;</a:t>
            </a:r>
          </a:p>
          <a:p>
            <a:pPr algn="just"/>
            <a:r>
              <a:rPr lang="hr" sz="1800" dirty="0"/>
              <a:t>mogućnost pravljenja pogrešaka kao rezultat ručnih </a:t>
            </a:r>
            <a:r>
              <a:rPr lang="hr" sz="1800" dirty="0" err="1"/>
              <a:t>radnji </a:t>
            </a:r>
            <a:r>
              <a:rPr lang="hr" sz="1800" dirty="0"/>
              <a:t>s podacima .</a:t>
            </a:r>
            <a:endParaRPr lang="pl-PL" sz="1800" dirty="0">
              <a:highlight>
                <a:srgbClr val="FFFF00"/>
              </a:highlight>
            </a:endParaRPr>
          </a:p>
        </p:txBody>
      </p:sp>
      <p:pic>
        <p:nvPicPr>
          <p:cNvPr id="2" name="Picture 1">
            <a:extLst>
              <a:ext uri="{FF2B5EF4-FFF2-40B4-BE49-F238E27FC236}">
                <a16:creationId xmlns:a16="http://schemas.microsoft.com/office/drawing/2014/main" id="{C6E38C64-65EF-492B-B293-A1F64DFBBECB}"/>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Predviđanje je zaključivanje o nepoznatim događajima na temelju poznatih događaja ;</a:t>
            </a:r>
          </a:p>
          <a:p>
            <a:r>
              <a:rPr lang="hr" sz="2000" dirty="0"/>
              <a:t>Prognoza metode može se podijeliti u </a:t>
            </a:r>
            <a:r>
              <a:rPr lang="hr" sz="2000" dirty="0">
                <a:solidFill>
                  <a:srgbClr val="1065AB"/>
                </a:solidFill>
              </a:rPr>
              <a:t>kvalitativne i kvantitativne prognoze </a:t>
            </a:r>
            <a:r>
              <a:rPr lang="hr" sz="2000" dirty="0"/>
              <a:t>;</a:t>
            </a:r>
          </a:p>
          <a:p>
            <a:r>
              <a:rPr lang="hr" sz="2000" dirty="0"/>
              <a:t>Vremenske serije su metodologija za istraživanje složenih i sekvencijalnih vrsta podataka ;</a:t>
            </a:r>
          </a:p>
          <a:p>
            <a:r>
              <a:rPr lang="hr" sz="2000" dirty="0"/>
              <a:t>Odabir prave metode ovisi o vrsti podataka i njihovoj vrijednosti ;</a:t>
            </a:r>
          </a:p>
          <a:p>
            <a:r>
              <a:rPr lang="hr" sz="2000" dirty="0"/>
              <a:t>Potrebno je osigurati da su podaci pripremljeni na odgovarajući način;</a:t>
            </a:r>
            <a:endParaRPr lang="pl-PL" sz="2000" dirty="0"/>
          </a:p>
          <a:p>
            <a:r>
              <a:rPr lang="hr" sz="2000" dirty="0"/>
              <a:t>Prognoze se mogu odrediti ručno (pomoću formula za izračun), korištenjem MS Excela ili namjenskim alatima.</a:t>
            </a:r>
            <a:endParaRPr lang="pl-PL" sz="2000" dirty="0"/>
          </a:p>
        </p:txBody>
      </p:sp>
      <p:pic>
        <p:nvPicPr>
          <p:cNvPr id="2" name="Picture 1">
            <a:extLst>
              <a:ext uri="{FF2B5EF4-FFF2-40B4-BE49-F238E27FC236}">
                <a16:creationId xmlns:a16="http://schemas.microsoft.com/office/drawing/2014/main" id="{5CFFE2DD-ECF1-C040-8673-21AC274C0090}"/>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Svojstva </a:t>
            </a:r>
            <a:r>
              <a:rPr lang="hr" dirty="0"/>
              <a:t>i </a:t>
            </a:r>
            <a:r>
              <a:rPr lang="hr" dirty="0" err="1"/>
              <a:t>funkcije </a:t>
            </a:r>
            <a:r>
              <a:rPr lang="hr" dirty="0"/>
              <a:t>prognoza</a:t>
            </a:r>
            <a:r>
              <a:rPr lang="hr" dirty="0" err="1"/>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hr" sz="2400" dirty="0"/>
              <a:t>Svojstva </a:t>
            </a:r>
            <a:r>
              <a:rPr lang="hr" sz="2400" dirty="0" err="1"/>
              <a:t>predviđanja </a:t>
            </a:r>
            <a:r>
              <a:rPr lang="hr" sz="2400" dirty="0"/>
              <a:t>:</a:t>
            </a:r>
          </a:p>
          <a:p>
            <a:pPr lvl="1" algn="just"/>
            <a:r>
              <a:rPr lang="hr" sz="2000" dirty="0"/>
              <a:t>Prognoze su formulirane korištenjem dostignuća znanosti (razvijeni i verificirani matematički modeli);</a:t>
            </a:r>
          </a:p>
          <a:p>
            <a:pPr lvl="1" algn="just"/>
            <a:r>
              <a:rPr lang="hr" sz="2000" dirty="0"/>
              <a:t>Prognoze se odnose na određenu budućnost;</a:t>
            </a:r>
          </a:p>
          <a:p>
            <a:pPr lvl="1" algn="just"/>
            <a:r>
              <a:rPr lang="hr" sz="2000" dirty="0"/>
              <a:t>Prognoze se provjeravaju empirijski (nakon određenog razdoblja);</a:t>
            </a:r>
          </a:p>
          <a:p>
            <a:pPr lvl="1" algn="just"/>
            <a:r>
              <a:rPr lang="hr" sz="2000" dirty="0"/>
              <a:t>Prognoze su prihvatljive osobi koja priprema prognozu.</a:t>
            </a:r>
            <a:endParaRPr lang="pl-PL" sz="2000" dirty="0"/>
          </a:p>
          <a:p>
            <a:pPr lvl="1" algn="just"/>
            <a:endParaRPr lang="pl-PL" sz="2000" dirty="0"/>
          </a:p>
          <a:p>
            <a:pPr algn="just"/>
            <a:r>
              <a:rPr lang="hr" sz="2400" dirty="0"/>
              <a:t>Funkcije predviđanja :</a:t>
            </a:r>
            <a:endParaRPr lang="en-US" sz="2400" dirty="0"/>
          </a:p>
          <a:p>
            <a:pPr lvl="1" algn="just"/>
            <a:r>
              <a:rPr lang="hr" sz="2000" dirty="0"/>
              <a:t>pripremna – prognoza je poticaj za poduzimanje određene akcije, ali nema utjecaja na prognoziranu pojavu ;</a:t>
            </a:r>
          </a:p>
          <a:p>
            <a:pPr lvl="1" algn="just"/>
            <a:r>
              <a:rPr lang="hr" sz="2000" dirty="0"/>
              <a:t>aktivirajuće – prognoza je poticaj za poduzimanje određene radnje i ujedno utječe na prognoziranu pojavu.</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Gajda, 2001</a:t>
            </a:r>
          </a:p>
        </p:txBody>
      </p:sp>
      <p:pic>
        <p:nvPicPr>
          <p:cNvPr id="3" name="Picture 2">
            <a:extLst>
              <a:ext uri="{FF2B5EF4-FFF2-40B4-BE49-F238E27FC236}">
                <a16:creationId xmlns:a16="http://schemas.microsoft.com/office/drawing/2014/main" id="{6FFA54BF-233C-F6BF-0C1B-D65F457C2640}"/>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HR" dirty="0"/>
              <a:t>H</a:t>
            </a:r>
            <a:r>
              <a:rPr lang="hr" dirty="0"/>
              <a:t>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Picture 1">
            <a:extLst>
              <a:ext uri="{FF2B5EF4-FFF2-40B4-BE49-F238E27FC236}">
                <a16:creationId xmlns:a16="http://schemas.microsoft.com/office/drawing/2014/main" id="{B7441DEA-4797-7344-8AAD-13243B88AB2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hr" dirty="0">
                <a:solidFill>
                  <a:srgbClr val="1065AB"/>
                </a:solidFill>
              </a:rPr>
              <a:t>Kvalitativne prognoze </a:t>
            </a:r>
            <a:r>
              <a:rPr lang="hr" dirty="0"/>
              <a:t>poprimaju nenumerički oblik. Odnose se na analizirani fenomen u budućnosti i procjenu njegovog povećanja, smanjenja ili izostanka promjene ;</a:t>
            </a:r>
          </a:p>
          <a:p>
            <a:pPr algn="just"/>
            <a:endParaRPr lang="pl-PL" dirty="0"/>
          </a:p>
          <a:p>
            <a:pPr algn="just"/>
            <a:r>
              <a:rPr lang="hr" dirty="0">
                <a:solidFill>
                  <a:srgbClr val="1065AB"/>
                </a:solidFill>
              </a:rPr>
              <a:t>Kvalitativne prognoze </a:t>
            </a:r>
            <a:r>
              <a:rPr lang="hr" dirty="0"/>
              <a:t>mogu se smatrati temeljenim na mišljenjima tržišnih stručnjaka.</a:t>
            </a:r>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1698602716"/>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369332"/>
          </a:xfrm>
          <a:prstGeom prst="rect">
            <a:avLst/>
          </a:prstGeom>
          <a:noFill/>
        </p:spPr>
        <p:txBody>
          <a:bodyPr wrap="square">
            <a:spAutoFit/>
          </a:bodyPr>
          <a:lstStyle/>
          <a:p>
            <a:r>
              <a:rPr lang="hr" dirty="0"/>
              <a:t>Slika 2: Metode predviđanja – vrste</a:t>
            </a:r>
            <a:endParaRPr lang="pl-PL" dirty="0"/>
          </a:p>
        </p:txBody>
      </p:sp>
      <p:pic>
        <p:nvPicPr>
          <p:cNvPr id="2" name="Picture 1">
            <a:extLst>
              <a:ext uri="{FF2B5EF4-FFF2-40B4-BE49-F238E27FC236}">
                <a16:creationId xmlns:a16="http://schemas.microsoft.com/office/drawing/2014/main" id="{42721A79-7001-40B2-108D-B24769DFD2BA}"/>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hr" dirty="0"/>
              <a:t>Kvantitativne prognoze mogu se klasificirati s obzirom na korištene modele (Sl. 3) ;</a:t>
            </a:r>
          </a:p>
          <a:p>
            <a:pPr algn="just"/>
            <a:endParaRPr lang="pl-PL" dirty="0"/>
          </a:p>
          <a:p>
            <a:pPr algn="just"/>
            <a:r>
              <a:rPr lang="hr" dirty="0"/>
              <a:t>Ovo predavanje je fokusiran na </a:t>
            </a:r>
            <a:r>
              <a:rPr lang="hr" dirty="0">
                <a:solidFill>
                  <a:srgbClr val="347CB8"/>
                </a:solidFill>
              </a:rPr>
              <a:t>modele vremenskih </a:t>
            </a:r>
            <a:r>
              <a:rPr lang="hr" dirty="0"/>
              <a:t>serija .</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987564" cy="400110"/>
          </a:xfrm>
          <a:prstGeom prst="rect">
            <a:avLst/>
          </a:prstGeom>
          <a:noFill/>
        </p:spPr>
        <p:txBody>
          <a:bodyPr wrap="square">
            <a:spAutoFit/>
          </a:bodyPr>
          <a:lstStyle/>
          <a:p>
            <a:r>
              <a:rPr lang="hr" sz="2000" b="1" dirty="0"/>
              <a:t>Slika 3: Kvantitativne metode predviđanja</a:t>
            </a:r>
            <a:endParaRPr lang="pl-PL" sz="2000" b="1"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172301294"/>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225ADB0-E105-A0C2-2EEC-54B67F085CA1}"/>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pomoću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Vremenske serije su metodologija za istraživanje složenih i sekvencijalnih vrsta podataka ;</a:t>
            </a:r>
          </a:p>
          <a:p>
            <a:pPr algn="just"/>
            <a:r>
              <a:rPr lang="hr" dirty="0"/>
              <a:t>U modelima vremenskih serija, sekvencijalni podaci, koji se sastoje od nizova numeričkih podataka, bilježe se u pravilnim intervalima (npr . po minuti, po satu ili po danu) ;</a:t>
            </a:r>
          </a:p>
          <a:p>
            <a:pPr algn="just"/>
            <a:r>
              <a:rPr lang="hr" dirty="0">
                <a:solidFill>
                  <a:srgbClr val="347CB8"/>
                </a:solidFill>
              </a:rPr>
              <a:t>vremenske serije imaju razvojni potencijal </a:t>
            </a:r>
            <a:r>
              <a:rPr lang="hr" dirty="0"/>
              <a:t>.</a:t>
            </a:r>
            <a:endParaRPr lang="en-US" dirty="0"/>
          </a:p>
        </p:txBody>
      </p:sp>
      <p:pic>
        <p:nvPicPr>
          <p:cNvPr id="3" name="Picture 2">
            <a:extLst>
              <a:ext uri="{FF2B5EF4-FFF2-40B4-BE49-F238E27FC236}">
                <a16:creationId xmlns:a16="http://schemas.microsoft.com/office/drawing/2014/main" id="{C442C018-F7C5-7F32-F37A-FF082C8C0DDE}"/>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sz="2400" dirty="0"/>
              <a:t>Komponente vremenske serije su slučajne fluktuacije, razvojna tendencija (trend), cikličke fluktuacije i sezonske fluktuacije ;</a:t>
            </a:r>
          </a:p>
          <a:p>
            <a:pPr algn="just"/>
            <a:r>
              <a:rPr lang="hr" sz="2400" dirty="0"/>
              <a:t>Identifikacija i analiza naznačenih komponenti vremenske serije naziva se </a:t>
            </a:r>
            <a:r>
              <a:rPr lang="hr" sz="2400" dirty="0">
                <a:solidFill>
                  <a:srgbClr val="347CB8"/>
                </a:solidFill>
              </a:rPr>
              <a:t>dekompozicija vremenske serije </a:t>
            </a:r>
            <a:r>
              <a:rPr lang="hr"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slučajne fluktuacije </a:t>
            </a:r>
            <a:r>
              <a:rPr lang="hr" dirty="0">
                <a:latin typeface="Tahoma" panose="020B0604030504040204" pitchFamily="34" charset="0"/>
                <a:ea typeface="Tahoma" panose="020B0604030504040204" pitchFamily="34" charset="0"/>
                <a:cs typeface="Tahoma" panose="020B0604030504040204" pitchFamily="34" charset="0"/>
              </a:rPr>
              <a:t>– to su slučajne, slučajne i nepredvidive promjene niza varijabli različite jakosti, koje se promatraju tijekom vremena i ne pokazuju nikakvu jasnu tendenciju .</a:t>
            </a:r>
          </a:p>
        </p:txBody>
      </p:sp>
      <p:pic>
        <p:nvPicPr>
          <p:cNvPr id="6" name="Picture 5">
            <a:extLst>
              <a:ext uri="{FF2B5EF4-FFF2-40B4-BE49-F238E27FC236}">
                <a16:creationId xmlns:a16="http://schemas.microsoft.com/office/drawing/2014/main" id="{04EB427F-00C9-39B8-A6DD-F4E983D7711C}"/>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C145B135-B618-49C8-9AB6-ECAED3B288A7}"/>
</file>

<file path=docProps/app.xml><?xml version="1.0" encoding="utf-8"?>
<Properties xmlns="http://schemas.openxmlformats.org/officeDocument/2006/extended-properties" xmlns:vt="http://schemas.openxmlformats.org/officeDocument/2006/docPropsVTypes">
  <TotalTime>3337</TotalTime>
  <Words>4873</Words>
  <Application>Microsoft Office PowerPoint</Application>
  <PresentationFormat>Widescreen</PresentationFormat>
  <Paragraphs>525</Paragraphs>
  <Slides>50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Cambria Math</vt:lpstr>
      <vt:lpstr>Tahoma</vt:lpstr>
      <vt:lpstr>Wingdings</vt:lpstr>
      <vt:lpstr>Motyw pakietu Office</vt:lpstr>
      <vt:lpstr>Equation.3</vt:lpstr>
      <vt:lpstr>Napredno korištenje proračunske tablice za analizu logističkih podataka</vt:lpstr>
      <vt:lpstr>Dnevni red</vt:lpstr>
      <vt:lpstr>Predviđanje - definicija</vt:lpstr>
      <vt:lpstr>Predviđanje horizontima</vt:lpstr>
      <vt:lpstr>Svojstva i funkcije prognoza​</vt:lpstr>
      <vt:lpstr>Klasifikacija metoda predviđanja</vt:lpstr>
      <vt:lpstr>Klasifikacija metoda predviđanja</vt:lpstr>
      <vt:lpstr>Predviđanje pomoću vremenskih serija</vt:lpstr>
      <vt:lpstr>Dekompozicija vremenskih serija</vt:lpstr>
      <vt:lpstr>Dekompozicija vremenskih serija</vt:lpstr>
      <vt:lpstr>Dekompozicija vremenskih serija</vt:lpstr>
      <vt:lpstr>Priprema vremenskih serija podataka</vt:lpstr>
      <vt:lpstr>Odabrane vrste outliera</vt:lpstr>
      <vt:lpstr>Odabrane vrste outliera</vt:lpstr>
      <vt:lpstr>Priprema vremenskih serija podataka</vt:lpstr>
      <vt:lpstr>Priprema vremenskih serija podataka</vt:lpstr>
      <vt:lpstr>Priprema vremenskih serija podataka</vt:lpstr>
      <vt:lpstr>Predviđanje vremenskih serija</vt:lpstr>
      <vt:lpstr>Naivne metode</vt:lpstr>
      <vt:lpstr>Naivne metode</vt:lpstr>
      <vt:lpstr>Naivne metode</vt:lpstr>
      <vt:lpstr>Naivne metode</vt:lpstr>
      <vt:lpstr>Naivne metode</vt:lpstr>
      <vt:lpstr>Naivne metode</vt:lpstr>
      <vt:lpstr>Prosječne metode</vt:lpstr>
      <vt:lpstr>Prosječne metode</vt:lpstr>
      <vt:lpstr>Prosječne metode</vt:lpstr>
      <vt:lpstr>Prosječne metode</vt:lpstr>
      <vt:lpstr>Prosječne metode</vt:lpstr>
      <vt:lpstr>Metode eksponencijalnog izglađivanja</vt:lpstr>
      <vt:lpstr>Metode eksponencijalnog zaglađivanja</vt:lpstr>
      <vt:lpstr>Metode eksponencijalnog zaglađivanja</vt:lpstr>
      <vt:lpstr>Metode eksponencijalnog zaglađivanja</vt:lpstr>
      <vt:lpstr>Metode eksponencijalnog zaglađivanja</vt:lpstr>
      <vt:lpstr>Metode eksponencijalnog zaglađivanja</vt:lpstr>
      <vt:lpstr>Metode eksponencijalnog zaglađivanja</vt:lpstr>
      <vt:lpstr>Autoregresivne metode</vt:lpstr>
      <vt:lpstr>Autoregresivne metode</vt:lpstr>
      <vt:lpstr>Autoregresivne metode</vt:lpstr>
      <vt:lpstr>Autoregresivne metode</vt:lpstr>
      <vt:lpstr>Regresijske metode</vt:lpstr>
      <vt:lpstr>Regresijske metode</vt:lpstr>
      <vt:lpstr>Regresijske metode</vt:lpstr>
      <vt:lpstr>Regresijske metode</vt:lpstr>
      <vt:lpstr>Greška prognoze</vt:lpstr>
      <vt:lpstr>Prognoza pogreške</vt:lpstr>
      <vt:lpstr>Greška prognoze</vt:lpstr>
      <vt:lpstr>Prednosti i nedostaci predviđanja u Excelu</vt:lpstr>
      <vt:lpstr>Sažetak</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Davor Dujak</cp:lastModifiedBy>
  <cp:revision>123</cp:revision>
  <dcterms:created xsi:type="dcterms:W3CDTF">2023-07-06T12:09:08Z</dcterms:created>
  <dcterms:modified xsi:type="dcterms:W3CDTF">2025-04-23T07:28:14Z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