
<file path=[Content_Types].xml><?xml version="1.0" encoding="utf-8"?>
<Types xmlns="http://schemas.openxmlformats.org/package/2006/content-types">
  <Default Extension="xml" ContentType="application/vnd.openxmlformats-package.core-properties+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s/slide59.xml" ContentType="application/vnd.openxmlformats-officedocument.presentationml.slide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slides/slide64.xml" ContentType="application/vnd.openxmlformats-officedocument.presentationml.slide+xml"/>
  <Override PartName="/ppt/viewProps.xml" ContentType="application/vnd.openxmlformats-officedocument.presentationml.viewProps+xml"/>
  <Override PartName="/ppt/slides/slide49.xml" ContentType="application/vnd.openxmlformats-officedocument.presentationml.slide+xml"/>
  <Override PartName="/ppt/slides/slide54.xml" ContentType="application/vnd.openxmlformats-officedocument.presentationml.slide+xml"/>
  <Override PartName="/ppt/slides/slide70.xml" ContentType="application/vnd.openxmlformats-officedocument.presentationml.slide+xml"/>
  <Override PartName="/ppt/slides/slide75.xml" ContentType="application/vnd.openxmlformats-officedocument.presentationml.slide+xml"/>
  <Override PartName="/ppt/slides/slide44.xml" ContentType="application/vnd.openxmlformats-officedocument.presentationml.slide+xml"/>
  <Override PartName="/ppt/slides/slide60.xml" ContentType="application/vnd.openxmlformats-officedocument.presentationml.slide+xml"/>
  <Override PartName="/ppt/slides/slide65.xml" ContentType="application/vnd.openxmlformats-officedocument.presentationml.slide+xml"/>
  <Override PartName="/ppt/slides/slide55.xml" ContentType="application/vnd.openxmlformats-officedocument.presentationml.slide+xml"/>
  <Override PartName="/ppt/slides/slide50.xml" ContentType="application/vnd.openxmlformats-officedocument.presentationml.slide+xml"/>
  <Override PartName="/ppt/slides/slide66.xml" ContentType="application/vnd.openxmlformats-officedocument.presentationml.slide+xml"/>
  <Override PartName="/ppt/slides/slide71.xml" ContentType="application/vnd.openxmlformats-officedocument.presentationml.slide+xml"/>
  <Override PartName="/customXml/item1.xml" ContentType="application/xml"/>
  <Override PartName="/customXml/itemProps1.xml" ContentType="application/vnd.openxmlformats-officedocument.customXmlProperties+xml"/>
  <Override PartName="/ppt/slides/slide45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slides/slide48.xml" ContentType="application/vnd.openxmlformats-officedocument.presentationml.slide+xml"/>
  <Override PartName="/ppt/slides/slide56.xml" ContentType="application/vnd.openxmlformats-officedocument.presentationml.slide+xml"/>
  <Override PartName="/ppt/slides/slide61.xml" ContentType="application/vnd.openxmlformats-officedocument.presentationml.slide+xml"/>
  <Override PartName="/ppt/slides/slide69.xml" ContentType="application/vnd.openxmlformats-officedocument.presentationml.slide+xml"/>
  <Override PartName="/ppt/slides/slide74.xml" ContentType="application/vnd.openxmlformats-officedocument.presentationml.slide+xml"/>
  <Override PartName="/ppt/tableStyles.xml" ContentType="application/vnd.openxmlformats-officedocument.presentationml.tableStyles+xml"/>
  <Override PartName="/ppt/slides/slide46.xml" ContentType="application/vnd.openxmlformats-officedocument.presentationml.slide+xml"/>
  <Override PartName="/ppt/slides/slide51.xml" ContentType="application/vnd.openxmlformats-officedocument.presentationml.slide+xml"/>
  <Override PartName="/ppt/slides/slide72.xml" ContentType="application/vnd.openxmlformats-officedocument.presentationml.slide+xml"/>
  <Override PartName="/ppt/slides/slide67.xml" ContentType="application/vnd.openxmlformats-officedocument.presentationml.slide+xml"/>
  <Override PartName="/customXml/item2.xml" ContentType="application/xml"/>
  <Override PartName="/customXml/itemProps2.xml" ContentType="application/vnd.openxmlformats-officedocument.customXmlProperties+xml"/>
  <Override PartName="/ppt/slides/slide62.xml" ContentType="application/vnd.openxmlformats-officedocument.presentationml.slide+xml"/>
  <Override PartName="/ppt/slides/slide57.xml" ContentType="application/vnd.openxmlformats-officedocument.presentationml.slide+xml"/>
  <Override PartName="/ppt/slides/slide52.xml" ContentType="application/vnd.openxmlformats-officedocument.presentationml.slide+xml"/>
  <Override PartName="/ppt/slides/slide73.xml" ContentType="application/vnd.openxmlformats-officedocument.presentationml.slide+xml"/>
  <Override PartName="/ppt/slides/slide47.xml" ContentType="application/vnd.openxmlformats-officedocument.presentationml.slide+xml"/>
  <Override PartName="/ppt/slides/slide68.xml" ContentType="application/vnd.openxmlformats-officedocument.presentationml.slide+xml"/>
  <Override PartName="/customXml/item3.xml" ContentType="application/xml"/>
  <Override PartName="/customXml/itemProps3.xml" ContentType="application/vnd.openxmlformats-officedocument.customXmlProperties+xml"/>
  <Override PartName="/ppt/slides/slide63.xml" ContentType="application/vnd.openxmlformats-officedocument.presentationml.slide+xml"/>
  <Override PartName="/ppt/slides/slide58.xml" ContentType="application/vnd.openxmlformats-officedocument.presentationml.slide+xml"/>
  <Override PartName="/docProps/custom.xml" ContentType="application/vnd.openxmlformats-officedocument.custom-properties+xml"/>
  <Override PartName="/docProps/app.xml" ContentType="application/vnd.openxmlformats-officedocument.extended-properties+xml"/>
</Types>
</file>

<file path=_rels/.rels>&#65279;<?xml version="1.0" encoding="utf-8"?><Relationships xmlns="http://schemas.openxmlformats.org/package/2006/relationships"><Relationship Type="http://schemas.openxmlformats.org/package/2006/relationships/metadata/core-properties" Target="/docProps/core.xml" Id="rId3" /><Relationship Type="http://schemas.openxmlformats.org/package/2006/relationships/metadata/thumbnail" Target="/docProps/thumbnail.jpeg" Id="rId2" /><Relationship Type="http://schemas.openxmlformats.org/officeDocument/2006/relationships/officeDocument" Target="/ppt/presentation.xml" Id="rId1" /><Relationship Type="http://schemas.openxmlformats.org/officeDocument/2006/relationships/custom-properties" Target="/docProps/custom.xml" Id="rId5" /><Relationship Type="http://schemas.openxmlformats.org/officeDocument/2006/relationships/extended-properties" Target="/docProps/app.xml" Id="rId4" 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305" r:id="rId48"/>
    <p:sldId id="306" r:id="rId49"/>
    <p:sldId id="307" r:id="rId50"/>
    <p:sldId id="308" r:id="rId51"/>
    <p:sldId id="309" r:id="rId52"/>
    <p:sldId id="310" r:id="rId53"/>
    <p:sldId id="311" r:id="rId54"/>
    <p:sldId id="312" r:id="rId55"/>
    <p:sldId id="313" r:id="rId56"/>
    <p:sldId id="314" r:id="rId57"/>
    <p:sldId id="315" r:id="rId58"/>
    <p:sldId id="316" r:id="rId59"/>
    <p:sldId id="317" r:id="rId60"/>
    <p:sldId id="318" r:id="rId61"/>
    <p:sldId id="319" r:id="rId62"/>
    <p:sldId id="320" r:id="rId63"/>
    <p:sldId id="321" r:id="rId64"/>
    <p:sldId id="322" r:id="rId65"/>
    <p:sldId id="323" r:id="rId66"/>
    <p:sldId id="324" r:id="rId67"/>
    <p:sldId id="325" r:id="rId68"/>
    <p:sldId id="326" r:id="rId69"/>
    <p:sldId id="327" r:id="rId70"/>
    <p:sldId id="328" r:id="rId71"/>
    <p:sldId id="329" r:id="rId72"/>
    <p:sldId id="330" r:id="rId73"/>
    <p:sldId id="331" r:id="rId74"/>
    <p:sldId id="332" r:id="rId75"/>
    <p:sldId id="333" r:id="rId76"/>
    <p:sldId id="334" r:id="rId77"/>
    <p:sldId id="335" r:id="rId78"/>
    <p:sldId id="336" r:id="rId7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65AB"/>
    <a:srgbClr val="B31366"/>
    <a:srgbClr val="B21366"/>
    <a:srgbClr val="7F7F7F"/>
    <a:srgbClr val="AEAEAE"/>
    <a:srgbClr val="FFFFFF"/>
    <a:srgbClr val="292928"/>
    <a:srgbClr val="015BA6"/>
    <a:srgbClr val="F24D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/ppt/slides/slide59.xml" Id="rId63" /><Relationship Type="http://schemas.openxmlformats.org/officeDocument/2006/relationships/slide" Target="/ppt/slides/slide64.xml" Id="rId68" /><Relationship Type="http://schemas.openxmlformats.org/officeDocument/2006/relationships/viewProps" Target="/ppt/viewProps.xml" Id="rId107" /><Relationship Type="http://schemas.openxmlformats.org/officeDocument/2006/relationships/slide" Target="/ppt/slides/slide49.xml" Id="rId53" /><Relationship Type="http://schemas.openxmlformats.org/officeDocument/2006/relationships/slide" Target="/ppt/slides/slide54.xml" Id="rId58" /><Relationship Type="http://schemas.openxmlformats.org/officeDocument/2006/relationships/slide" Target="/ppt/slides/slide70.xml" Id="rId74" /><Relationship Type="http://schemas.openxmlformats.org/officeDocument/2006/relationships/slide" Target="/ppt/slides/slide75.xml" Id="rId79" /><Relationship Type="http://schemas.openxmlformats.org/officeDocument/2006/relationships/slide" Target="/ppt/slides/slide44.xml" Id="rId48" /><Relationship Type="http://schemas.openxmlformats.org/officeDocument/2006/relationships/slide" Target="/ppt/slides/slide60.xml" Id="rId64" /><Relationship Type="http://schemas.openxmlformats.org/officeDocument/2006/relationships/slide" Target="/ppt/slides/slide65.xml" Id="rId69" /><Relationship Type="http://schemas.openxmlformats.org/officeDocument/2006/relationships/slide" Target="/ppt/slides/slide55.xml" Id="rId59" /><Relationship Type="http://schemas.openxmlformats.org/officeDocument/2006/relationships/theme" Target="/ppt/theme/theme1.xml" Id="rId108" /><Relationship Type="http://schemas.openxmlformats.org/officeDocument/2006/relationships/slide" Target="/ppt/slides/slide50.xml" Id="rId54" /><Relationship Type="http://schemas.openxmlformats.org/officeDocument/2006/relationships/slide" Target="/ppt/slides/slide66.xml" Id="rId70" /><Relationship Type="http://schemas.openxmlformats.org/officeDocument/2006/relationships/slide" Target="/ppt/slides/slide71.xml" Id="rId75" /><Relationship Type="http://schemas.openxmlformats.org/officeDocument/2006/relationships/customXml" Target="/customXml/item1.xml" Id="rId1" /><Relationship Type="http://schemas.openxmlformats.org/officeDocument/2006/relationships/slide" Target="/ppt/slides/slide45.xml" Id="rId49" /><Relationship Type="http://schemas.openxmlformats.org/officeDocument/2006/relationships/slide" Target="/ppt/slides/slide53.xml" Id="rId57" /><Relationship Type="http://schemas.openxmlformats.org/officeDocument/2006/relationships/presProps" Target="/ppt/presProps.xml" Id="rId106" /><Relationship Type="http://schemas.openxmlformats.org/officeDocument/2006/relationships/slide" Target="/ppt/slides/slide48.xml" Id="rId52" /><Relationship Type="http://schemas.openxmlformats.org/officeDocument/2006/relationships/slide" Target="/ppt/slides/slide56.xml" Id="rId60" /><Relationship Type="http://schemas.openxmlformats.org/officeDocument/2006/relationships/slide" Target="/ppt/slides/slide61.xml" Id="rId65" /><Relationship Type="http://schemas.openxmlformats.org/officeDocument/2006/relationships/slide" Target="/ppt/slides/slide69.xml" Id="rId73" /><Relationship Type="http://schemas.openxmlformats.org/officeDocument/2006/relationships/slide" Target="/ppt/slides/slide74.xml" Id="rId78" /><Relationship Type="http://schemas.openxmlformats.org/officeDocument/2006/relationships/slideMaster" Target="/ppt/slideMasters/slideMaster1.xml" Id="rId4" /><Relationship Type="http://schemas.openxmlformats.org/officeDocument/2006/relationships/tableStyles" Target="/ppt/tableStyles.xml" Id="rId109" /><Relationship Type="http://schemas.openxmlformats.org/officeDocument/2006/relationships/slide" Target="/ppt/slides/slide46.xml" Id="rId50" /><Relationship Type="http://schemas.openxmlformats.org/officeDocument/2006/relationships/slide" Target="/ppt/slides/slide51.xml" Id="rId55" /><Relationship Type="http://schemas.openxmlformats.org/officeDocument/2006/relationships/slide" Target="/ppt/slides/slide72.xml" Id="rId76" /><Relationship Type="http://schemas.openxmlformats.org/officeDocument/2006/relationships/slide" Target="/ppt/slides/slide67.xml" Id="rId71" /><Relationship Type="http://schemas.openxmlformats.org/officeDocument/2006/relationships/customXml" Target="/customXml/item2.xml" Id="rId2" /><Relationship Type="http://schemas.openxmlformats.org/officeDocument/2006/relationships/slide" Target="/ppt/slides/slide62.xml" Id="rId66" /><Relationship Type="http://schemas.openxmlformats.org/officeDocument/2006/relationships/slide" Target="/ppt/slides/slide57.xml" Id="rId61" /><Relationship Type="http://schemas.openxmlformats.org/officeDocument/2006/relationships/slide" Target="/ppt/slides/slide52.xml" Id="rId56" /><Relationship Type="http://schemas.openxmlformats.org/officeDocument/2006/relationships/slide" Target="/ppt/slides/slide73.xml" Id="rId77" /><Relationship Type="http://schemas.openxmlformats.org/officeDocument/2006/relationships/slide" Target="/ppt/slides/slide47.xml" Id="rId51" /><Relationship Type="http://schemas.openxmlformats.org/officeDocument/2006/relationships/slide" Target="/ppt/slides/slide68.xml" Id="rId72" /><Relationship Type="http://schemas.openxmlformats.org/officeDocument/2006/relationships/customXml" Target="/customXml/item3.xml" Id="rId3" /><Relationship Type="http://schemas.openxmlformats.org/officeDocument/2006/relationships/slide" Target="/ppt/slides/slide63.xml" Id="rId67" /><Relationship Type="http://schemas.openxmlformats.org/officeDocument/2006/relationships/slide" Target="/ppt/slides/slide58.xml" Id="rId62" /></Relationships>
</file>

<file path=ppt/slideLayouts/_rels/slideLayout1.xml.rels>&#65279;<?xml version="1.0" encoding="utf-8"?><Relationships xmlns="http://schemas.openxmlformats.org/package/2006/relationships"><Relationship Type="http://schemas.openxmlformats.org/officeDocument/2006/relationships/image" Target="/ppt/media/image3.png" Id="rId3" /><Relationship Type="http://schemas.openxmlformats.org/officeDocument/2006/relationships/image" Target="/ppt/media/image1.png" Id="rId2" /><Relationship Type="http://schemas.openxmlformats.org/officeDocument/2006/relationships/slideMaster" Target="/ppt/slideMasters/slideMaster1.xml" Id="rId1" /></Relationships>
</file>

<file path=ppt/slideLayouts/_rels/slideLayout3.xml.rels>&#65279;<?xml version="1.0" encoding="utf-8"?><Relationships xmlns="http://schemas.openxmlformats.org/package/2006/relationships"><Relationship Type="http://schemas.openxmlformats.org/officeDocument/2006/relationships/image" Target="/ppt/media/image3.png" Id="rId2" /><Relationship Type="http://schemas.openxmlformats.org/officeDocument/2006/relationships/slideMaster" Target="/ppt/slideMasters/slideMaster1.xml" Id="rId1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58A5AF-3F45-5069-5FAB-2D795215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43BB85A-E454-8451-FB5E-F4FFB493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EF36B9-4F40-EC5C-6839-D90FF03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399" y="6159042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0F9927-E26B-6CAA-9B92-9AB85EA58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8C548BB-0F84-4B1A-DCFA-9ED5B237D21D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5B4C51FD-5995-4709-769B-AF16D6EB69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039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37583371-04E1-2146-3E36-12C9771D5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AF5DBE5F-E910-791D-7E65-F471D32292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746793"/>
      </p:ext>
    </p:extLst>
  </p:cSld>
  <p:clrMapOvr>
    <a:masterClrMapping/>
  </p:clrMapOvr>
</p:sldLayout>
</file>

<file path=ppt/slideMasters/_rels/slideMaster1.xml.rels>&#65279;<?xml version="1.0" encoding="utf-8"?><Relationships xmlns="http://schemas.openxmlformats.org/package/2006/relationships"><Relationship Type="http://schemas.openxmlformats.org/officeDocument/2006/relationships/image" Target="/ppt/media/image2.png" Id="rId8" /><Relationship Type="http://schemas.openxmlformats.org/officeDocument/2006/relationships/slideLayout" Target="/ppt/slideLayouts/slideLayout3.xml" Id="rId3" /><Relationship Type="http://schemas.openxmlformats.org/officeDocument/2006/relationships/image" Target="/ppt/media/image1.png" Id="rId7" /><Relationship Type="http://schemas.openxmlformats.org/officeDocument/2006/relationships/slideLayout" Target="/ppt/slideLayouts/slideLayout1.xml" Id="rId1" /><Relationship Type="http://schemas.openxmlformats.org/officeDocument/2006/relationships/theme" Target="/ppt/theme/theme1.xml" Id="rId6" /></Relationships>
</file>

<file path=ppt/slideMasters/slideMaster1.xml><?xml version="1.0" encoding="utf-8"?>
<p:sldMaster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60E9BA3-BDB4-BCD5-B127-3BFFA4E30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Klikni, da bi lahko uredili slog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0A06F91-E7B2-48F4-EA7A-6A09E7BE9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Kliknite, da uredite slog vzorca besedila</a:t>
            </a:r>
          </a:p>
          <a:p>
            <a:pPr lvl="1"/>
            <a:r>
              <a:rPr lang="pl-PL" dirty="0"/>
              <a:t>Drugi raven</a:t>
            </a:r>
          </a:p>
          <a:p>
            <a:pPr lvl="2"/>
            <a:r>
              <a:rPr lang="pl-PL" dirty="0"/>
              <a:t>Tretji raven</a:t>
            </a:r>
          </a:p>
          <a:p>
            <a:pPr lvl="3"/>
            <a:r>
              <a:rPr lang="pl-PL" dirty="0"/>
              <a:t>Višji nivo</a:t>
            </a:r>
          </a:p>
          <a:p>
            <a:pPr lvl="4"/>
            <a:r>
              <a:rPr lang="pl-PL" dirty="0"/>
              <a:t>Pojasnila o tem, kako se je zgodilo to, kar se je zgodilo.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4076C3-5CF8-AC0A-9E17-2F51A1E9D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B821523-8AB1-0531-2AF3-4D0D0548DC1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A14F0DB-9ADC-C937-0F1A-1E8A90B74801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A1CFD1AA-490A-2DEF-96E8-48A62521463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3641" y="6176963"/>
            <a:ext cx="644058" cy="65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ymbol zastępczy stopki 4">
            <a:extLst>
              <a:ext uri="{FF2B5EF4-FFF2-40B4-BE49-F238E27FC236}">
                <a16:creationId xmlns:a16="http://schemas.microsoft.com/office/drawing/2014/main" id="{B83F9DA6-3C1E-F259-137C-1C439C9EBD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68532" y="6338357"/>
            <a:ext cx="4885267" cy="365125"/>
          </a:xfrm>
          <a:prstGeom prst="rect">
            <a:avLst/>
          </a:prstGeom>
        </p:spPr>
        <p:txBody>
          <a:bodyPr/>
          <a:lstStyle>
            <a:lvl1pPr>
              <a:defRPr sz="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Financira Evropska unija.</a:t>
            </a:r>
          </a:p>
          <a:p>
            <a:r>
              <a:rPr lang="en-US" dirty="0"/>
              <a:t>Izražena stališča in mnenja so izključno stališča in mnenja avtorjev in ne odražajo nujno stališč Evropske unije ali Izvajalske agencije za izobraževanje in kulturo (EACEA).</a:t>
            </a:r>
          </a:p>
          <a:p>
            <a:r>
              <a:rPr lang="en-US" dirty="0"/>
              <a:t>Evropska unija in agencija EACEA ne moreta biti odgovorni zanje.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4697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065A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15BA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44.xml.rels>&#65279;<?xml version="1.0" encoding="utf-8"?><Relationships xmlns="http://schemas.openxmlformats.org/package/2006/relationships"><Relationship Type="http://schemas.openxmlformats.org/officeDocument/2006/relationships/image" Target="/ppt/media/image2.png" Id="rId3" /><Relationship Type="http://schemas.openxmlformats.org/officeDocument/2006/relationships/image" Target="/ppt/media/image1.png" Id="rId2" /><Relationship Type="http://schemas.openxmlformats.org/officeDocument/2006/relationships/slideLayout" Target="/ppt/slideLayouts/slideLayout1.xml" Id="rId1" /><Relationship Type="http://schemas.openxmlformats.org/officeDocument/2006/relationships/image" Target="/ppt/media/image5.png" Id="rId6" /><Relationship Type="http://schemas.openxmlformats.org/officeDocument/2006/relationships/image" Target="/ppt/media/image3.png" Id="rId5" /><Relationship Type="http://schemas.openxmlformats.org/officeDocument/2006/relationships/image" Target="/ppt/media/image4.png" Id="rId4" /></Relationships>
</file>

<file path=ppt/slides/_rels/slide45.xml.rels>&#65279;<?xml version="1.0" encoding="utf-8"?><Relationships xmlns="http://schemas.openxmlformats.org/package/2006/relationships"><Relationship Type="http://schemas.openxmlformats.org/officeDocument/2006/relationships/image" Target="/ppt/media/image5.png" Id="rId2" /><Relationship Type="http://schemas.openxmlformats.org/officeDocument/2006/relationships/slideLayout" Target="/ppt/slideLayouts/slideLayout3.xml" Id="rId1" /></Relationships>
</file>

<file path=ppt/slides/_rels/slide46.xml.rels>&#65279;<?xml version="1.0" encoding="utf-8"?><Relationships xmlns="http://schemas.openxmlformats.org/package/2006/relationships"><Relationship Type="http://schemas.openxmlformats.org/officeDocument/2006/relationships/image" Target="/ppt/media/image5.png" Id="rId2" /><Relationship Type="http://schemas.openxmlformats.org/officeDocument/2006/relationships/slideLayout" Target="/ppt/slideLayouts/slideLayout3.xml" Id="rId1" /></Relationships>
</file>

<file path=ppt/slides/_rels/slide47.xml.rels>&#65279;<?xml version="1.0" encoding="utf-8"?><Relationships xmlns="http://schemas.openxmlformats.org/package/2006/relationships"><Relationship Type="http://schemas.openxmlformats.org/officeDocument/2006/relationships/image" Target="/ppt/media/image5.png" Id="rId2" /><Relationship Type="http://schemas.openxmlformats.org/officeDocument/2006/relationships/slideLayout" Target="/ppt/slideLayouts/slideLayout3.xml" Id="rId1" /></Relationships>
</file>

<file path=ppt/slides/_rels/slide48.xml.rels>&#65279;<?xml version="1.0" encoding="utf-8"?><Relationships xmlns="http://schemas.openxmlformats.org/package/2006/relationships"><Relationship Type="http://schemas.openxmlformats.org/officeDocument/2006/relationships/image" Target="/ppt/media/image5.png" Id="rId2" /><Relationship Type="http://schemas.openxmlformats.org/officeDocument/2006/relationships/slideLayout" Target="/ppt/slideLayouts/slideLayout3.xml" Id="rId1" /></Relationships>
</file>

<file path=ppt/slides/_rels/slide49.xml.rels>&#65279;<?xml version="1.0" encoding="utf-8"?><Relationships xmlns="http://schemas.openxmlformats.org/package/2006/relationships"><Relationship Type="http://schemas.openxmlformats.org/officeDocument/2006/relationships/image" Target="/ppt/media/image21.png" Id="rId3" /><Relationship Type="http://schemas.openxmlformats.org/officeDocument/2006/relationships/image" Target="/ppt/media/image5.png" Id="rId2" /><Relationship Type="http://schemas.openxmlformats.org/officeDocument/2006/relationships/slideLayout" Target="/ppt/slideLayouts/slideLayout3.xml" Id="rId1" /><Relationship Type="http://schemas.openxmlformats.org/officeDocument/2006/relationships/image" Target="/ppt/media/image22.png" Id="rId4" /></Relationships>
</file>

<file path=ppt/slides/_rels/slide50.xml.rels>&#65279;<?xml version="1.0" encoding="utf-8"?><Relationships xmlns="http://schemas.openxmlformats.org/package/2006/relationships"><Relationship Type="http://schemas.openxmlformats.org/officeDocument/2006/relationships/image" Target="/ppt/media/image5.png" Id="rId2" /><Relationship Type="http://schemas.openxmlformats.org/officeDocument/2006/relationships/slideLayout" Target="/ppt/slideLayouts/slideLayout3.xml" Id="rId1" /></Relationships>
</file>

<file path=ppt/slides/_rels/slide51.xml.rels>&#65279;<?xml version="1.0" encoding="utf-8"?><Relationships xmlns="http://schemas.openxmlformats.org/package/2006/relationships"><Relationship Type="http://schemas.openxmlformats.org/officeDocument/2006/relationships/image" Target="/ppt/media/image5.png" Id="rId3" /><Relationship Type="http://schemas.openxmlformats.org/officeDocument/2006/relationships/image" Target="/ppt/media/image23.png" Id="rId2" /><Relationship Type="http://schemas.openxmlformats.org/officeDocument/2006/relationships/slideLayout" Target="/ppt/slideLayouts/slideLayout3.xml" Id="rId1" /></Relationships>
</file>

<file path=ppt/slides/_rels/slide52.xml.rels>&#65279;<?xml version="1.0" encoding="utf-8"?><Relationships xmlns="http://schemas.openxmlformats.org/package/2006/relationships"><Relationship Type="http://schemas.openxmlformats.org/officeDocument/2006/relationships/image" Target="/ppt/media/image5.png" Id="rId3" /><Relationship Type="http://schemas.openxmlformats.org/officeDocument/2006/relationships/image" Target="/ppt/media/image24.png" Id="rId2" /><Relationship Type="http://schemas.openxmlformats.org/officeDocument/2006/relationships/slideLayout" Target="/ppt/slideLayouts/slideLayout3.xml" Id="rId1" /></Relationships>
</file>

<file path=ppt/slides/_rels/slide53.xml.rels>&#65279;<?xml version="1.0" encoding="utf-8"?><Relationships xmlns="http://schemas.openxmlformats.org/package/2006/relationships"><Relationship Type="http://schemas.openxmlformats.org/officeDocument/2006/relationships/image" Target="/ppt/media/image5.png" Id="rId3" /><Relationship Type="http://schemas.openxmlformats.org/officeDocument/2006/relationships/image" Target="/ppt/media/image25.png" Id="rId2" /><Relationship Type="http://schemas.openxmlformats.org/officeDocument/2006/relationships/slideLayout" Target="/ppt/slideLayouts/slideLayout3.xml" Id="rId1" /></Relationships>
</file>

<file path=ppt/slides/_rels/slide54.xml.rels>&#65279;<?xml version="1.0" encoding="utf-8"?><Relationships xmlns="http://schemas.openxmlformats.org/package/2006/relationships"><Relationship Type="http://schemas.openxmlformats.org/officeDocument/2006/relationships/image" Target="/ppt/media/image26.png" Id="rId3" /><Relationship Type="http://schemas.openxmlformats.org/officeDocument/2006/relationships/image" Target="/ppt/media/image30.png" Id="rId7" /><Relationship Type="http://schemas.openxmlformats.org/officeDocument/2006/relationships/image" Target="/ppt/media/image5.png" Id="rId2" /><Relationship Type="http://schemas.openxmlformats.org/officeDocument/2006/relationships/slideLayout" Target="/ppt/slideLayouts/slideLayout3.xml" Id="rId1" /><Relationship Type="http://schemas.openxmlformats.org/officeDocument/2006/relationships/image" Target="/ppt/media/image29.png" Id="rId6" /><Relationship Type="http://schemas.openxmlformats.org/officeDocument/2006/relationships/image" Target="/ppt/media/image28.png" Id="rId5" /><Relationship Type="http://schemas.openxmlformats.org/officeDocument/2006/relationships/image" Target="/ppt/media/image27.png" Id="rId4" /></Relationships>
</file>

<file path=ppt/slides/_rels/slide55.xml.rels>&#65279;<?xml version="1.0" encoding="utf-8"?><Relationships xmlns="http://schemas.openxmlformats.org/package/2006/relationships"><Relationship Type="http://schemas.openxmlformats.org/officeDocument/2006/relationships/image" Target="/ppt/media/image31.png" Id="rId3" /><Relationship Type="http://schemas.openxmlformats.org/officeDocument/2006/relationships/image" Target="/ppt/media/image5.png" Id="rId2" /><Relationship Type="http://schemas.openxmlformats.org/officeDocument/2006/relationships/slideLayout" Target="/ppt/slideLayouts/slideLayout3.xml" Id="rId1" /></Relationships>
</file>

<file path=ppt/slides/_rels/slide56.xml.rels>&#65279;<?xml version="1.0" encoding="utf-8"?><Relationships xmlns="http://schemas.openxmlformats.org/package/2006/relationships"><Relationship Type="http://schemas.openxmlformats.org/officeDocument/2006/relationships/image" Target="/ppt/media/image5.png" Id="rId3" /><Relationship Type="http://schemas.openxmlformats.org/officeDocument/2006/relationships/image" Target="/ppt/media/image32.png" Id="rId2" /><Relationship Type="http://schemas.openxmlformats.org/officeDocument/2006/relationships/slideLayout" Target="/ppt/slideLayouts/slideLayout3.xml" Id="rId1" /></Relationships>
</file>

<file path=ppt/slides/_rels/slide57.xml.rels>&#65279;<?xml version="1.0" encoding="utf-8"?><Relationships xmlns="http://schemas.openxmlformats.org/package/2006/relationships"><Relationship Type="http://schemas.openxmlformats.org/officeDocument/2006/relationships/image" Target="/ppt/media/image5.png" Id="rId3" /><Relationship Type="http://schemas.openxmlformats.org/officeDocument/2006/relationships/image" Target="/ppt/media/image33.png" Id="rId2" /><Relationship Type="http://schemas.openxmlformats.org/officeDocument/2006/relationships/slideLayout" Target="/ppt/slideLayouts/slideLayout3.xml" Id="rId1" /></Relationships>
</file>

<file path=ppt/slides/_rels/slide58.xml.rels>&#65279;<?xml version="1.0" encoding="utf-8"?><Relationships xmlns="http://schemas.openxmlformats.org/package/2006/relationships"><Relationship Type="http://schemas.openxmlformats.org/officeDocument/2006/relationships/image" Target="/ppt/media/image34.png" Id="rId3" /><Relationship Type="http://schemas.openxmlformats.org/officeDocument/2006/relationships/image" Target="/ppt/media/image5.png" Id="rId2" /><Relationship Type="http://schemas.openxmlformats.org/officeDocument/2006/relationships/slideLayout" Target="/ppt/slideLayouts/slideLayout3.xml" Id="rId1" /></Relationships>
</file>

<file path=ppt/slides/_rels/slide59.xml.rels>&#65279;<?xml version="1.0" encoding="utf-8"?><Relationships xmlns="http://schemas.openxmlformats.org/package/2006/relationships"><Relationship Type="http://schemas.openxmlformats.org/officeDocument/2006/relationships/image" Target="/ppt/media/image5.png" Id="rId3" /><Relationship Type="http://schemas.openxmlformats.org/officeDocument/2006/relationships/image" Target="/ppt/media/image35.png" Id="rId2" /><Relationship Type="http://schemas.openxmlformats.org/officeDocument/2006/relationships/slideLayout" Target="/ppt/slideLayouts/slideLayout3.xml" Id="rId1" /></Relationships>
</file>

<file path=ppt/slides/_rels/slide60.xml.rels>&#65279;<?xml version="1.0" encoding="utf-8"?><Relationships xmlns="http://schemas.openxmlformats.org/package/2006/relationships"><Relationship Type="http://schemas.openxmlformats.org/officeDocument/2006/relationships/image" Target="/ppt/media/image5.png" Id="rId3" /><Relationship Type="http://schemas.openxmlformats.org/officeDocument/2006/relationships/image" Target="/ppt/media/image36.png" Id="rId2" /><Relationship Type="http://schemas.openxmlformats.org/officeDocument/2006/relationships/slideLayout" Target="/ppt/slideLayouts/slideLayout3.xml" Id="rId1" /></Relationships>
</file>

<file path=ppt/slides/_rels/slide61.xml.rels>&#65279;<?xml version="1.0" encoding="utf-8"?><Relationships xmlns="http://schemas.openxmlformats.org/package/2006/relationships"><Relationship Type="http://schemas.openxmlformats.org/officeDocument/2006/relationships/image" Target="/ppt/media/image5.png" Id="rId2" /><Relationship Type="http://schemas.openxmlformats.org/officeDocument/2006/relationships/slideLayout" Target="/ppt/slideLayouts/slideLayout3.xml" Id="rId1" /></Relationships>
</file>

<file path=ppt/slides/_rels/slide62.xml.rels>&#65279;<?xml version="1.0" encoding="utf-8"?><Relationships xmlns="http://schemas.openxmlformats.org/package/2006/relationships"><Relationship Type="http://schemas.openxmlformats.org/officeDocument/2006/relationships/image" Target="/ppt/media/image5.png" Id="rId3" /><Relationship Type="http://schemas.openxmlformats.org/officeDocument/2006/relationships/image" Target="/ppt/media/image37.png" Id="rId2" /><Relationship Type="http://schemas.openxmlformats.org/officeDocument/2006/relationships/slideLayout" Target="/ppt/slideLayouts/slideLayout3.xml" Id="rId1" /></Relationships>
</file>

<file path=ppt/slides/_rels/slide63.xml.rels>&#65279;<?xml version="1.0" encoding="utf-8"?><Relationships xmlns="http://schemas.openxmlformats.org/package/2006/relationships"><Relationship Type="http://schemas.openxmlformats.org/officeDocument/2006/relationships/image" Target="/ppt/media/image5.png" Id="rId2" /><Relationship Type="http://schemas.openxmlformats.org/officeDocument/2006/relationships/slideLayout" Target="/ppt/slideLayouts/slideLayout3.xml" Id="rId1" /></Relationships>
</file>

<file path=ppt/slides/_rels/slide64.xml.rels>&#65279;<?xml version="1.0" encoding="utf-8"?><Relationships xmlns="http://schemas.openxmlformats.org/package/2006/relationships"><Relationship Type="http://schemas.openxmlformats.org/officeDocument/2006/relationships/image" Target="/ppt/media/image5.png" Id="rId2" /><Relationship Type="http://schemas.openxmlformats.org/officeDocument/2006/relationships/slideLayout" Target="/ppt/slideLayouts/slideLayout3.xml" Id="rId1" /></Relationships>
</file>

<file path=ppt/slides/_rels/slide65.xml.rels>&#65279;<?xml version="1.0" encoding="utf-8"?><Relationships xmlns="http://schemas.openxmlformats.org/package/2006/relationships"><Relationship Type="http://schemas.openxmlformats.org/officeDocument/2006/relationships/image" Target="/ppt/media/image5.png" Id="rId3" /><Relationship Type="http://schemas.openxmlformats.org/officeDocument/2006/relationships/image" Target="/ppt/media/image38.png" Id="rId2" /><Relationship Type="http://schemas.openxmlformats.org/officeDocument/2006/relationships/slideLayout" Target="/ppt/slideLayouts/slideLayout3.xml" Id="rId1" /></Relationships>
</file>

<file path=ppt/slides/_rels/slide66.xml.rels>&#65279;<?xml version="1.0" encoding="utf-8"?><Relationships xmlns="http://schemas.openxmlformats.org/package/2006/relationships"><Relationship Type="http://schemas.openxmlformats.org/officeDocument/2006/relationships/image" Target="/ppt/media/image5.png" Id="rId3" /><Relationship Type="http://schemas.openxmlformats.org/officeDocument/2006/relationships/image" Target="/ppt/media/image39.png" Id="rId2" /><Relationship Type="http://schemas.openxmlformats.org/officeDocument/2006/relationships/slideLayout" Target="/ppt/slideLayouts/slideLayout3.xml" Id="rId1" /></Relationships>
</file>

<file path=ppt/slides/_rels/slide67.xml.rels>&#65279;<?xml version="1.0" encoding="utf-8"?><Relationships xmlns="http://schemas.openxmlformats.org/package/2006/relationships"><Relationship Type="http://schemas.openxmlformats.org/officeDocument/2006/relationships/image" Target="/ppt/media/image5.png" Id="rId3" /><Relationship Type="http://schemas.openxmlformats.org/officeDocument/2006/relationships/image" Target="/ppt/media/image40.png" Id="rId2" /><Relationship Type="http://schemas.openxmlformats.org/officeDocument/2006/relationships/slideLayout" Target="/ppt/slideLayouts/slideLayout3.xml" Id="rId1" /></Relationships>
</file>

<file path=ppt/slides/_rels/slide68.xml.rels>&#65279;<?xml version="1.0" encoding="utf-8"?><Relationships xmlns="http://schemas.openxmlformats.org/package/2006/relationships"><Relationship Type="http://schemas.openxmlformats.org/officeDocument/2006/relationships/image" Target="/ppt/media/image5.png" Id="rId3" /><Relationship Type="http://schemas.openxmlformats.org/officeDocument/2006/relationships/image" Target="/ppt/media/image41.png" Id="rId2" /><Relationship Type="http://schemas.openxmlformats.org/officeDocument/2006/relationships/slideLayout" Target="/ppt/slideLayouts/slideLayout3.xml" Id="rId1" /></Relationships>
</file>

<file path=ppt/slides/_rels/slide69.xml.rels>&#65279;<?xml version="1.0" encoding="utf-8"?><Relationships xmlns="http://schemas.openxmlformats.org/package/2006/relationships"><Relationship Type="http://schemas.openxmlformats.org/officeDocument/2006/relationships/image" Target="/ppt/media/image5.png" Id="rId3" /><Relationship Type="http://schemas.openxmlformats.org/officeDocument/2006/relationships/image" Target="/ppt/media/image42.png" Id="rId2" /><Relationship Type="http://schemas.openxmlformats.org/officeDocument/2006/relationships/slideLayout" Target="/ppt/slideLayouts/slideLayout3.xml" Id="rId1" /></Relationships>
</file>

<file path=ppt/slides/_rels/slide70.xml.rels>&#65279;<?xml version="1.0" encoding="utf-8"?><Relationships xmlns="http://schemas.openxmlformats.org/package/2006/relationships"><Relationship Type="http://schemas.openxmlformats.org/officeDocument/2006/relationships/image" Target="/ppt/media/image5.png" Id="rId3" /><Relationship Type="http://schemas.openxmlformats.org/officeDocument/2006/relationships/image" Target="/ppt/media/image43.png" Id="rId2" /><Relationship Type="http://schemas.openxmlformats.org/officeDocument/2006/relationships/slideLayout" Target="/ppt/slideLayouts/slideLayout3.xml" Id="rId1" /></Relationships>
</file>

<file path=ppt/slides/_rels/slide71.xml.rels>&#65279;<?xml version="1.0" encoding="utf-8"?><Relationships xmlns="http://schemas.openxmlformats.org/package/2006/relationships"><Relationship Type="http://schemas.openxmlformats.org/officeDocument/2006/relationships/image" Target="/ppt/media/image5.png" Id="rId2" /><Relationship Type="http://schemas.openxmlformats.org/officeDocument/2006/relationships/slideLayout" Target="/ppt/slideLayouts/slideLayout3.xml" Id="rId1" /></Relationships>
</file>

<file path=ppt/slides/_rels/slide72.xml.rels>&#65279;<?xml version="1.0" encoding="utf-8"?><Relationships xmlns="http://schemas.openxmlformats.org/package/2006/relationships"><Relationship Type="http://schemas.openxmlformats.org/officeDocument/2006/relationships/image" Target="/ppt/media/image5.png" Id="rId3" /><Relationship Type="http://schemas.openxmlformats.org/officeDocument/2006/relationships/image" Target="/ppt/media/image44.png" Id="rId2" /><Relationship Type="http://schemas.openxmlformats.org/officeDocument/2006/relationships/slideLayout" Target="/ppt/slideLayouts/slideLayout3.xml" Id="rId1" /></Relationships>
</file>

<file path=ppt/slides/_rels/slide73.xml.rels>&#65279;<?xml version="1.0" encoding="utf-8"?><Relationships xmlns="http://schemas.openxmlformats.org/package/2006/relationships"><Relationship Type="http://schemas.openxmlformats.org/officeDocument/2006/relationships/image" Target="/ppt/media/image5.png" Id="rId3" /><Relationship Type="http://schemas.openxmlformats.org/officeDocument/2006/relationships/image" Target="/ppt/media/image45.png" Id="rId2" /><Relationship Type="http://schemas.openxmlformats.org/officeDocument/2006/relationships/slideLayout" Target="/ppt/slideLayouts/slideLayout3.xml" Id="rId1" /></Relationships>
</file>

<file path=ppt/slides/_rels/slide74.xml.rels>&#65279;<?xml version="1.0" encoding="utf-8"?><Relationships xmlns="http://schemas.openxmlformats.org/package/2006/relationships"><Relationship Type="http://schemas.openxmlformats.org/officeDocument/2006/relationships/image" Target="/ppt/media/image5.png" Id="rId2" /><Relationship Type="http://schemas.openxmlformats.org/officeDocument/2006/relationships/slideLayout" Target="/ppt/slideLayouts/slideLayout3.xml" Id="rId1" /></Relationships>
</file>

<file path=ppt/slides/_rels/slide75.xml.rels>&#65279;<?xml version="1.0" encoding="utf-8"?><Relationships xmlns="http://schemas.openxmlformats.org/package/2006/relationships"><Relationship Type="http://schemas.openxmlformats.org/officeDocument/2006/relationships/image" Target="/ppt/media/image5.png" Id="rId3" /><Relationship Type="http://schemas.openxmlformats.org/officeDocument/2006/relationships/image" Target="/ppt/media/image4.png" Id="rId2" /><Relationship Type="http://schemas.openxmlformats.org/officeDocument/2006/relationships/slideLayout" Target="/ppt/slideLayouts/slideLayout1.xml" Id="rId1" /></Relationships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13">
            <a:extLst>
              <a:ext uri="{FF2B5EF4-FFF2-40B4-BE49-F238E27FC236}">
                <a16:creationId xmlns:a16="http://schemas.microsoft.com/office/drawing/2014/main" id="{C290822D-E319-E253-8963-D002A6CDF433}"/>
              </a:ext>
            </a:extLst>
          </p:cNvPr>
          <p:cNvSpPr/>
          <p:nvPr/>
        </p:nvSpPr>
        <p:spPr>
          <a:xfrm>
            <a:off x="7213600" y="5952067"/>
            <a:ext cx="4967366" cy="849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B42DF12-B99A-B28D-4CDB-00731913E0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0634" y="345175"/>
            <a:ext cx="4967366" cy="1752566"/>
          </a:xfrm>
        </p:spPr>
        <p:txBody>
          <a:bodyPr/>
          <a:lstStyle/>
          <a:p>
            <a:r>
              <a:rPr lang="pl-PL" b="1" dirty="0"/>
              <a:t>Poslovna inteligenca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BD86EEC-9260-C0D2-A1CF-EC9FE5B2B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04" y="908526"/>
            <a:ext cx="4518672" cy="421184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9AC256C7-DE57-3D54-E589-F59329555D7C}"/>
              </a:ext>
            </a:extLst>
          </p:cNvPr>
          <p:cNvSpPr txBox="1"/>
          <p:nvPr/>
        </p:nvSpPr>
        <p:spPr>
          <a:xfrm>
            <a:off x="411916" y="5378273"/>
            <a:ext cx="479213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BAS4SC</a:t>
            </a:r>
          </a:p>
          <a:p>
            <a:pPr algn="ctr"/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Poslovno-analitične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veščine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za 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zagotavljanje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odpornosti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oskrbovalnih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verig</a:t>
            </a:r>
            <a:endParaRPr lang="en-US" sz="1800" dirty="0">
              <a:solidFill>
                <a:schemeClr val="bg1">
                  <a:lumMod val="50000"/>
                </a:schemeClr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l-PL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F3823DD-8D25-872F-C72C-4C503464D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8544" y="5638402"/>
            <a:ext cx="1079500" cy="109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107C3CB1-E1E2-9C03-3E4A-5B5EE4BCCCCA}"/>
              </a:ext>
            </a:extLst>
          </p:cNvPr>
          <p:cNvSpPr txBox="1"/>
          <p:nvPr/>
        </p:nvSpPr>
        <p:spPr>
          <a:xfrm>
            <a:off x="-170560" y="6462648"/>
            <a:ext cx="609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ctr">
              <a:defRPr sz="2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l-PL" sz="1600" b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Številka </a:t>
            </a:r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projekta - 2022-1-PL01-KA220-HED-000088856</a:t>
            </a: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19348FEB-0D15-F9D5-CC56-88E3DC56F6F1}"/>
              </a:ext>
            </a:extLst>
          </p:cNvPr>
          <p:cNvSpPr txBox="1">
            <a:spLocks/>
          </p:cNvSpPr>
          <p:nvPr/>
        </p:nvSpPr>
        <p:spPr>
          <a:xfrm>
            <a:off x="5700634" y="2195673"/>
            <a:ext cx="4967366" cy="163755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Metode vizualizacije podatkov</a:t>
            </a:r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EE4E65C5-835A-F284-C071-E322E9120233}"/>
              </a:ext>
            </a:extLst>
          </p:cNvPr>
          <p:cNvSpPr txBox="1">
            <a:spLocks/>
          </p:cNvSpPr>
          <p:nvPr/>
        </p:nvSpPr>
        <p:spPr>
          <a:xfrm>
            <a:off x="5700634" y="4075044"/>
            <a:ext cx="4967366" cy="8425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Predavanje</a:t>
            </a:r>
          </a:p>
        </p:txBody>
      </p:sp>
      <p:pic>
        <p:nvPicPr>
          <p:cNvPr id="10" name="Obraz 9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AB13C490-E78D-83E1-749C-E0D7C5A763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id="{E8D1704C-0375-DFA9-1EDB-A9723DA7A992}"/>
              </a:ext>
            </a:extLst>
          </p:cNvPr>
          <p:cNvSpPr/>
          <p:nvPr/>
        </p:nvSpPr>
        <p:spPr>
          <a:xfrm>
            <a:off x="169333" y="93133"/>
            <a:ext cx="1625600" cy="1600200"/>
          </a:xfrm>
          <a:custGeom>
            <a:avLst/>
            <a:gdLst>
              <a:gd name="connsiteX0" fmla="*/ 0 w 1625600"/>
              <a:gd name="connsiteY0" fmla="*/ 16934 h 1600200"/>
              <a:gd name="connsiteX1" fmla="*/ 0 w 1625600"/>
              <a:gd name="connsiteY1" fmla="*/ 16934 h 1600200"/>
              <a:gd name="connsiteX2" fmla="*/ 448734 w 1625600"/>
              <a:gd name="connsiteY2" fmla="*/ 25400 h 1600200"/>
              <a:gd name="connsiteX3" fmla="*/ 567267 w 1625600"/>
              <a:gd name="connsiteY3" fmla="*/ 0 h 1600200"/>
              <a:gd name="connsiteX4" fmla="*/ 1625600 w 1625600"/>
              <a:gd name="connsiteY4" fmla="*/ 135467 h 1600200"/>
              <a:gd name="connsiteX5" fmla="*/ 1447800 w 1625600"/>
              <a:gd name="connsiteY5" fmla="*/ 931334 h 1600200"/>
              <a:gd name="connsiteX6" fmla="*/ 1143000 w 1625600"/>
              <a:gd name="connsiteY6" fmla="*/ 1312334 h 1600200"/>
              <a:gd name="connsiteX7" fmla="*/ 778934 w 1625600"/>
              <a:gd name="connsiteY7" fmla="*/ 1583267 h 1600200"/>
              <a:gd name="connsiteX8" fmla="*/ 135467 w 1625600"/>
              <a:gd name="connsiteY8" fmla="*/ 1600200 h 1600200"/>
              <a:gd name="connsiteX9" fmla="*/ 0 w 1625600"/>
              <a:gd name="connsiteY9" fmla="*/ 16934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D7224C4C-24EB-12AA-C4A4-857DC41FB5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5440" y="5851938"/>
            <a:ext cx="5207495" cy="671935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41498267-D74E-1CE3-0626-0E7A453A5E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88280" y="5720777"/>
            <a:ext cx="1063931" cy="107988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PoljeZBesedilom 8">
            <a:extLst>
              <a:ext uri="{FF2B5EF4-FFF2-40B4-BE49-F238E27FC236}">
                <a16:creationId xmlns:a16="http://schemas.microsoft.com/office/drawing/2014/main" id="{2FCCA66E-08DE-4272-CD2F-9ACCC1B61120}"/>
              </a:ext>
            </a:extLst>
          </p:cNvPr>
          <p:cNvSpPr txBox="1"/>
          <p:nvPr/>
        </p:nvSpPr>
        <p:spPr>
          <a:xfrm>
            <a:off x="6022140" y="5818037"/>
            <a:ext cx="5011392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66186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Agenda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en-US" sz="2000" dirty="0"/>
              <a:t>Razumevanje okoliščin.</a:t>
            </a:r>
            <a:endParaRPr lang="pl-PL" sz="2000" dirty="0"/>
          </a:p>
          <a:p>
            <a:r>
              <a:rPr lang="en-US" sz="2000" dirty="0"/>
              <a:t>Metode za pritegnitev pozornosti</a:t>
            </a:r>
            <a:endParaRPr lang="hr-HR" sz="2000" dirty="0"/>
          </a:p>
          <a:p>
            <a:r>
              <a:rPr lang="en-US" sz="2000" dirty="0"/>
              <a:t>Izbira prave metode vizualizacije</a:t>
            </a:r>
            <a:endParaRPr lang="hr-HR" sz="2000" dirty="0"/>
          </a:p>
          <a:p>
            <a:r>
              <a:rPr lang="en-US" sz="2000" dirty="0"/>
              <a:t>Smernice za dobro oblikovanje vizualizacije</a:t>
            </a:r>
            <a:endParaRPr lang="hr-HR" sz="2000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1FA36D8F-ECD3-9588-197D-ABD57DC30A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44928E5E-AD45-F566-3576-C5C61D585D58}"/>
              </a:ext>
            </a:extLst>
          </p:cNvPr>
          <p:cNvSpPr txBox="1"/>
          <p:nvPr/>
        </p:nvSpPr>
        <p:spPr>
          <a:xfrm>
            <a:off x="6455834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1726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Vizualizacija podatkov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1800" b="1" dirty="0">
                <a:solidFill>
                  <a:srgbClr val="1065AB"/>
                </a:solidFill>
              </a:rPr>
              <a:t>T</a:t>
            </a:r>
            <a:r>
              <a:rPr lang="en-US" sz="1800" b="1" dirty="0" err="1">
                <a:solidFill>
                  <a:srgbClr val="1065AB"/>
                </a:solidFill>
              </a:rPr>
              <a:t>emeljna</a:t>
            </a:r>
            <a:r>
              <a:rPr lang="en-US" sz="1800" b="1" dirty="0">
                <a:solidFill>
                  <a:srgbClr val="1065AB"/>
                </a:solidFill>
              </a:rPr>
              <a:t> </a:t>
            </a:r>
            <a:r>
              <a:rPr lang="sl-SI" sz="1800" b="1" dirty="0">
                <a:solidFill>
                  <a:srgbClr val="1065AB"/>
                </a:solidFill>
              </a:rPr>
              <a:t>osnova</a:t>
            </a:r>
            <a:r>
              <a:rPr lang="en-US" sz="1800" b="1" dirty="0">
                <a:solidFill>
                  <a:srgbClr val="1065AB"/>
                </a:solidFill>
              </a:rPr>
              <a:t> </a:t>
            </a:r>
            <a:r>
              <a:rPr lang="en-US" sz="1800" dirty="0"/>
              <a:t>poslovnega obveščanja, ki odločevalcem pomaga prepoznati trende, odstopanja in vzorce, skrite v neobdelanih podatkih.</a:t>
            </a:r>
            <a:endParaRPr lang="hr-HR" sz="1800" dirty="0"/>
          </a:p>
          <a:p>
            <a:r>
              <a:rPr lang="sl-SI" sz="1800" dirty="0"/>
              <a:t>P</a:t>
            </a:r>
            <a:r>
              <a:rPr lang="en-US" sz="1800" dirty="0" err="1"/>
              <a:t>ostopek</a:t>
            </a:r>
            <a:r>
              <a:rPr lang="en-US" sz="1800" dirty="0"/>
              <a:t> </a:t>
            </a:r>
            <a:r>
              <a:rPr lang="en-US" sz="1800" b="1" dirty="0">
                <a:solidFill>
                  <a:srgbClr val="1065AB"/>
                </a:solidFill>
              </a:rPr>
              <a:t>pretvorbe informacij v vizualni kontekst</a:t>
            </a:r>
            <a:r>
              <a:rPr lang="en-US" sz="1800" dirty="0"/>
              <a:t>, kot sta zemljevid ali graf, ki se uporablja za lažje razumevanje podatkov in oblikovanje zaključkov v človeškem umu.</a:t>
            </a:r>
            <a:endParaRPr lang="hr-HR" sz="1800" dirty="0"/>
          </a:p>
          <a:p>
            <a:r>
              <a:rPr lang="sl-SI" sz="1800" b="1" dirty="0">
                <a:solidFill>
                  <a:srgbClr val="1065AB"/>
                </a:solidFill>
              </a:rPr>
              <a:t>S</a:t>
            </a:r>
            <a:r>
              <a:rPr lang="en-US" sz="1800" b="1" dirty="0" err="1">
                <a:solidFill>
                  <a:srgbClr val="1065AB"/>
                </a:solidFill>
              </a:rPr>
              <a:t>plošn</a:t>
            </a:r>
            <a:r>
              <a:rPr lang="sl-SI" sz="1800" b="1" dirty="0">
                <a:solidFill>
                  <a:srgbClr val="1065AB"/>
                </a:solidFill>
              </a:rPr>
              <a:t>e metode</a:t>
            </a:r>
            <a:r>
              <a:rPr lang="en-US" sz="1800" b="1" dirty="0">
                <a:solidFill>
                  <a:srgbClr val="1065AB"/>
                </a:solidFill>
              </a:rPr>
              <a:t> </a:t>
            </a:r>
            <a:r>
              <a:rPr lang="en-US" sz="1800" dirty="0"/>
              <a:t>vizualizacije podatkov so diagrami, tabele, zemljevidi in nadzorne plošče. </a:t>
            </a:r>
            <a:endParaRPr lang="hr-HR" sz="1800" dirty="0"/>
          </a:p>
          <a:p>
            <a:r>
              <a:rPr lang="sl-SI" sz="1800" dirty="0"/>
              <a:t>V</a:t>
            </a:r>
            <a:r>
              <a:rPr lang="en-US" sz="1800" dirty="0" err="1"/>
              <a:t>izualizacija</a:t>
            </a:r>
            <a:r>
              <a:rPr lang="en-US" sz="1800" dirty="0"/>
              <a:t> je zaradi vse večje priljubljenosti projektov analize velikih količin podatkov in podatkov danes bolj pomembna kot kdaj koli prej. </a:t>
            </a:r>
            <a:endParaRPr lang="hr-HR" sz="1800" dirty="0"/>
          </a:p>
          <a:p>
            <a:r>
              <a:rPr lang="sl-SI" sz="1800" dirty="0"/>
              <a:t>P</a:t>
            </a:r>
            <a:r>
              <a:rPr lang="en-US" sz="1800" dirty="0" err="1"/>
              <a:t>odjetja</a:t>
            </a:r>
            <a:r>
              <a:rPr lang="en-US" sz="1800" dirty="0"/>
              <a:t> vse pogosteje uporabljajo strojno učenje za zbiranje velikih količin podatkov, katerih obdelava, razumevanje in pojasnjevanje je lahko zahtevno in počasno. </a:t>
            </a:r>
            <a:endParaRPr lang="pl-PL" sz="1800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AD64FA3F-DD48-A109-0AB0-67482F4803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7C0CF7E0-2BDC-166B-4DF7-EA99FC74F89B}"/>
              </a:ext>
            </a:extLst>
          </p:cNvPr>
          <p:cNvSpPr txBox="1"/>
          <p:nvPr/>
        </p:nvSpPr>
        <p:spPr>
          <a:xfrm>
            <a:off x="6455834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76316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BDBEF-F285-F46F-C722-B5F0315CC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Razumevanje</a:t>
            </a:r>
            <a:r>
              <a:rPr lang="en-US" dirty="0"/>
              <a:t> </a:t>
            </a:r>
            <a:r>
              <a:rPr lang="en-US" dirty="0" err="1"/>
              <a:t>okoliščin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6E460E-D847-93F4-DA0F-0210FFA70E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Prvi </a:t>
            </a:r>
            <a:r>
              <a:rPr lang="en-US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</a:t>
            </a:r>
            <a:r>
              <a:rPr lang="en-US" sz="2000" b="1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najpomembnejši korak </a:t>
            </a:r>
            <a:r>
              <a:rPr lang="en-US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pred začetkom uporabe tehnik vizualizacije podatkov in metod pripovedovanja zgodb</a:t>
            </a:r>
            <a:endParaRPr lang="hr-HR" sz="2400" dirty="0"/>
          </a:p>
          <a:p>
            <a:r>
              <a:rPr lang="en-US" sz="2000" dirty="0"/>
              <a:t>Iz zbranih in analiziranih podatkov je treba prikazati le tisto, kar je pomembno za ciljno občinstvo.</a:t>
            </a:r>
            <a:endParaRPr lang="hr-HR" sz="2000" dirty="0"/>
          </a:p>
          <a:p>
            <a:endParaRPr lang="hr-HR" sz="2000" dirty="0"/>
          </a:p>
          <a:p>
            <a:pPr marL="971550" lvl="1" indent="-514350">
              <a:buFont typeface="+mj-lt"/>
              <a:buAutoNum type="arabicPeriod"/>
            </a:pPr>
            <a:r>
              <a:rPr lang="hr-HR" sz="2000" b="1" u="sng" dirty="0">
                <a:solidFill>
                  <a:srgbClr val="1065AB"/>
                </a:solidFill>
              </a:rPr>
              <a:t>Kdo </a:t>
            </a:r>
            <a:r>
              <a:rPr lang="hr-HR" sz="2000" dirty="0" err="1"/>
              <a:t>je naša ciljna skupina</a:t>
            </a:r>
            <a:endParaRPr lang="hr-HR" sz="2000" dirty="0"/>
          </a:p>
          <a:p>
            <a:pPr marL="971550" lvl="1" indent="-514350">
              <a:buFont typeface="+mj-lt"/>
              <a:buAutoNum type="arabicPeriod"/>
            </a:pPr>
            <a:r>
              <a:rPr lang="hr-HR" sz="2000" b="1" u="sng" dirty="0" err="1">
                <a:solidFill>
                  <a:srgbClr val="1065AB"/>
                </a:solidFill>
              </a:rPr>
              <a:t>Kaj </a:t>
            </a:r>
            <a:r>
              <a:rPr lang="en-US" sz="2000" dirty="0"/>
              <a:t>želite, da vaše občinstvo ve ali naredi?</a:t>
            </a:r>
            <a:endParaRPr lang="hr-HR" sz="2000" dirty="0"/>
          </a:p>
          <a:p>
            <a:pPr marL="971550" lvl="1" indent="-514350">
              <a:buFont typeface="+mj-lt"/>
              <a:buAutoNum type="arabicPeriod"/>
            </a:pPr>
            <a:r>
              <a:rPr lang="hr-HR" sz="2000" b="1" u="sng" dirty="0">
                <a:solidFill>
                  <a:srgbClr val="1065AB"/>
                </a:solidFill>
              </a:rPr>
              <a:t>Kako </a:t>
            </a:r>
            <a:r>
              <a:rPr lang="hr-HR" sz="2000" b="1" dirty="0"/>
              <a:t>lahko </a:t>
            </a:r>
            <a:r>
              <a:rPr lang="en-US" sz="2000" dirty="0"/>
              <a:t>s podatki nekaj dokažete</a:t>
            </a:r>
            <a:r>
              <a:rPr lang="hr-HR" sz="2000" dirty="0"/>
              <a:t>?</a:t>
            </a:r>
          </a:p>
          <a:p>
            <a:endParaRPr lang="hr-HR" sz="2000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4CA81671-A82B-3170-AAA2-D8EE260F3D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11D34065-8F61-8BE8-3CBE-AF0907EF388B}"/>
              </a:ext>
            </a:extLst>
          </p:cNvPr>
          <p:cNvSpPr txBox="1"/>
          <p:nvPr/>
        </p:nvSpPr>
        <p:spPr>
          <a:xfrm>
            <a:off x="6455834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60486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585372BC-8D47-2D36-1167-4ADF8FEE57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AECA1930-8561-2C3D-4348-067E2B4F7459}"/>
              </a:ext>
            </a:extLst>
          </p:cNvPr>
          <p:cNvSpPr txBox="1"/>
          <p:nvPr/>
        </p:nvSpPr>
        <p:spPr>
          <a:xfrm>
            <a:off x="6455834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9A023E-005C-FB04-2228-643B05E73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Anscombov </a:t>
            </a:r>
            <a:r>
              <a:rPr lang="hr-HR" dirty="0"/>
              <a:t>kvartet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967FFF6-182C-50FA-3C36-BFB6603B5B6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18847" y="1516276"/>
          <a:ext cx="10954305" cy="503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7161">
                  <a:extLst>
                    <a:ext uri="{9D8B030D-6E8A-4147-A177-3AD203B41FA5}">
                      <a16:colId xmlns:a16="http://schemas.microsoft.com/office/drawing/2014/main" val="2405114739"/>
                    </a:ext>
                  </a:extLst>
                </a:gridCol>
                <a:gridCol w="1067129">
                  <a:extLst>
                    <a:ext uri="{9D8B030D-6E8A-4147-A177-3AD203B41FA5}">
                      <a16:colId xmlns:a16="http://schemas.microsoft.com/office/drawing/2014/main" val="4194978168"/>
                    </a:ext>
                  </a:extLst>
                </a:gridCol>
                <a:gridCol w="1217145">
                  <a:extLst>
                    <a:ext uri="{9D8B030D-6E8A-4147-A177-3AD203B41FA5}">
                      <a16:colId xmlns:a16="http://schemas.microsoft.com/office/drawing/2014/main" val="4016620413"/>
                    </a:ext>
                  </a:extLst>
                </a:gridCol>
                <a:gridCol w="1217145">
                  <a:extLst>
                    <a:ext uri="{9D8B030D-6E8A-4147-A177-3AD203B41FA5}">
                      <a16:colId xmlns:a16="http://schemas.microsoft.com/office/drawing/2014/main" val="2492171503"/>
                    </a:ext>
                  </a:extLst>
                </a:gridCol>
                <a:gridCol w="1217145">
                  <a:extLst>
                    <a:ext uri="{9D8B030D-6E8A-4147-A177-3AD203B41FA5}">
                      <a16:colId xmlns:a16="http://schemas.microsoft.com/office/drawing/2014/main" val="749595443"/>
                    </a:ext>
                  </a:extLst>
                </a:gridCol>
                <a:gridCol w="1217145">
                  <a:extLst>
                    <a:ext uri="{9D8B030D-6E8A-4147-A177-3AD203B41FA5}">
                      <a16:colId xmlns:a16="http://schemas.microsoft.com/office/drawing/2014/main" val="2092805663"/>
                    </a:ext>
                  </a:extLst>
                </a:gridCol>
                <a:gridCol w="1217145">
                  <a:extLst>
                    <a:ext uri="{9D8B030D-6E8A-4147-A177-3AD203B41FA5}">
                      <a16:colId xmlns:a16="http://schemas.microsoft.com/office/drawing/2014/main" val="2431066387"/>
                    </a:ext>
                  </a:extLst>
                </a:gridCol>
                <a:gridCol w="1217145">
                  <a:extLst>
                    <a:ext uri="{9D8B030D-6E8A-4147-A177-3AD203B41FA5}">
                      <a16:colId xmlns:a16="http://schemas.microsoft.com/office/drawing/2014/main" val="1327718181"/>
                    </a:ext>
                  </a:extLst>
                </a:gridCol>
                <a:gridCol w="1217145">
                  <a:extLst>
                    <a:ext uri="{9D8B030D-6E8A-4147-A177-3AD203B41FA5}">
                      <a16:colId xmlns:a16="http://schemas.microsoft.com/office/drawing/2014/main" val="186394360"/>
                    </a:ext>
                  </a:extLst>
                </a:gridCol>
              </a:tblGrid>
              <a:tr h="158898">
                <a:tc rowSpan="2">
                  <a:txBody>
                    <a:bodyPr/>
                    <a:lstStyle/>
                    <a:p>
                      <a:pPr algn="ctr"/>
                      <a:r>
                        <a:rPr lang="hr-HR" dirty="0" err="1"/>
                        <a:t>Spremenljivka</a:t>
                      </a:r>
                      <a:endParaRPr lang="hr-HR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hr-HR" dirty="0"/>
                        <a:t>1. niz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hr-HR" dirty="0"/>
                        <a:t>2. sklop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hr-HR" dirty="0"/>
                        <a:t>3. niz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hr-HR" dirty="0"/>
                        <a:t>4. niz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375643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/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48957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1.</a:t>
                      </a:r>
                    </a:p>
                    <a:p>
                      <a:pPr algn="ctr"/>
                      <a:r>
                        <a:rPr lang="hr-HR" dirty="0"/>
                        <a:t>2.</a:t>
                      </a:r>
                    </a:p>
                    <a:p>
                      <a:pPr algn="ctr"/>
                      <a:r>
                        <a:rPr lang="hr-HR" dirty="0"/>
                        <a:t>3.</a:t>
                      </a:r>
                    </a:p>
                    <a:p>
                      <a:pPr algn="ctr"/>
                      <a:r>
                        <a:rPr lang="hr-HR" dirty="0"/>
                        <a:t>4.</a:t>
                      </a:r>
                    </a:p>
                    <a:p>
                      <a:pPr algn="ctr"/>
                      <a:r>
                        <a:rPr lang="hr-HR" dirty="0"/>
                        <a:t>5.</a:t>
                      </a:r>
                    </a:p>
                    <a:p>
                      <a:pPr algn="ctr"/>
                      <a:r>
                        <a:rPr lang="hr-HR" dirty="0"/>
                        <a:t>6.</a:t>
                      </a:r>
                    </a:p>
                    <a:p>
                      <a:pPr algn="ctr"/>
                      <a:r>
                        <a:rPr lang="hr-HR" dirty="0"/>
                        <a:t>7.</a:t>
                      </a:r>
                    </a:p>
                    <a:p>
                      <a:pPr algn="ctr"/>
                      <a:r>
                        <a:rPr lang="hr-HR" dirty="0"/>
                        <a:t>8.</a:t>
                      </a:r>
                    </a:p>
                    <a:p>
                      <a:pPr algn="ctr"/>
                      <a:r>
                        <a:rPr lang="hr-HR" dirty="0"/>
                        <a:t>9.</a:t>
                      </a:r>
                    </a:p>
                    <a:p>
                      <a:pPr algn="ctr"/>
                      <a:r>
                        <a:rPr lang="hr-HR" dirty="0"/>
                        <a:t>10.</a:t>
                      </a:r>
                    </a:p>
                    <a:p>
                      <a:pPr algn="ctr"/>
                      <a:r>
                        <a:rPr lang="hr-HR" dirty="0"/>
                        <a:t>11.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dirty="0"/>
                        <a:t>10</a:t>
                      </a:r>
                    </a:p>
                    <a:p>
                      <a:pPr algn="r"/>
                      <a:r>
                        <a:rPr lang="hr-HR" dirty="0"/>
                        <a:t>8</a:t>
                      </a:r>
                    </a:p>
                    <a:p>
                      <a:pPr algn="r"/>
                      <a:r>
                        <a:rPr lang="hr-HR" dirty="0"/>
                        <a:t>13</a:t>
                      </a:r>
                    </a:p>
                    <a:p>
                      <a:pPr algn="r"/>
                      <a:r>
                        <a:rPr lang="hr-HR" dirty="0"/>
                        <a:t>9</a:t>
                      </a:r>
                    </a:p>
                    <a:p>
                      <a:pPr algn="r"/>
                      <a:r>
                        <a:rPr lang="hr-HR" dirty="0"/>
                        <a:t>11</a:t>
                      </a:r>
                    </a:p>
                    <a:p>
                      <a:pPr algn="r"/>
                      <a:r>
                        <a:rPr lang="hr-HR" dirty="0"/>
                        <a:t>14</a:t>
                      </a:r>
                    </a:p>
                    <a:p>
                      <a:pPr algn="r"/>
                      <a:r>
                        <a:rPr lang="hr-HR" dirty="0"/>
                        <a:t>6</a:t>
                      </a:r>
                    </a:p>
                    <a:p>
                      <a:pPr algn="r"/>
                      <a:r>
                        <a:rPr lang="hr-HR" dirty="0"/>
                        <a:t>4</a:t>
                      </a:r>
                    </a:p>
                    <a:p>
                      <a:pPr algn="r"/>
                      <a:r>
                        <a:rPr lang="hr-HR" dirty="0"/>
                        <a:t>12</a:t>
                      </a:r>
                    </a:p>
                    <a:p>
                      <a:pPr algn="r"/>
                      <a:r>
                        <a:rPr lang="hr-HR" dirty="0"/>
                        <a:t>7</a:t>
                      </a:r>
                    </a:p>
                    <a:p>
                      <a:pPr algn="r"/>
                      <a:r>
                        <a:rPr lang="hr-HR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dirty="0"/>
                        <a:t>8,0</a:t>
                      </a:r>
                    </a:p>
                    <a:p>
                      <a:pPr algn="r"/>
                      <a:r>
                        <a:rPr lang="hr-HR" dirty="0"/>
                        <a:t>7,0</a:t>
                      </a:r>
                    </a:p>
                    <a:p>
                      <a:pPr algn="r"/>
                      <a:r>
                        <a:rPr lang="hr-HR" dirty="0"/>
                        <a:t>7,6</a:t>
                      </a:r>
                    </a:p>
                    <a:p>
                      <a:pPr algn="r"/>
                      <a:r>
                        <a:rPr lang="hr-HR" dirty="0"/>
                        <a:t>8,8</a:t>
                      </a:r>
                    </a:p>
                    <a:p>
                      <a:pPr algn="r"/>
                      <a:r>
                        <a:rPr lang="hr-HR" dirty="0"/>
                        <a:t>8,3</a:t>
                      </a:r>
                    </a:p>
                    <a:p>
                      <a:pPr algn="r"/>
                      <a:r>
                        <a:rPr lang="hr-HR" dirty="0"/>
                        <a:t>10,0</a:t>
                      </a:r>
                    </a:p>
                    <a:p>
                      <a:pPr algn="r"/>
                      <a:r>
                        <a:rPr lang="hr-HR" dirty="0"/>
                        <a:t>7,2</a:t>
                      </a:r>
                    </a:p>
                    <a:p>
                      <a:pPr algn="r"/>
                      <a:r>
                        <a:rPr lang="hr-HR" dirty="0"/>
                        <a:t>4,3</a:t>
                      </a:r>
                    </a:p>
                    <a:p>
                      <a:pPr algn="r"/>
                      <a:r>
                        <a:rPr lang="hr-HR" dirty="0"/>
                        <a:t>10,8</a:t>
                      </a:r>
                    </a:p>
                    <a:p>
                      <a:pPr algn="r"/>
                      <a:r>
                        <a:rPr lang="hr-HR" dirty="0"/>
                        <a:t>4,8</a:t>
                      </a:r>
                    </a:p>
                    <a:p>
                      <a:pPr algn="r"/>
                      <a:r>
                        <a:rPr lang="hr-HR" dirty="0"/>
                        <a:t>5,7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dirty="0"/>
                        <a:t>10</a:t>
                      </a:r>
                    </a:p>
                    <a:p>
                      <a:pPr algn="r"/>
                      <a:r>
                        <a:rPr lang="hr-HR" dirty="0"/>
                        <a:t>8</a:t>
                      </a:r>
                    </a:p>
                    <a:p>
                      <a:pPr algn="r"/>
                      <a:r>
                        <a:rPr lang="hr-HR" dirty="0"/>
                        <a:t>13</a:t>
                      </a:r>
                    </a:p>
                    <a:p>
                      <a:pPr algn="r"/>
                      <a:r>
                        <a:rPr lang="hr-HR" dirty="0"/>
                        <a:t>9</a:t>
                      </a:r>
                    </a:p>
                    <a:p>
                      <a:pPr algn="r"/>
                      <a:r>
                        <a:rPr lang="hr-HR" dirty="0"/>
                        <a:t>11</a:t>
                      </a:r>
                    </a:p>
                    <a:p>
                      <a:pPr algn="r"/>
                      <a:r>
                        <a:rPr lang="hr-HR" dirty="0"/>
                        <a:t>14</a:t>
                      </a:r>
                    </a:p>
                    <a:p>
                      <a:pPr algn="r"/>
                      <a:r>
                        <a:rPr lang="hr-HR" dirty="0"/>
                        <a:t>6</a:t>
                      </a:r>
                    </a:p>
                    <a:p>
                      <a:pPr algn="r"/>
                      <a:r>
                        <a:rPr lang="hr-HR" dirty="0"/>
                        <a:t>4</a:t>
                      </a:r>
                    </a:p>
                    <a:p>
                      <a:pPr algn="r"/>
                      <a:r>
                        <a:rPr lang="hr-HR" dirty="0"/>
                        <a:t>12</a:t>
                      </a:r>
                    </a:p>
                    <a:p>
                      <a:pPr algn="r"/>
                      <a:r>
                        <a:rPr lang="hr-HR" dirty="0"/>
                        <a:t>7</a:t>
                      </a:r>
                    </a:p>
                    <a:p>
                      <a:pPr algn="r"/>
                      <a:r>
                        <a:rPr lang="hr-HR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dirty="0"/>
                        <a:t>9,1</a:t>
                      </a:r>
                    </a:p>
                    <a:p>
                      <a:pPr algn="r"/>
                      <a:r>
                        <a:rPr lang="hr-HR" dirty="0"/>
                        <a:t>8,1</a:t>
                      </a:r>
                    </a:p>
                    <a:p>
                      <a:pPr algn="r"/>
                      <a:r>
                        <a:rPr lang="hr-HR" dirty="0"/>
                        <a:t>8,7</a:t>
                      </a:r>
                    </a:p>
                    <a:p>
                      <a:pPr algn="r"/>
                      <a:r>
                        <a:rPr lang="hr-HR" dirty="0"/>
                        <a:t>8,8</a:t>
                      </a:r>
                    </a:p>
                    <a:p>
                      <a:pPr algn="r"/>
                      <a:r>
                        <a:rPr lang="hr-HR" dirty="0"/>
                        <a:t>9,3</a:t>
                      </a:r>
                    </a:p>
                    <a:p>
                      <a:pPr algn="r"/>
                      <a:r>
                        <a:rPr lang="hr-HR" dirty="0"/>
                        <a:t>8,1</a:t>
                      </a:r>
                    </a:p>
                    <a:p>
                      <a:pPr algn="r"/>
                      <a:r>
                        <a:rPr lang="hr-HR" dirty="0"/>
                        <a:t>6,1</a:t>
                      </a:r>
                    </a:p>
                    <a:p>
                      <a:pPr algn="r"/>
                      <a:r>
                        <a:rPr lang="hr-HR" dirty="0"/>
                        <a:t>3,1</a:t>
                      </a:r>
                    </a:p>
                    <a:p>
                      <a:pPr algn="r"/>
                      <a:r>
                        <a:rPr lang="hr-HR" dirty="0"/>
                        <a:t>9,1</a:t>
                      </a:r>
                    </a:p>
                    <a:p>
                      <a:pPr algn="r"/>
                      <a:r>
                        <a:rPr lang="hr-HR" dirty="0"/>
                        <a:t>7,3</a:t>
                      </a:r>
                    </a:p>
                    <a:p>
                      <a:pPr algn="r"/>
                      <a:r>
                        <a:rPr lang="hr-HR" dirty="0"/>
                        <a:t>4,7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dirty="0"/>
                        <a:t>10</a:t>
                      </a:r>
                    </a:p>
                    <a:p>
                      <a:pPr algn="r"/>
                      <a:r>
                        <a:rPr lang="hr-HR" dirty="0"/>
                        <a:t>8</a:t>
                      </a:r>
                    </a:p>
                    <a:p>
                      <a:pPr algn="r"/>
                      <a:r>
                        <a:rPr lang="hr-HR" dirty="0"/>
                        <a:t>13</a:t>
                      </a:r>
                    </a:p>
                    <a:p>
                      <a:pPr algn="r"/>
                      <a:r>
                        <a:rPr lang="hr-HR" dirty="0"/>
                        <a:t>9</a:t>
                      </a:r>
                    </a:p>
                    <a:p>
                      <a:pPr algn="r"/>
                      <a:r>
                        <a:rPr lang="hr-HR" dirty="0"/>
                        <a:t>11</a:t>
                      </a:r>
                    </a:p>
                    <a:p>
                      <a:pPr algn="r"/>
                      <a:r>
                        <a:rPr lang="hr-HR" dirty="0"/>
                        <a:t>14</a:t>
                      </a:r>
                    </a:p>
                    <a:p>
                      <a:pPr algn="r"/>
                      <a:r>
                        <a:rPr lang="hr-HR" dirty="0"/>
                        <a:t>6</a:t>
                      </a:r>
                    </a:p>
                    <a:p>
                      <a:pPr algn="r"/>
                      <a:r>
                        <a:rPr lang="hr-HR" dirty="0"/>
                        <a:t>4</a:t>
                      </a:r>
                    </a:p>
                    <a:p>
                      <a:pPr algn="r"/>
                      <a:r>
                        <a:rPr lang="hr-HR" dirty="0"/>
                        <a:t>12</a:t>
                      </a:r>
                    </a:p>
                    <a:p>
                      <a:pPr algn="r"/>
                      <a:r>
                        <a:rPr lang="hr-HR" dirty="0"/>
                        <a:t>7</a:t>
                      </a:r>
                    </a:p>
                    <a:p>
                      <a:pPr algn="r"/>
                      <a:r>
                        <a:rPr lang="hr-HR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dirty="0"/>
                        <a:t>7,5</a:t>
                      </a:r>
                    </a:p>
                    <a:p>
                      <a:pPr algn="r"/>
                      <a:r>
                        <a:rPr lang="hr-HR" dirty="0"/>
                        <a:t>6,8</a:t>
                      </a:r>
                    </a:p>
                    <a:p>
                      <a:pPr algn="r"/>
                      <a:r>
                        <a:rPr lang="hr-HR" dirty="0"/>
                        <a:t>12,7</a:t>
                      </a:r>
                    </a:p>
                    <a:p>
                      <a:pPr algn="r"/>
                      <a:r>
                        <a:rPr lang="hr-HR" dirty="0"/>
                        <a:t>7,1</a:t>
                      </a:r>
                    </a:p>
                    <a:p>
                      <a:pPr algn="r"/>
                      <a:r>
                        <a:rPr lang="hr-HR" dirty="0"/>
                        <a:t>7,8</a:t>
                      </a:r>
                    </a:p>
                    <a:p>
                      <a:pPr algn="r"/>
                      <a:r>
                        <a:rPr lang="hr-HR" dirty="0"/>
                        <a:t>8,8</a:t>
                      </a:r>
                    </a:p>
                    <a:p>
                      <a:pPr algn="r"/>
                      <a:r>
                        <a:rPr lang="hr-HR" dirty="0"/>
                        <a:t>6,1</a:t>
                      </a:r>
                    </a:p>
                    <a:p>
                      <a:pPr algn="r"/>
                      <a:r>
                        <a:rPr lang="hr-HR" dirty="0"/>
                        <a:t>5,4</a:t>
                      </a:r>
                    </a:p>
                    <a:p>
                      <a:pPr algn="r"/>
                      <a:r>
                        <a:rPr lang="hr-HR" dirty="0"/>
                        <a:t>8,2</a:t>
                      </a:r>
                    </a:p>
                    <a:p>
                      <a:pPr algn="r"/>
                      <a:r>
                        <a:rPr lang="hr-HR" dirty="0"/>
                        <a:t>6,4</a:t>
                      </a:r>
                    </a:p>
                    <a:p>
                      <a:pPr algn="r"/>
                      <a:r>
                        <a:rPr lang="hr-HR" dirty="0"/>
                        <a:t>5,7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dirty="0"/>
                        <a:t>8</a:t>
                      </a:r>
                    </a:p>
                    <a:p>
                      <a:pPr algn="r"/>
                      <a:r>
                        <a:rPr lang="hr-HR" dirty="0"/>
                        <a:t>8</a:t>
                      </a:r>
                    </a:p>
                    <a:p>
                      <a:pPr algn="r"/>
                      <a:r>
                        <a:rPr lang="hr-HR" dirty="0"/>
                        <a:t>8</a:t>
                      </a:r>
                    </a:p>
                    <a:p>
                      <a:pPr algn="r"/>
                      <a:r>
                        <a:rPr lang="hr-HR" dirty="0"/>
                        <a:t>8</a:t>
                      </a:r>
                    </a:p>
                    <a:p>
                      <a:pPr algn="r"/>
                      <a:r>
                        <a:rPr lang="hr-HR" dirty="0"/>
                        <a:t>8</a:t>
                      </a:r>
                    </a:p>
                    <a:p>
                      <a:pPr algn="r"/>
                      <a:r>
                        <a:rPr lang="hr-HR" dirty="0"/>
                        <a:t>8</a:t>
                      </a:r>
                    </a:p>
                    <a:p>
                      <a:pPr algn="r"/>
                      <a:r>
                        <a:rPr lang="hr-HR" dirty="0"/>
                        <a:t>8</a:t>
                      </a:r>
                    </a:p>
                    <a:p>
                      <a:pPr algn="r"/>
                      <a:r>
                        <a:rPr lang="hr-HR" dirty="0"/>
                        <a:t>19</a:t>
                      </a:r>
                    </a:p>
                    <a:p>
                      <a:pPr algn="r"/>
                      <a:r>
                        <a:rPr lang="hr-HR" dirty="0"/>
                        <a:t>8</a:t>
                      </a:r>
                    </a:p>
                    <a:p>
                      <a:pPr algn="r"/>
                      <a:r>
                        <a:rPr lang="hr-HR" dirty="0"/>
                        <a:t>8</a:t>
                      </a:r>
                    </a:p>
                    <a:p>
                      <a:pPr algn="r"/>
                      <a:r>
                        <a:rPr lang="hr-HR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dirty="0"/>
                        <a:t>6,6</a:t>
                      </a:r>
                    </a:p>
                    <a:p>
                      <a:pPr algn="r"/>
                      <a:r>
                        <a:rPr lang="hr-HR" dirty="0"/>
                        <a:t>5,8</a:t>
                      </a:r>
                    </a:p>
                    <a:p>
                      <a:pPr algn="r"/>
                      <a:r>
                        <a:rPr lang="hr-HR" dirty="0"/>
                        <a:t>7,7</a:t>
                      </a:r>
                    </a:p>
                    <a:p>
                      <a:pPr algn="r"/>
                      <a:r>
                        <a:rPr lang="hr-HR" dirty="0"/>
                        <a:t>8,8</a:t>
                      </a:r>
                    </a:p>
                    <a:p>
                      <a:pPr algn="r"/>
                      <a:r>
                        <a:rPr lang="hr-HR" dirty="0"/>
                        <a:t>8,5</a:t>
                      </a:r>
                    </a:p>
                    <a:p>
                      <a:pPr algn="r"/>
                      <a:r>
                        <a:rPr lang="hr-HR" dirty="0"/>
                        <a:t>7,0</a:t>
                      </a:r>
                    </a:p>
                    <a:p>
                      <a:pPr algn="r"/>
                      <a:r>
                        <a:rPr lang="hr-HR" dirty="0"/>
                        <a:t>5,3</a:t>
                      </a:r>
                    </a:p>
                    <a:p>
                      <a:pPr algn="r"/>
                      <a:r>
                        <a:rPr lang="hr-HR" dirty="0"/>
                        <a:t>12,5</a:t>
                      </a:r>
                    </a:p>
                    <a:p>
                      <a:pPr algn="r"/>
                      <a:r>
                        <a:rPr lang="hr-HR" dirty="0"/>
                        <a:t>5,6</a:t>
                      </a:r>
                    </a:p>
                    <a:p>
                      <a:pPr algn="r"/>
                      <a:r>
                        <a:rPr lang="hr-HR" dirty="0"/>
                        <a:t>7,9</a:t>
                      </a:r>
                    </a:p>
                    <a:p>
                      <a:pPr algn="r"/>
                      <a:r>
                        <a:rPr lang="hr-HR" dirty="0"/>
                        <a:t>6,9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82434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err="1"/>
                        <a:t>Povprečje</a:t>
                      </a:r>
                      <a:endParaRPr lang="hr-HR" dirty="0"/>
                    </a:p>
                    <a:p>
                      <a:r>
                        <a:rPr lang="hr-HR" dirty="0" err="1"/>
                        <a:t>Odstopanje</a:t>
                      </a:r>
                      <a:endParaRPr lang="hr-HR" dirty="0"/>
                    </a:p>
                    <a:p>
                      <a:r>
                        <a:rPr lang="hr-HR" dirty="0" err="1"/>
                        <a:t>Korelacija</a:t>
                      </a:r>
                      <a:endParaRPr lang="hr-HR" dirty="0"/>
                    </a:p>
                    <a:p>
                      <a:r>
                        <a:rPr lang="hr-HR" dirty="0" err="1"/>
                        <a:t>Regresija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dirty="0"/>
                        <a:t>9,0</a:t>
                      </a:r>
                    </a:p>
                    <a:p>
                      <a:pPr algn="r"/>
                      <a:r>
                        <a:rPr lang="hr-HR" dirty="0"/>
                        <a:t>11,0</a:t>
                      </a:r>
                    </a:p>
                    <a:p>
                      <a:pPr algn="r"/>
                      <a:r>
                        <a:rPr lang="hr-HR" dirty="0"/>
                        <a:t>0,816</a:t>
                      </a:r>
                    </a:p>
                    <a:p>
                      <a:pPr algn="r"/>
                      <a:r>
                        <a:rPr lang="hr-HR" dirty="0"/>
                        <a:t>y=3+0,5x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dirty="0"/>
                        <a:t>7,5</a:t>
                      </a:r>
                    </a:p>
                    <a:p>
                      <a:pPr algn="r"/>
                      <a:r>
                        <a:rPr lang="hr-HR" dirty="0"/>
                        <a:t>4,1</a:t>
                      </a:r>
                    </a:p>
                    <a:p>
                      <a:pPr algn="r"/>
                      <a:r>
                        <a:rPr lang="hr-HR" dirty="0"/>
                        <a:t>0,816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dirty="0"/>
                        <a:t>y=3+0,5x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dirty="0"/>
                        <a:t>9,0</a:t>
                      </a:r>
                    </a:p>
                    <a:p>
                      <a:pPr algn="r"/>
                      <a:r>
                        <a:rPr lang="hr-HR" dirty="0"/>
                        <a:t>11,0</a:t>
                      </a:r>
                    </a:p>
                    <a:p>
                      <a:pPr algn="r"/>
                      <a:r>
                        <a:rPr lang="hr-HR" dirty="0"/>
                        <a:t>0,816</a:t>
                      </a:r>
                    </a:p>
                    <a:p>
                      <a:pPr algn="r"/>
                      <a:r>
                        <a:rPr lang="hr-HR" dirty="0"/>
                        <a:t>y=3+0,5x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dirty="0"/>
                        <a:t>7,5</a:t>
                      </a:r>
                    </a:p>
                    <a:p>
                      <a:pPr algn="r"/>
                      <a:r>
                        <a:rPr lang="hr-HR" dirty="0"/>
                        <a:t>4,1</a:t>
                      </a:r>
                    </a:p>
                    <a:p>
                      <a:pPr algn="r"/>
                      <a:r>
                        <a:rPr lang="hr-HR" dirty="0"/>
                        <a:t>0,816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dirty="0"/>
                        <a:t>y=3+0,5x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dirty="0"/>
                        <a:t>9,0</a:t>
                      </a:r>
                    </a:p>
                    <a:p>
                      <a:pPr algn="r"/>
                      <a:r>
                        <a:rPr lang="hr-HR" dirty="0"/>
                        <a:t>11,0</a:t>
                      </a:r>
                    </a:p>
                    <a:p>
                      <a:pPr algn="r"/>
                      <a:r>
                        <a:rPr lang="hr-HR" dirty="0"/>
                        <a:t>0,816</a:t>
                      </a:r>
                    </a:p>
                    <a:p>
                      <a:pPr algn="r"/>
                      <a:r>
                        <a:rPr lang="hr-HR" dirty="0"/>
                        <a:t>y=3+0,5x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dirty="0"/>
                        <a:t>7,5</a:t>
                      </a:r>
                    </a:p>
                    <a:p>
                      <a:pPr algn="r"/>
                      <a:r>
                        <a:rPr lang="hr-HR" dirty="0"/>
                        <a:t>4,1</a:t>
                      </a:r>
                    </a:p>
                    <a:p>
                      <a:pPr algn="r"/>
                      <a:r>
                        <a:rPr lang="hr-HR" dirty="0"/>
                        <a:t>0,816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dirty="0"/>
                        <a:t>y=3+0,5x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dirty="0"/>
                        <a:t>9,0</a:t>
                      </a:r>
                    </a:p>
                    <a:p>
                      <a:pPr algn="r"/>
                      <a:r>
                        <a:rPr lang="hr-HR" dirty="0"/>
                        <a:t>11,0</a:t>
                      </a:r>
                    </a:p>
                    <a:p>
                      <a:pPr algn="r"/>
                      <a:r>
                        <a:rPr lang="hr-HR" dirty="0"/>
                        <a:t>0,816</a:t>
                      </a:r>
                    </a:p>
                    <a:p>
                      <a:pPr algn="r"/>
                      <a:r>
                        <a:rPr lang="hr-HR" dirty="0"/>
                        <a:t>y=3+0,5x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dirty="0"/>
                        <a:t>7,5</a:t>
                      </a:r>
                    </a:p>
                    <a:p>
                      <a:pPr algn="r"/>
                      <a:r>
                        <a:rPr lang="hr-HR" dirty="0"/>
                        <a:t>4,1</a:t>
                      </a:r>
                    </a:p>
                    <a:p>
                      <a:pPr algn="r"/>
                      <a:r>
                        <a:rPr lang="hr-HR" dirty="0"/>
                        <a:t>0,816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dirty="0"/>
                        <a:t>y=3+0,5x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3352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703613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F0D43415-8B9D-0F93-8453-404FC30025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6948F056-A29F-06EC-92A9-6800B440C331}"/>
              </a:ext>
            </a:extLst>
          </p:cNvPr>
          <p:cNvSpPr txBox="1"/>
          <p:nvPr/>
        </p:nvSpPr>
        <p:spPr>
          <a:xfrm>
            <a:off x="6455834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9A023E-005C-FB04-2228-643B05E73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Anscombov </a:t>
            </a:r>
            <a:r>
              <a:rPr lang="hr-HR" dirty="0"/>
              <a:t>kvartet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54DECF-2285-1E04-BA19-E99F2C61E1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919" y="1300915"/>
            <a:ext cx="7439025" cy="25717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1E0DAEA-5FDB-BAA0-B49B-44635A0056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5379" y="4059654"/>
            <a:ext cx="7419975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37288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kern="100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Metode za pritegnitev pozornosti</a:t>
            </a:r>
            <a:endParaRPr lang="pl-PL" sz="4800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000" b="1" dirty="0" err="1">
                <a:solidFill>
                  <a:srgbClr val="1065AB"/>
                </a:solidFill>
                <a:cs typeface="Times New Roman" panose="02020603050405020304" pitchFamily="18" charset="0"/>
              </a:rPr>
              <a:t>Načela gestalta</a:t>
            </a:r>
            <a:endParaRPr lang="hr-HR" sz="2000" b="1" dirty="0">
              <a:solidFill>
                <a:srgbClr val="1065AB"/>
              </a:solidFill>
              <a:cs typeface="Times New Roman" panose="02020603050405020304" pitchFamily="18" charset="0"/>
            </a:endParaRPr>
          </a:p>
          <a:p>
            <a:r>
              <a:rPr lang="hr-HR" sz="2000" dirty="0" err="1">
                <a:cs typeface="Times New Roman" panose="02020603050405020304" pitchFamily="18" charset="0"/>
              </a:rPr>
              <a:t>Razvit </a:t>
            </a:r>
            <a:r>
              <a:rPr lang="en-US" sz="2000" dirty="0">
                <a:cs typeface="Times New Roman" panose="02020603050405020304" pitchFamily="18" charset="0"/>
              </a:rPr>
              <a:t>leta 1912</a:t>
            </a:r>
            <a:endParaRPr lang="hr-HR" sz="2000" dirty="0">
              <a:cs typeface="Times New Roman" panose="02020603050405020304" pitchFamily="18" charset="0"/>
            </a:endParaRPr>
          </a:p>
          <a:p>
            <a:r>
              <a:rPr lang="en-US" sz="2000" dirty="0">
                <a:cs typeface="Times New Roman" panose="02020603050405020304" pitchFamily="18" charset="0"/>
              </a:rPr>
              <a:t>Cilj je bil odkriti, </a:t>
            </a:r>
            <a:r>
              <a:rPr lang="en-US" sz="2000" b="1" dirty="0">
                <a:solidFill>
                  <a:srgbClr val="1065AB"/>
                </a:solidFill>
                <a:cs typeface="Times New Roman" panose="02020603050405020304" pitchFamily="18" charset="0"/>
              </a:rPr>
              <a:t>kako zaznavamo vzorce</a:t>
            </a:r>
            <a:r>
              <a:rPr lang="en-US" sz="2000" dirty="0">
                <a:cs typeface="Times New Roman" panose="02020603050405020304" pitchFamily="18" charset="0"/>
              </a:rPr>
              <a:t>, oblike in kako organiziramo informacije, ki jih vidimo.</a:t>
            </a:r>
            <a:endParaRPr lang="hr-HR" sz="2000" dirty="0">
              <a:cs typeface="Times New Roman" panose="02020603050405020304" pitchFamily="18" charset="0"/>
            </a:endParaRPr>
          </a:p>
          <a:p>
            <a:r>
              <a:rPr lang="en-US" sz="2000" dirty="0">
                <a:cs typeface="Times New Roman" panose="02020603050405020304" pitchFamily="18" charset="0"/>
              </a:rPr>
              <a:t>Gestalt (nemško</a:t>
            </a:r>
            <a:r>
              <a:rPr lang="hr-HR" sz="2000" dirty="0">
                <a:cs typeface="Times New Roman" panose="02020603050405020304" pitchFamily="18" charset="0"/>
                <a:sym typeface="Wingdings" panose="05000000000000000000" pitchFamily="2" charset="2"/>
              </a:rPr>
              <a:t>)  </a:t>
            </a:r>
            <a:r>
              <a:rPr lang="en-US" sz="2000" b="1" dirty="0">
                <a:solidFill>
                  <a:srgbClr val="1065AB"/>
                </a:solidFill>
                <a:cs typeface="Times New Roman" panose="02020603050405020304" pitchFamily="18" charset="0"/>
              </a:rPr>
              <a:t>vzorec</a:t>
            </a:r>
            <a:endParaRPr lang="hr-HR" sz="2000" b="1" dirty="0">
              <a:solidFill>
                <a:srgbClr val="1065AB"/>
              </a:solidFill>
              <a:cs typeface="Times New Roman" panose="02020603050405020304" pitchFamily="18" charset="0"/>
            </a:endParaRPr>
          </a:p>
          <a:p>
            <a:r>
              <a:rPr lang="en-US" sz="2000" dirty="0">
                <a:cs typeface="Times New Roman" panose="02020603050405020304" pitchFamily="18" charset="0"/>
              </a:rPr>
              <a:t>Načela gestalta so pokazala, da poskušamo predmete razvrščati v skupine na določene načine.</a:t>
            </a:r>
            <a:endParaRPr lang="pl-PL" sz="140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501396" y="6254220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Vir: Brackett (2015); Dalkir (2023); Cotton (2023)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2079A45D-1CE3-4D95-D3DF-43E5B52AB4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38DB34F5-42B4-DA9B-A426-C920C6B21A86}"/>
              </a:ext>
            </a:extLst>
          </p:cNvPr>
          <p:cNvSpPr txBox="1"/>
          <p:nvPr/>
        </p:nvSpPr>
        <p:spPr>
          <a:xfrm>
            <a:off x="6455834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43980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526CF-57F6-00B2-F118-91F701694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Načela gestalta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CEA7B5-FED4-67F1-C2CA-24597C173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400" b="1" dirty="0" err="1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Bližina</a:t>
            </a:r>
            <a:endParaRPr lang="hr-HR" sz="24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/>
              <a:t>predmete, ki so si blizu, zaznavamo kot pripadnike skupine.</a:t>
            </a:r>
            <a:endParaRPr lang="hr-HR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087E30-E91F-A6F7-E41F-11D7AB9075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3457" y="2762250"/>
            <a:ext cx="4926274" cy="3511549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B80D8125-F131-8702-2743-A9D4C1BFE7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C2919DB0-8995-7CCE-DF5F-554ECCF021C9}"/>
              </a:ext>
            </a:extLst>
          </p:cNvPr>
          <p:cNvSpPr txBox="1"/>
          <p:nvPr/>
        </p:nvSpPr>
        <p:spPr>
          <a:xfrm>
            <a:off x="6455834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58561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526CF-57F6-00B2-F118-91F701694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Načela gestalta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CEA7B5-FED4-67F1-C2CA-24597C173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err="1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Podobnos</a:t>
            </a:r>
            <a:r>
              <a:rPr lang="en-US" sz="2400" b="1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hr-HR" sz="24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/>
              <a:t>Naši možgani združujejo predmete enake barve, oblike, velikosti ali smeri.</a:t>
            </a:r>
            <a:endParaRPr lang="hr-HR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1ECCC3-0945-CCA3-A87A-B7E0182995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9963" y="2664438"/>
            <a:ext cx="4943475" cy="3657600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23CB224E-8C2A-D550-03F0-52A1A99C37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1AF4B392-C043-70D0-AEEE-F475C30FB520}"/>
              </a:ext>
            </a:extLst>
          </p:cNvPr>
          <p:cNvSpPr txBox="1"/>
          <p:nvPr/>
        </p:nvSpPr>
        <p:spPr>
          <a:xfrm>
            <a:off x="6455834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59537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526CF-57F6-00B2-F118-91F701694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Načela gestalta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CEA7B5-FED4-67F1-C2CA-24597C173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400" b="1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Okvir</a:t>
            </a:r>
            <a:endParaRPr lang="hr-HR" sz="24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/>
              <a:t>Če predmete zapremo, jih zaznavamo kot skupino.</a:t>
            </a:r>
            <a:endParaRPr lang="hr-HR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89BE8B-3A10-C96D-5116-E2BD9CA61E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9683" y="2869707"/>
            <a:ext cx="4749866" cy="3211512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7A7AB16F-CC98-9DDA-0CE8-5D6BC48245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25C2F887-4E36-047C-23F5-FD742A7E86EF}"/>
              </a:ext>
            </a:extLst>
          </p:cNvPr>
          <p:cNvSpPr txBox="1"/>
          <p:nvPr/>
        </p:nvSpPr>
        <p:spPr>
          <a:xfrm>
            <a:off x="6455834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90086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C06905F6-5EBD-6201-DD26-98F591C4F8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DDB2FE5E-5B2E-2A05-FD52-9EA21B27F413}"/>
              </a:ext>
            </a:extLst>
          </p:cNvPr>
          <p:cNvSpPr txBox="1"/>
          <p:nvPr/>
        </p:nvSpPr>
        <p:spPr>
          <a:xfrm>
            <a:off x="6455834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6526CF-57F6-00B2-F118-91F701694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Načela gestalta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CEA7B5-FED4-67F1-C2CA-24597C173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400" b="1" dirty="0" err="1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Zapiranje</a:t>
            </a:r>
            <a:endParaRPr lang="hr-HR" sz="24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/>
              <a:t>Naši možgani samodejno zaprejo določene nedokončane predmete ali črte.</a:t>
            </a:r>
            <a:endParaRPr lang="hr-HR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F46979-FDD5-BAC4-4C4A-5861B878B8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756" y="2714625"/>
            <a:ext cx="5819775" cy="14287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AECFC10-6A82-1904-60C4-B21F15B3F2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481" y="4538663"/>
            <a:ext cx="5734050" cy="1638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CA6E3D0-3376-B451-3B97-62475FF29C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6706" y="2714625"/>
            <a:ext cx="2776438" cy="12185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054C5DD-6F86-187A-47FE-89C666A285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86706" y="4249037"/>
            <a:ext cx="2057531" cy="20730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2E5D583-33EB-00F7-26F8-24C471555F1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14419" y="4469044"/>
            <a:ext cx="2437813" cy="993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634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29B2FD82-36FA-F6A9-9E28-1B38C2BACE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BF778DF7-956F-3FBF-F4E7-09CCAA832045}"/>
              </a:ext>
            </a:extLst>
          </p:cNvPr>
          <p:cNvSpPr txBox="1"/>
          <p:nvPr/>
        </p:nvSpPr>
        <p:spPr>
          <a:xfrm>
            <a:off x="6455834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6526CF-57F6-00B2-F118-91F701694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Načela gestalta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CEA7B5-FED4-67F1-C2CA-24597C173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400" b="1" dirty="0" err="1">
                <a:solidFill>
                  <a:srgbClr val="1065AB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Kontinuiteta</a:t>
            </a:r>
            <a:endParaRPr lang="hr-HR" sz="24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/>
              <a:t>Ob pogledu na predmet naše oči iščejo najbolj logično pot in naravno ustvarijo kontinuiteto tam, kjer morda ni nakazana.</a:t>
            </a:r>
            <a:endParaRPr lang="hr-HR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BEAA11-5C77-5D97-DE17-EAE94DE2A5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5029" y="3048792"/>
            <a:ext cx="5152737" cy="3542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13711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526CF-57F6-00B2-F118-91F701694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Načela gestalta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CEA7B5-FED4-67F1-C2CA-24597C173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400" b="1" dirty="0" err="1">
                <a:solidFill>
                  <a:srgbClr val="1065AB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Povezava</a:t>
            </a:r>
            <a:endParaRPr lang="hr-HR" sz="24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r-HR" sz="1800" dirty="0" err="1"/>
              <a:t>Povezane </a:t>
            </a:r>
            <a:r>
              <a:rPr lang="en-US" sz="1800" dirty="0"/>
              <a:t>predmete zaznavamo kot pripadnike iste skupine.</a:t>
            </a:r>
            <a:endParaRPr lang="hr-HR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7548EE-6C30-EB98-3B35-15EBFE3242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254" y="2973387"/>
            <a:ext cx="11901491" cy="1700213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710DF9BA-5184-3DC1-67B5-AD6C6897AF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53FD654F-1613-FEAC-7F3F-AC3F00F69714}"/>
              </a:ext>
            </a:extLst>
          </p:cNvPr>
          <p:cNvSpPr txBox="1"/>
          <p:nvPr/>
        </p:nvSpPr>
        <p:spPr>
          <a:xfrm>
            <a:off x="6455834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32110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jeZBesedilom 5">
            <a:extLst>
              <a:ext uri="{FF2B5EF4-FFF2-40B4-BE49-F238E27FC236}">
                <a16:creationId xmlns:a16="http://schemas.microsoft.com/office/drawing/2014/main" id="{D56553D7-5BE2-D8CE-5F23-FF0A9AA84902}"/>
              </a:ext>
            </a:extLst>
          </p:cNvPr>
          <p:cNvSpPr txBox="1"/>
          <p:nvPr/>
        </p:nvSpPr>
        <p:spPr>
          <a:xfrm>
            <a:off x="6455834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6AAFFC-F480-BE02-4877-1585CAF5B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Spodbudne lastnosti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7F93C9-5B77-4F87-1026-26D1895C9B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Ugotovite, koliko je številk 7</a:t>
            </a:r>
            <a:endParaRPr lang="hr-H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41FE34-CE73-AC78-ED15-6E582C0E71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497" y="2293365"/>
            <a:ext cx="5668186" cy="3975147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5A14199D-BC37-E6C0-E5F4-BF63B09A19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67859845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AAFFC-F480-BE02-4877-1585CAF5B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Spodbudne lastnosti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7F93C9-5B77-4F87-1026-26D1895C9B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/>
              <a:t>In zdaj</a:t>
            </a:r>
            <a:r>
              <a:rPr lang="hr-HR" dirty="0"/>
              <a:t>?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5C4E0B48-BD7C-9032-2668-AE1ECB484E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AFB2A43B-E1EB-767E-3BEF-8AB2862CE9B8}"/>
              </a:ext>
            </a:extLst>
          </p:cNvPr>
          <p:cNvSpPr txBox="1"/>
          <p:nvPr/>
        </p:nvSpPr>
        <p:spPr>
          <a:xfrm>
            <a:off x="6455834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E52F35-C56D-5742-11EE-975DEF4543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2928" y="1884994"/>
            <a:ext cx="5981113" cy="423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52577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AAFFC-F480-BE02-4877-1585CAF5B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Spodbudne lastnosti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7F93C9-5B77-4F87-1026-26D1895C9B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/>
              <a:t>In zdaj</a:t>
            </a:r>
            <a:r>
              <a:rPr lang="hr-HR" dirty="0"/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73CF03-BCF7-0D1C-A597-FED1EAB794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2877" y="1833245"/>
            <a:ext cx="5692580" cy="4028416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2FA8D351-7EEB-3090-E177-ECD9EAE8C4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F37A2206-07A7-0B29-8EE3-3278A257303B}"/>
              </a:ext>
            </a:extLst>
          </p:cNvPr>
          <p:cNvSpPr txBox="1"/>
          <p:nvPr/>
        </p:nvSpPr>
        <p:spPr>
          <a:xfrm>
            <a:off x="6455834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1263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AAFFC-F480-BE02-4877-1585CAF5B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Spodbudne lastnosti</a:t>
            </a:r>
            <a:endParaRPr lang="hr-HR" dirty="0"/>
          </a:p>
        </p:txBody>
      </p:sp>
      <p:pic>
        <p:nvPicPr>
          <p:cNvPr id="6" name="Picture 5" descr="A group of dots with different sizes&#10;&#10;Description automatically generated">
            <a:extLst>
              <a:ext uri="{FF2B5EF4-FFF2-40B4-BE49-F238E27FC236}">
                <a16:creationId xmlns:a16="http://schemas.microsoft.com/office/drawing/2014/main" id="{EAB6558B-6B2A-4FAD-23C5-F3B068CED2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3017" y="1719269"/>
            <a:ext cx="5571808" cy="4368793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48C9E866-4852-BFC8-7CD5-F3D5031B5B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620CDD45-281C-E657-0BA5-FB33A75261B4}"/>
              </a:ext>
            </a:extLst>
          </p:cNvPr>
          <p:cNvSpPr txBox="1"/>
          <p:nvPr/>
        </p:nvSpPr>
        <p:spPr>
          <a:xfrm>
            <a:off x="6455834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66721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31BBEB-4F63-76D3-70FF-4D1C681366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BC468A13-2B50-78C7-AFD6-BC6DF419F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Izbira prave metode vizualizacije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8776168B-981D-2116-B422-531F834D90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 algn="just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Prvi korak pri izbiri ustrezne metode je temeljito </a:t>
            </a:r>
            <a:r>
              <a:rPr lang="en-US" sz="2000" b="1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razumevanje podatkov.</a:t>
            </a:r>
            <a:endParaRPr lang="hr-HR" sz="20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Katera so ključna sporočila, ki jih želimo posredovati? </a:t>
            </a:r>
            <a:endParaRPr lang="hr-HR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Kakšna je vrsta podatkov? </a:t>
            </a:r>
            <a:endParaRPr lang="hr-HR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Ali delamo s podatki časovnih vrst, geografskimi informacijami ali hierarhičnimi strukturami?</a:t>
            </a:r>
            <a:endParaRPr lang="hr-HR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endParaRPr lang="hr-HR" sz="20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000" b="1" kern="100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Odvisno od:</a:t>
            </a:r>
            <a:endParaRPr lang="hr-HR" sz="2000" b="1" kern="100" dirty="0">
              <a:solidFill>
                <a:srgbClr val="1065AB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Vprašanja, ki jih nameravate zastaviti.</a:t>
            </a:r>
            <a:endParaRPr lang="hr-HR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Vrste podatkov</a:t>
            </a:r>
            <a:endParaRPr lang="hr-HR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sl-SI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ačin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kako želite predstaviti in posredovati informacije drugim.</a:t>
            </a:r>
            <a:endParaRPr lang="hr-HR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Občinstvo</a:t>
            </a:r>
            <a:r>
              <a:rPr lang="sl-SI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l-PL" sz="100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E53D3355-F2BB-2878-77DA-8B1769BD3B42}"/>
              </a:ext>
            </a:extLst>
          </p:cNvPr>
          <p:cNvSpPr txBox="1">
            <a:spLocks/>
          </p:cNvSpPr>
          <p:nvPr/>
        </p:nvSpPr>
        <p:spPr>
          <a:xfrm>
            <a:off x="501396" y="6254220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l-PL" sz="1200" dirty="0">
              <a:solidFill>
                <a:srgbClr val="7F7F7F"/>
              </a:solidFill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873CF077-4A61-5B55-673C-279BE2D729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D4EF9E0F-CFA4-694A-A38B-4E98794EDFEE}"/>
              </a:ext>
            </a:extLst>
          </p:cNvPr>
          <p:cNvSpPr txBox="1"/>
          <p:nvPr/>
        </p:nvSpPr>
        <p:spPr>
          <a:xfrm>
            <a:off x="6455834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20380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570ED2-EE9B-1D79-9639-12C41B56B5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C7D72B00-DCBA-4B75-627C-E7649CEA5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Preprosto besedilo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E151D17C-0E63-B342-857A-DD2E04C613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 algn="just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Uporabite, kadar želite navesti informacije o </a:t>
            </a:r>
            <a:r>
              <a:rPr lang="en-US" sz="1800" b="1" kern="100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več številkah 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(številčnih kazalnikih).</a:t>
            </a:r>
            <a:endParaRPr lang="hr-HR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Številka + kratko spremno besedilo</a:t>
            </a:r>
            <a:endParaRPr lang="hr-HR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hr-HR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BAN (Big </a:t>
            </a:r>
            <a:r>
              <a:rPr lang="hr-HR" sz="18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Ass Numbers</a:t>
            </a:r>
            <a:r>
              <a:rPr lang="hr-HR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8C7EB58F-2B7A-1B93-3243-E9DBBBF6568A}"/>
              </a:ext>
            </a:extLst>
          </p:cNvPr>
          <p:cNvSpPr txBox="1">
            <a:spLocks/>
          </p:cNvSpPr>
          <p:nvPr/>
        </p:nvSpPr>
        <p:spPr>
          <a:xfrm>
            <a:off x="501396" y="6254220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l-PL" sz="1200" dirty="0">
              <a:solidFill>
                <a:srgbClr val="7F7F7F"/>
              </a:solidFill>
            </a:endParaRPr>
          </a:p>
        </p:txBody>
      </p:sp>
      <p:pic>
        <p:nvPicPr>
          <p:cNvPr id="2" name="Picture 1" descr="A blue and grey numbers&#10;&#10;Description automatically generated">
            <a:extLst>
              <a:ext uri="{FF2B5EF4-FFF2-40B4-BE49-F238E27FC236}">
                <a16:creationId xmlns:a16="http://schemas.microsoft.com/office/drawing/2014/main" id="{F3165084-E1CC-CC0F-573E-772D92DCBC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1242" y="2759729"/>
            <a:ext cx="4296956" cy="2483129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994D39C8-879E-98AF-060B-DE6F32A430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28DCA9D9-66FA-F6AA-1B30-538812025F1A}"/>
              </a:ext>
            </a:extLst>
          </p:cNvPr>
          <p:cNvSpPr txBox="1"/>
          <p:nvPr/>
        </p:nvSpPr>
        <p:spPr>
          <a:xfrm>
            <a:off x="6455834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74534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570ED2-EE9B-1D79-9639-12C41B56B5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C7D72B00-DCBA-4B75-627C-E7649CEA5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Tabele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E151D17C-0E63-B342-857A-DD2E04C613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 algn="just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Uporabite, če želite videti </a:t>
            </a:r>
            <a:r>
              <a:rPr lang="en-US" sz="1800" b="1" kern="100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posamezne vrednosti (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npr. po letih).</a:t>
            </a:r>
            <a:endParaRPr lang="hr-HR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Dobro za </a:t>
            </a:r>
            <a:r>
              <a:rPr lang="en-US" sz="1800" b="1" kern="100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primerjavo 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posameznih vrednosti</a:t>
            </a:r>
            <a:endParaRPr lang="hr-HR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uporabite, če želite prikazati </a:t>
            </a:r>
            <a:r>
              <a:rPr lang="en-US" sz="1800" b="1" kern="100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zelo natančne podatke 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(z vsemi decimalkami).</a:t>
            </a:r>
            <a:endParaRPr lang="hr-HR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Prikaz podatkov z </a:t>
            </a:r>
            <a:r>
              <a:rPr lang="en-US" sz="1800" b="1" kern="100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različnimi merskimi enotami</a:t>
            </a:r>
            <a:endParaRPr lang="hr-HR" sz="1800" b="1" kern="100" dirty="0">
              <a:solidFill>
                <a:srgbClr val="1065AB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Niso primerni za prikaz nečesa, kar bo občinstvo takoj opazilo, so pa uporabni, če želite podatke prikazati </a:t>
            </a:r>
            <a:r>
              <a:rPr lang="en-US" sz="1800" b="1" kern="100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točno tako, kot so.</a:t>
            </a:r>
            <a:endParaRPr lang="hr-HR" sz="1800" b="1" kern="100" dirty="0">
              <a:solidFill>
                <a:srgbClr val="1065AB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Dobro znani so </a:t>
            </a:r>
            <a:r>
              <a:rPr lang="en-US" sz="1800" b="1" kern="100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razumljivi 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tistim, ki jih berejo</a:t>
            </a:r>
            <a:r>
              <a:rPr lang="en-US" sz="1800" b="1" kern="100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8C7EB58F-2B7A-1B93-3243-E9DBBBF6568A}"/>
              </a:ext>
            </a:extLst>
          </p:cNvPr>
          <p:cNvSpPr txBox="1">
            <a:spLocks/>
          </p:cNvSpPr>
          <p:nvPr/>
        </p:nvSpPr>
        <p:spPr>
          <a:xfrm>
            <a:off x="501396" y="6254220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l-PL" sz="1200" dirty="0">
              <a:solidFill>
                <a:srgbClr val="7F7F7F"/>
              </a:solidFill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13AEC207-72F2-EAEB-AEF8-1202DDB20E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40A2FE6C-26D3-F41E-49AD-8527FABED0DE}"/>
              </a:ext>
            </a:extLst>
          </p:cNvPr>
          <p:cNvSpPr txBox="1"/>
          <p:nvPr/>
        </p:nvSpPr>
        <p:spPr>
          <a:xfrm>
            <a:off x="6455834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70476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570ED2-EE9B-1D79-9639-12C41B56B5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C7D72B00-DCBA-4B75-627C-E7649CEA5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Tabele za oblikovanje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8C7EB58F-2B7A-1B93-3243-E9DBBBF6568A}"/>
              </a:ext>
            </a:extLst>
          </p:cNvPr>
          <p:cNvSpPr txBox="1">
            <a:spLocks/>
          </p:cNvSpPr>
          <p:nvPr/>
        </p:nvSpPr>
        <p:spPr>
          <a:xfrm>
            <a:off x="501396" y="6254220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l-PL" sz="1200" dirty="0">
              <a:solidFill>
                <a:srgbClr val="7F7F7F"/>
              </a:solidFill>
            </a:endParaRPr>
          </a:p>
        </p:txBody>
      </p:sp>
      <p:sp>
        <p:nvSpPr>
          <p:cNvPr id="9" name="Symbol zastępczy zawartości 4">
            <a:extLst>
              <a:ext uri="{FF2B5EF4-FFF2-40B4-BE49-F238E27FC236}">
                <a16:creationId xmlns:a16="http://schemas.microsoft.com/office/drawing/2014/main" id="{8905655F-95E9-3969-5FCC-C90632ACB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sl-SI" sz="1800" b="1" kern="100" dirty="0">
                <a:solidFill>
                  <a:srgbClr val="1065AB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1800" b="1" kern="100" dirty="0" err="1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dstranite</a:t>
            </a:r>
            <a:r>
              <a:rPr lang="en-US" sz="1800" b="1" kern="100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vse robove 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okoli mize</a:t>
            </a:r>
            <a:endParaRPr lang="hr-HR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sl-SI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Č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bolj ublažite mrežne črte 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ali jih popolnoma odstranite.</a:t>
            </a:r>
            <a:endParaRPr lang="hr-HR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sl-SI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J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asno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ločite glavo 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 jedra tabele.</a:t>
            </a:r>
            <a:endParaRPr lang="hr-HR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sl-SI" sz="1800" b="1" kern="100" dirty="0">
                <a:solidFill>
                  <a:srgbClr val="1065AB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1800" b="1" kern="100" dirty="0" err="1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esedilo</a:t>
            </a:r>
            <a:r>
              <a:rPr lang="en-US" sz="1800" b="1" kern="100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 tabeli in glavi </a:t>
            </a:r>
            <a:r>
              <a:rPr lang="en-US" sz="1800" b="1" kern="100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poravnajte 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levo, številke pa na desno.</a:t>
            </a:r>
            <a:endParaRPr lang="hr-HR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sl-SI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porabite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ustrezno raven 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podrobnosti podatkov (npr. uporabite številke z enim decimalnim mestom, če to zadostuje za razumevanje podatkov).</a:t>
            </a:r>
            <a:endParaRPr lang="hr-HR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2DC27755-35B6-0DF8-F3BB-86794C5BB0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CA679CD2-4F87-7B30-1B96-0718C64AFE79}"/>
              </a:ext>
            </a:extLst>
          </p:cNvPr>
          <p:cNvSpPr txBox="1"/>
          <p:nvPr/>
        </p:nvSpPr>
        <p:spPr>
          <a:xfrm>
            <a:off x="6455834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38468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570ED2-EE9B-1D79-9639-12C41B56B5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jeZBesedilom 4">
            <a:extLst>
              <a:ext uri="{FF2B5EF4-FFF2-40B4-BE49-F238E27FC236}">
                <a16:creationId xmlns:a16="http://schemas.microsoft.com/office/drawing/2014/main" id="{C5F4FAF4-8EBA-B773-3F6B-AA90D0481059}"/>
              </a:ext>
            </a:extLst>
          </p:cNvPr>
          <p:cNvSpPr txBox="1"/>
          <p:nvPr/>
        </p:nvSpPr>
        <p:spPr>
          <a:xfrm>
            <a:off x="6455834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C7D72B00-DCBA-4B75-627C-E7649CEA5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Stolpčni diagram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8C7EB58F-2B7A-1B93-3243-E9DBBBF6568A}"/>
              </a:ext>
            </a:extLst>
          </p:cNvPr>
          <p:cNvSpPr txBox="1">
            <a:spLocks/>
          </p:cNvSpPr>
          <p:nvPr/>
        </p:nvSpPr>
        <p:spPr>
          <a:xfrm>
            <a:off x="501396" y="6254220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l-PL" sz="1200" dirty="0">
              <a:solidFill>
                <a:srgbClr val="7F7F7F"/>
              </a:solidFill>
            </a:endParaRPr>
          </a:p>
        </p:txBody>
      </p:sp>
      <p:sp>
        <p:nvSpPr>
          <p:cNvPr id="9" name="Symbol zastępczy zawartości 4">
            <a:extLst>
              <a:ext uri="{FF2B5EF4-FFF2-40B4-BE49-F238E27FC236}">
                <a16:creationId xmlns:a16="http://schemas.microsoft.com/office/drawing/2014/main" id="{8905655F-95E9-3969-5FCC-C90632ACB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sl-SI" sz="1800" dirty="0"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dličen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za prikaz številčnih vrednosti </a:t>
            </a:r>
            <a:r>
              <a:rPr lang="en-US" sz="1800" b="1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 skupinah ali kategorijah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hr-HR" sz="1800" b="1" dirty="0">
              <a:solidFill>
                <a:srgbClr val="1065AB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sl-SI" sz="1800" dirty="0"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ahko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 orientiran navpično ali vodoravno.</a:t>
            </a:r>
            <a:endParaRPr lang="hr-HR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sl-SI" sz="1800" dirty="0"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ajučinkovitejši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način za prikaz ukrepov, povezanih z diskretnimi postavkami na nominalni ali ordinalni lestvici.</a:t>
            </a:r>
            <a:endParaRPr lang="hr-HR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sl-SI" sz="1800" b="1" dirty="0">
                <a:solidFill>
                  <a:srgbClr val="1065AB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1800" b="1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mora začeti pri nič.</a:t>
            </a:r>
            <a:endParaRPr lang="hr-HR" sz="1800" b="1" kern="100" dirty="0">
              <a:solidFill>
                <a:srgbClr val="1065AB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A graph of sales&#10;&#10;Description automatically generated">
            <a:extLst>
              <a:ext uri="{FF2B5EF4-FFF2-40B4-BE49-F238E27FC236}">
                <a16:creationId xmlns:a16="http://schemas.microsoft.com/office/drawing/2014/main" id="{8E7E6882-F3A2-BE3E-0833-1498202DC7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3757" y="3429000"/>
            <a:ext cx="3644485" cy="3398573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7855C510-4D6D-AA95-6C63-C5CE8A25F6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47088550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570ED2-EE9B-1D79-9639-12C41B56B5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C7D72B00-DCBA-4B75-627C-E7649CEA5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Črtni diagram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8C7EB58F-2B7A-1B93-3243-E9DBBBF6568A}"/>
              </a:ext>
            </a:extLst>
          </p:cNvPr>
          <p:cNvSpPr txBox="1">
            <a:spLocks/>
          </p:cNvSpPr>
          <p:nvPr/>
        </p:nvSpPr>
        <p:spPr>
          <a:xfrm>
            <a:off x="501396" y="6254220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l-PL" sz="1200" dirty="0">
              <a:solidFill>
                <a:srgbClr val="7F7F7F"/>
              </a:solidFill>
            </a:endParaRPr>
          </a:p>
        </p:txBody>
      </p:sp>
      <p:sp>
        <p:nvSpPr>
          <p:cNvPr id="9" name="Symbol zastępczy zawartości 4">
            <a:extLst>
              <a:ext uri="{FF2B5EF4-FFF2-40B4-BE49-F238E27FC236}">
                <a16:creationId xmlns:a16="http://schemas.microsoft.com/office/drawing/2014/main" id="{8905655F-95E9-3969-5FCC-C90632ACB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sl-SI" sz="1800" dirty="0"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porablja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 za prikaz </a:t>
            </a:r>
            <a:r>
              <a:rPr lang="en-US" sz="1800" b="1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spremembe neke kvantitativne vrednosti, ki 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postavljena na os y, glede na čas, ki je postavljen na vodoravno os x</a:t>
            </a:r>
            <a:endParaRPr lang="hr-HR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sl-SI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rtni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diagram ne sme vsebovati več kot </a:t>
            </a:r>
            <a:r>
              <a:rPr lang="en-US" sz="1800" b="1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pet vrstic.</a:t>
            </a:r>
            <a:endParaRPr lang="hr-HR" sz="1800" b="1" kern="100" dirty="0">
              <a:solidFill>
                <a:srgbClr val="1065AB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A graph of a graph with numbers and lines&#10;&#10;Description automatically generated with medium confidence">
            <a:extLst>
              <a:ext uri="{FF2B5EF4-FFF2-40B4-BE49-F238E27FC236}">
                <a16:creationId xmlns:a16="http://schemas.microsoft.com/office/drawing/2014/main" id="{EBADCC1D-EB47-3E87-ACE8-609325489A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4276" y="2512932"/>
            <a:ext cx="4062610" cy="3396110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3AD422DB-8E24-C097-77D3-4B3D226C3D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73C0A6B7-9732-BA0F-8CBC-95A472ECE9DC}"/>
              </a:ext>
            </a:extLst>
          </p:cNvPr>
          <p:cNvSpPr txBox="1"/>
          <p:nvPr/>
        </p:nvSpPr>
        <p:spPr>
          <a:xfrm>
            <a:off x="6455834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64761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570ED2-EE9B-1D79-9639-12C41B56B5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C7D72B00-DCBA-4B75-627C-E7649CEA5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Diagram razpršitve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8C7EB58F-2B7A-1B93-3243-E9DBBBF6568A}"/>
              </a:ext>
            </a:extLst>
          </p:cNvPr>
          <p:cNvSpPr txBox="1">
            <a:spLocks/>
          </p:cNvSpPr>
          <p:nvPr/>
        </p:nvSpPr>
        <p:spPr>
          <a:xfrm>
            <a:off x="501396" y="6254220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l-PL" sz="1200" dirty="0">
              <a:solidFill>
                <a:srgbClr val="7F7F7F"/>
              </a:solidFill>
            </a:endParaRPr>
          </a:p>
        </p:txBody>
      </p:sp>
      <p:sp>
        <p:nvSpPr>
          <p:cNvPr id="9" name="Symbol zastępczy zawartości 4">
            <a:extLst>
              <a:ext uri="{FF2B5EF4-FFF2-40B4-BE49-F238E27FC236}">
                <a16:creationId xmlns:a16="http://schemas.microsoft.com/office/drawing/2014/main" id="{8905655F-95E9-3969-5FCC-C90632ACB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sl-SI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 obstaja </a:t>
            </a:r>
            <a:r>
              <a:rPr lang="en-US" sz="1800" b="1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povezava 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 dvema kvantitativnima spremenljivkama</a:t>
            </a:r>
            <a:endParaRPr lang="hr-HR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sl-SI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vzorci, ki jih vidimo na razpršitvi, lahko razložimo </a:t>
            </a:r>
            <a:r>
              <a:rPr lang="en-US" sz="1800" b="1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vrsto korelacije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hr-HR" sz="1800" b="1" dirty="0">
              <a:solidFill>
                <a:srgbClr val="1065AB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hr-HR" sz="1600" b="1" kern="100" dirty="0" err="1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Pozitivno </a:t>
            </a:r>
            <a:r>
              <a:rPr lang="hr-HR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hr-HR" sz="16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vrednosti se povečujejo skupaj</a:t>
            </a:r>
            <a:r>
              <a:rPr lang="hr-HR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800100" lvl="1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hr-HR" sz="1600" b="1" kern="100" dirty="0">
                <a:solidFill>
                  <a:srgbClr val="1065AB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Negativno </a:t>
            </a:r>
            <a:r>
              <a:rPr lang="hr-HR" sz="16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16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ena vrednost se zmanjša, ko se druga poveča</a:t>
            </a:r>
            <a:r>
              <a:rPr lang="hr-HR" sz="16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800100" lvl="1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hr-HR" sz="1600" b="1" kern="100" dirty="0" err="1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Ničelno </a:t>
            </a:r>
            <a:r>
              <a:rPr lang="hr-HR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(ni </a:t>
            </a:r>
            <a:r>
              <a:rPr lang="hr-HR" sz="16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korelacije</a:t>
            </a:r>
            <a:r>
              <a:rPr lang="hr-HR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2" name="Picture 1" descr="A graph with blue dots&#10;&#10;Description automatically generated">
            <a:extLst>
              <a:ext uri="{FF2B5EF4-FFF2-40B4-BE49-F238E27FC236}">
                <a16:creationId xmlns:a16="http://schemas.microsoft.com/office/drawing/2014/main" id="{BD90C4D2-2248-E49B-BB86-B69DCF95D4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0912" y="2908193"/>
            <a:ext cx="4054940" cy="3447816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822A06A9-9B9E-4E27-0238-BDE5A34F1D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F8F7E656-B505-0AB7-23E5-4CEDFA18A9C4}"/>
              </a:ext>
            </a:extLst>
          </p:cNvPr>
          <p:cNvSpPr txBox="1"/>
          <p:nvPr/>
        </p:nvSpPr>
        <p:spPr>
          <a:xfrm>
            <a:off x="6455834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04118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570ED2-EE9B-1D79-9639-12C41B56B5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C7D72B00-DCBA-4B75-627C-E7649CEA5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Choropleth zemljevid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8C7EB58F-2B7A-1B93-3243-E9DBBBF6568A}"/>
              </a:ext>
            </a:extLst>
          </p:cNvPr>
          <p:cNvSpPr txBox="1">
            <a:spLocks/>
          </p:cNvSpPr>
          <p:nvPr/>
        </p:nvSpPr>
        <p:spPr>
          <a:xfrm>
            <a:off x="501396" y="6254220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l-PL" sz="1200" dirty="0">
              <a:solidFill>
                <a:srgbClr val="7F7F7F"/>
              </a:solidFill>
            </a:endParaRPr>
          </a:p>
        </p:txBody>
      </p:sp>
      <p:sp>
        <p:nvSpPr>
          <p:cNvPr id="9" name="Symbol zastępczy zawartości 4">
            <a:extLst>
              <a:ext uri="{FF2B5EF4-FFF2-40B4-BE49-F238E27FC236}">
                <a16:creationId xmlns:a16="http://schemas.microsoft.com/office/drawing/2014/main" id="{8905655F-95E9-3969-5FCC-C90632ACB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sl-SI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porablja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razlike v senčenju ali barvi 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vnaprej določenih območjih za označevanje vrednosti ali kategorij na teh območjih. </a:t>
            </a:r>
            <a:endParaRPr lang="hr-HR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sl-SI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arvna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paleta na zemljevidu choropleth </a:t>
            </a:r>
            <a:r>
              <a:rPr lang="en-US" sz="1800" b="1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enostavna za razumevanje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manjše vrednosti ustrezajo svetlejšim barvam, večje vrednosti pa temnejšim barvam.</a:t>
            </a:r>
            <a:endParaRPr lang="hr-HR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A map of the united states&#10;&#10;Description automatically generated">
            <a:extLst>
              <a:ext uri="{FF2B5EF4-FFF2-40B4-BE49-F238E27FC236}">
                <a16:creationId xmlns:a16="http://schemas.microsoft.com/office/drawing/2014/main" id="{CEF58835-787F-8811-081B-C9466CFDD3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7271" y="3419695"/>
            <a:ext cx="4292554" cy="2757268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2CBD3B15-E372-8942-FABF-A82B9E32A8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A289CD45-3E39-3776-BB61-DF6E465B2899}"/>
              </a:ext>
            </a:extLst>
          </p:cNvPr>
          <p:cNvSpPr txBox="1"/>
          <p:nvPr/>
        </p:nvSpPr>
        <p:spPr>
          <a:xfrm>
            <a:off x="6455834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97780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570ED2-EE9B-1D79-9639-12C41B56B5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C7D72B00-DCBA-4B75-627C-E7649CEA5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Toplotni zemljevid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8C7EB58F-2B7A-1B93-3243-E9DBBBF6568A}"/>
              </a:ext>
            </a:extLst>
          </p:cNvPr>
          <p:cNvSpPr txBox="1">
            <a:spLocks/>
          </p:cNvSpPr>
          <p:nvPr/>
        </p:nvSpPr>
        <p:spPr>
          <a:xfrm>
            <a:off x="501396" y="6254220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l-PL" sz="1200" dirty="0">
              <a:solidFill>
                <a:srgbClr val="7F7F7F"/>
              </a:solidFill>
            </a:endParaRPr>
          </a:p>
        </p:txBody>
      </p:sp>
      <p:sp>
        <p:nvSpPr>
          <p:cNvPr id="9" name="Symbol zastępczy zawartości 4">
            <a:extLst>
              <a:ext uri="{FF2B5EF4-FFF2-40B4-BE49-F238E27FC236}">
                <a16:creationId xmlns:a16="http://schemas.microsoft.com/office/drawing/2014/main" id="{8905655F-95E9-3969-5FCC-C90632ACB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Vizualizacija 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podatkov v </a:t>
            </a:r>
            <a:r>
              <a:rPr lang="en-US" sz="1800" b="1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obliki tabele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kjer barvne celice predstavljajo relativno velikost številk.</a:t>
            </a:r>
            <a:endParaRPr lang="hr-HR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endParaRPr lang="hr-HR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CDA89B-00C3-0269-F71D-C03801B858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4311" y="2883115"/>
            <a:ext cx="6943362" cy="2168278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11AEA3DB-F09D-6667-16BE-329402E064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8885F5CB-BEE9-CA9C-A8FD-4D25628DD9C1}"/>
              </a:ext>
            </a:extLst>
          </p:cNvPr>
          <p:cNvSpPr txBox="1"/>
          <p:nvPr/>
        </p:nvSpPr>
        <p:spPr>
          <a:xfrm>
            <a:off x="6455834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85207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570ED2-EE9B-1D79-9639-12C41B56B5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C7D72B00-DCBA-4B75-627C-E7649CEA5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Bullet graf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8C7EB58F-2B7A-1B93-3243-E9DBBBF6568A}"/>
              </a:ext>
            </a:extLst>
          </p:cNvPr>
          <p:cNvSpPr txBox="1">
            <a:spLocks/>
          </p:cNvSpPr>
          <p:nvPr/>
        </p:nvSpPr>
        <p:spPr>
          <a:xfrm>
            <a:off x="501396" y="6254220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l-PL" sz="1200" dirty="0">
              <a:solidFill>
                <a:srgbClr val="7F7F7F"/>
              </a:solidFill>
            </a:endParaRPr>
          </a:p>
        </p:txBody>
      </p:sp>
      <p:sp>
        <p:nvSpPr>
          <p:cNvPr id="9" name="Symbol zastępczy zawartości 4">
            <a:extLst>
              <a:ext uri="{FF2B5EF4-FFF2-40B4-BE49-F238E27FC236}">
                <a16:creationId xmlns:a16="http://schemas.microsoft.com/office/drawing/2014/main" id="{8905655F-95E9-3969-5FCC-C90632ACB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sl-SI" sz="1800" dirty="0">
                <a:ea typeface="Calibri" panose="020F0502020204030204" pitchFamily="34" charset="0"/>
                <a:cs typeface="Times New Roman" panose="02020603050405020304" pitchFamily="18" charset="0"/>
              </a:rPr>
              <a:t>Bullet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graf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 eno samo črno vodoravno črto, ki predstavlja </a:t>
            </a:r>
            <a:r>
              <a:rPr lang="en-US" sz="1800" b="1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dejansko 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vrednost, dodatno (navpično) oznako za </a:t>
            </a:r>
            <a:r>
              <a:rPr lang="en-US" sz="1800" b="1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ciljno 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vrednost (ki jo želimo doseči) in osenčenimi območji v ozadju, ki predstavljajo </a:t>
            </a:r>
            <a:r>
              <a:rPr lang="en-US" sz="1800" b="1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lestvico uspešnosti 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(npr. slabo, dobro, odlično).</a:t>
            </a:r>
            <a:endParaRPr lang="hr-HR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endParaRPr lang="hr-HR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A diagram of a graph&#10;&#10;Description automatically generated with medium confidence">
            <a:extLst>
              <a:ext uri="{FF2B5EF4-FFF2-40B4-BE49-F238E27FC236}">
                <a16:creationId xmlns:a16="http://schemas.microsoft.com/office/drawing/2014/main" id="{37F735B8-BA0F-816D-AF71-015016C8A2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3551" y="3507317"/>
            <a:ext cx="5521199" cy="2669646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257B8E73-D26B-DF4D-584F-2B1FE2DED0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7281EB37-5402-EC3A-A377-B5A3D8A1DD1F}"/>
              </a:ext>
            </a:extLst>
          </p:cNvPr>
          <p:cNvSpPr txBox="1"/>
          <p:nvPr/>
        </p:nvSpPr>
        <p:spPr>
          <a:xfrm>
            <a:off x="6455834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56368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21516-F80F-5B10-D8F2-E44765AD2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Smernice </a:t>
            </a:r>
            <a:r>
              <a:rPr lang="hr-HR" dirty="0"/>
              <a:t>za </a:t>
            </a:r>
            <a:r>
              <a:rPr lang="hr-HR" dirty="0" err="1"/>
              <a:t>dobro </a:t>
            </a:r>
            <a:r>
              <a:rPr lang="hr-HR" dirty="0"/>
              <a:t>oblikovanje </a:t>
            </a:r>
            <a:r>
              <a:rPr lang="hr-HR" dirty="0" err="1"/>
              <a:t>vizualizacije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614C7C-41A0-3204-C9F4-EB14181175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Izberite </a:t>
            </a:r>
            <a:r>
              <a:rPr lang="en-US" sz="2400" b="1" dirty="0">
                <a:solidFill>
                  <a:srgbClr val="1065AB"/>
                </a:solidFill>
              </a:rPr>
              <a:t>ustrezno barvno kombinacijo</a:t>
            </a:r>
            <a:endParaRPr lang="hr-HR" sz="2400" b="1" dirty="0">
              <a:solidFill>
                <a:srgbClr val="1065AB"/>
              </a:solidFill>
            </a:endParaRPr>
          </a:p>
          <a:p>
            <a:r>
              <a:rPr lang="hr-HR" sz="2400" dirty="0" err="1"/>
              <a:t>Izberite </a:t>
            </a:r>
            <a:r>
              <a:rPr lang="hr-HR" sz="2400" b="1" dirty="0" err="1">
                <a:solidFill>
                  <a:srgbClr val="1065AB"/>
                </a:solidFill>
              </a:rPr>
              <a:t>ustrezne barvne sheme</a:t>
            </a:r>
            <a:endParaRPr lang="hr-HR" sz="2400" b="1" dirty="0">
              <a:solidFill>
                <a:srgbClr val="1065AB"/>
              </a:solidFill>
            </a:endParaRPr>
          </a:p>
          <a:p>
            <a:r>
              <a:rPr lang="hr-HR" sz="2400" dirty="0" err="1"/>
              <a:t>Barve </a:t>
            </a:r>
            <a:r>
              <a:rPr lang="hr-HR" sz="2400" dirty="0"/>
              <a:t>uporabljajte </a:t>
            </a:r>
            <a:r>
              <a:rPr lang="hr-HR" sz="2400" b="1" dirty="0" err="1">
                <a:solidFill>
                  <a:srgbClr val="1065AB"/>
                </a:solidFill>
              </a:rPr>
              <a:t>poredko</a:t>
            </a:r>
            <a:endParaRPr lang="hr-HR" sz="2400" b="1" dirty="0">
              <a:solidFill>
                <a:srgbClr val="1065AB"/>
              </a:solidFill>
            </a:endParaRPr>
          </a:p>
          <a:p>
            <a:r>
              <a:rPr lang="hr-HR" sz="2400" dirty="0" err="1"/>
              <a:t>Razmislite o barvni </a:t>
            </a:r>
            <a:r>
              <a:rPr lang="hr-HR" sz="2400" b="1" dirty="0" err="1">
                <a:solidFill>
                  <a:srgbClr val="1065AB"/>
                </a:solidFill>
              </a:rPr>
              <a:t>slepoti</a:t>
            </a:r>
            <a:endParaRPr lang="hr-HR" sz="2400" b="1" dirty="0">
              <a:solidFill>
                <a:srgbClr val="1065AB"/>
              </a:solidFill>
            </a:endParaRPr>
          </a:p>
          <a:p>
            <a:r>
              <a:rPr lang="hr-HR" sz="2400" dirty="0" err="1"/>
              <a:t>Barve morajo biti </a:t>
            </a:r>
            <a:r>
              <a:rPr lang="hr-HR" sz="2400" b="1" dirty="0" err="1">
                <a:solidFill>
                  <a:srgbClr val="1065AB"/>
                </a:solidFill>
              </a:rPr>
              <a:t>dosledne</a:t>
            </a:r>
            <a:endParaRPr lang="hr-HR" sz="2400" b="1" dirty="0">
              <a:solidFill>
                <a:srgbClr val="1065AB"/>
              </a:solidFill>
            </a:endParaRPr>
          </a:p>
          <a:p>
            <a:r>
              <a:rPr lang="en-US" sz="2400" dirty="0"/>
              <a:t>Uporabite barvo </a:t>
            </a:r>
            <a:r>
              <a:rPr lang="en-US" sz="2400" b="1" dirty="0">
                <a:solidFill>
                  <a:srgbClr val="1065AB"/>
                </a:solidFill>
              </a:rPr>
              <a:t>za poudarjanje pomembnih podatkov</a:t>
            </a:r>
            <a:endParaRPr lang="hr-HR" sz="2400" b="1" dirty="0">
              <a:solidFill>
                <a:srgbClr val="1065AB"/>
              </a:solidFill>
            </a:endParaRPr>
          </a:p>
          <a:p>
            <a:r>
              <a:rPr lang="hr-HR" sz="2400" b="1" dirty="0" err="1">
                <a:solidFill>
                  <a:srgbClr val="1065AB"/>
                </a:solidFill>
              </a:rPr>
              <a:t>Ohranite preprostost</a:t>
            </a:r>
            <a:endParaRPr lang="hr-HR" sz="2400" b="1" dirty="0">
              <a:solidFill>
                <a:srgbClr val="1065AB"/>
              </a:solidFill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347571DD-0A3B-E3E8-C893-AEA83DAD2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A64C3F31-E3E0-4A1E-FA9E-4B33625C418B}"/>
              </a:ext>
            </a:extLst>
          </p:cNvPr>
          <p:cNvSpPr txBox="1"/>
          <p:nvPr/>
        </p:nvSpPr>
        <p:spPr>
          <a:xfrm>
            <a:off x="6455834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7824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0BB7F-2BDB-60D1-FFFF-DF2230D59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Teorija barv</a:t>
            </a:r>
            <a:endParaRPr lang="hr-HR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C56DA73-E896-3DF8-E9AF-D9D9015052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/>
              <a:t>Barvno </a:t>
            </a:r>
            <a:r>
              <a:rPr lang="hr-HR" dirty="0"/>
              <a:t>kolo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E5D656-191D-2004-1D24-DDC1E30A6E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49" y="2724151"/>
            <a:ext cx="11280502" cy="2740818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F4073570-0DE6-8A9D-5CCB-0E3055F35A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DB651C08-5FC1-1C0A-2C4D-8CFD5338FFCA}"/>
              </a:ext>
            </a:extLst>
          </p:cNvPr>
          <p:cNvSpPr txBox="1"/>
          <p:nvPr/>
        </p:nvSpPr>
        <p:spPr>
          <a:xfrm>
            <a:off x="6455834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74748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EFE118-8397-DAEA-F683-F09CB35D6B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E9580-C2CD-4BA6-8C64-21E6E606E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Barvne sheme</a:t>
            </a:r>
            <a:endParaRPr lang="hr-H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1D92EC-EEE5-8953-E137-3588BD3E93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8129" y="1627376"/>
            <a:ext cx="4373245" cy="4249549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28CAB71-DF6E-5739-BB8C-5509957E37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44845" cy="4351338"/>
          </a:xfrm>
        </p:spPr>
        <p:txBody>
          <a:bodyPr>
            <a:normAutofit/>
          </a:bodyPr>
          <a:lstStyle/>
          <a:p>
            <a:r>
              <a:rPr lang="hr-HR" sz="2000" b="1" dirty="0" err="1">
                <a:solidFill>
                  <a:srgbClr val="1065AB"/>
                </a:solidFill>
              </a:rPr>
              <a:t>Zaporedne</a:t>
            </a:r>
            <a:r>
              <a:rPr lang="hr-HR" sz="2000" b="1" dirty="0">
                <a:solidFill>
                  <a:srgbClr val="1065AB"/>
                </a:solidFill>
              </a:rPr>
              <a:t> </a:t>
            </a:r>
            <a:r>
              <a:rPr lang="hr-HR" sz="2000" b="1" dirty="0" err="1">
                <a:solidFill>
                  <a:srgbClr val="1065AB"/>
                </a:solidFill>
              </a:rPr>
              <a:t>barve</a:t>
            </a:r>
            <a:r>
              <a:rPr lang="hr-HR" sz="2000" b="1" dirty="0">
                <a:solidFill>
                  <a:srgbClr val="1065AB"/>
                </a:solidFill>
              </a:rPr>
              <a:t> </a:t>
            </a:r>
            <a:r>
              <a:rPr lang="en-US" sz="2000" dirty="0"/>
              <a:t>- uporaba ene barve od svetle do temne in je idealna za prikaz številčnih podatkov, ki napredujejo od najnižje do najvišje. </a:t>
            </a:r>
            <a:endParaRPr lang="hr-HR" sz="2000" dirty="0"/>
          </a:p>
          <a:p>
            <a:r>
              <a:rPr lang="hr-HR" sz="2000" b="1" dirty="0" err="1">
                <a:solidFill>
                  <a:srgbClr val="1065AB"/>
                </a:solidFill>
              </a:rPr>
              <a:t>Razhajajoče</a:t>
            </a:r>
            <a:r>
              <a:rPr lang="hr-HR" sz="2000" b="1" dirty="0">
                <a:solidFill>
                  <a:srgbClr val="1065AB"/>
                </a:solidFill>
              </a:rPr>
              <a:t> se </a:t>
            </a:r>
            <a:r>
              <a:rPr lang="hr-HR" sz="2000" b="1" dirty="0" err="1">
                <a:solidFill>
                  <a:srgbClr val="1065AB"/>
                </a:solidFill>
              </a:rPr>
              <a:t>barve</a:t>
            </a:r>
            <a:r>
              <a:rPr lang="hr-HR" sz="2000" b="1" dirty="0">
                <a:solidFill>
                  <a:srgbClr val="1065AB"/>
                </a:solidFill>
              </a:rPr>
              <a:t> </a:t>
            </a:r>
            <a:r>
              <a:rPr lang="hr-HR" sz="2400" dirty="0"/>
              <a:t>- </a:t>
            </a:r>
            <a:r>
              <a:rPr lang="en-US" sz="2000" dirty="0"/>
              <a:t>uporabno za poudarjanje vrednosti nad ali pod srednjo točko (npr. dobiček/izguba)</a:t>
            </a:r>
            <a:endParaRPr lang="hr-HR" sz="2000" dirty="0"/>
          </a:p>
          <a:p>
            <a:r>
              <a:rPr lang="hr-HR" sz="2000" b="1" dirty="0" err="1">
                <a:solidFill>
                  <a:srgbClr val="1065AB"/>
                </a:solidFill>
              </a:rPr>
              <a:t>Kategorične barve </a:t>
            </a:r>
            <a:r>
              <a:rPr lang="hr-HR" sz="2400" dirty="0"/>
              <a:t>- </a:t>
            </a:r>
            <a:r>
              <a:rPr lang="en-US" sz="2000" dirty="0"/>
              <a:t>najboljše za kategorične podatke, pri katerih morajo barve razlikovati med različnimi skupinami, ne da bi nakazovale vrstni red ali vrednost. </a:t>
            </a:r>
            <a:endParaRPr lang="hr-HR" sz="2400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9471F06C-19C4-4F34-CD65-CE65F7B1F4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A2E7F6B0-AD61-62C4-7D4C-40E20BED40A7}"/>
              </a:ext>
            </a:extLst>
          </p:cNvPr>
          <p:cNvSpPr txBox="1"/>
          <p:nvPr/>
        </p:nvSpPr>
        <p:spPr>
          <a:xfrm>
            <a:off x="6455834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10139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Povzetek</a:t>
            </a:r>
            <a:endParaRPr lang="pl-PL" dirty="0"/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298651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Glavni cilj vizualizacije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podatkov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sporočanje kompleksnih informacij na način, ki je dostopen in razumljiv vsem javnostim.</a:t>
            </a:r>
            <a:endParaRPr lang="hr-HR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Učinkovita 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vizualizacija podatkov je ključna sestavina v procesu odločanja na podlagi podatkov.</a:t>
            </a:r>
            <a:endParaRPr lang="hr-HR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 poglavju je poudarjen pomen prilagajanja vizualizacij posebnim potrebam ciljnega občinstva.</a:t>
            </a:r>
            <a:endParaRPr lang="hr-HR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Premišljena 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vizualna predstavitev podatkov je pomembna za lažje razumevanje in sporočanje zapletenih informacij.</a:t>
            </a:r>
            <a:endParaRPr lang="pl-PL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7BA206B8-DBDA-7434-DC2E-94C8F38D4A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3FCCC001-25CB-B687-7669-0EB1EBEF159D}"/>
              </a:ext>
            </a:extLst>
          </p:cNvPr>
          <p:cNvSpPr txBox="1"/>
          <p:nvPr/>
        </p:nvSpPr>
        <p:spPr>
          <a:xfrm>
            <a:off x="6455834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9806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5736179A-2A6B-1BB5-3527-A969A8C3E8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err="1"/>
              <a:t>Hvala za vašo pozornost</a:t>
            </a:r>
            <a:endParaRPr lang="pl-PL" dirty="0"/>
          </a:p>
        </p:txBody>
      </p:sp>
      <p:pic>
        <p:nvPicPr>
          <p:cNvPr id="5" name="Obraz 4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219FB407-FBDE-B3A7-7F61-3F9311B8C7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B69FB787-F0E0-3354-090C-3723DAA1EC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B7580BA2-1BC9-46CE-A636-D7D1F4BFFEB8}"/>
              </a:ext>
            </a:extLst>
          </p:cNvPr>
          <p:cNvSpPr txBox="1"/>
          <p:nvPr/>
        </p:nvSpPr>
        <p:spPr>
          <a:xfrm>
            <a:off x="6455834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59890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&#65279;<?xml version="1.0" encoding="utf-8"?><Relationships xmlns="http://schemas.openxmlformats.org/package/2006/relationships"><Relationship Type="http://schemas.openxmlformats.org/officeDocument/2006/relationships/customXmlProps" Target="/customXml/itemProps1.xml" Id="rId1" /></Relationships>
</file>

<file path=customXml/_rels/item2.xml.rels>&#65279;<?xml version="1.0" encoding="utf-8"?><Relationships xmlns="http://schemas.openxmlformats.org/package/2006/relationships"><Relationship Type="http://schemas.openxmlformats.org/officeDocument/2006/relationships/customXmlProps" Target="/customXml/itemProps2.xml" Id="rId1" /></Relationships>
</file>

<file path=customXml/_rels/item3.xml.rels>&#65279;<?xml version="1.0" encoding="utf-8"?><Relationships xmlns="http://schemas.openxmlformats.org/package/2006/relationships"><Relationship Type="http://schemas.openxmlformats.org/officeDocument/2006/relationships/customXmlProps" Target="/customXml/itemProps3.xml" Id="rId1" 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5D1A4C46F9DF340B00409C6B9ED12C1" ma:contentTypeVersion="15" ma:contentTypeDescription="Ustvari nov dokument." ma:contentTypeScope="" ma:versionID="87ef5a6ca8db3d8970e8275f87fe6ad0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427170dd430623581aaac7a1b5010d4e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Oznake slike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V skupni rabi z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V skupni rabi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Props1.xml><?xml version="1.0" encoding="utf-8"?>
<ds:datastoreItem xmlns:ds="http://schemas.openxmlformats.org/officeDocument/2006/customXml" ds:itemID="{F92B6B86-1972-4699-8A14-40114A9AAF0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91DBB39-633D-4FC0-BC70-6A8AC5B38D9B}"/>
</file>

<file path=customXml/itemProps3.xml><?xml version="1.0" encoding="utf-8"?>
<ds:datastoreItem xmlns:ds="http://schemas.openxmlformats.org/officeDocument/2006/customXml" ds:itemID="{C883E481-F02C-402A-90F1-76504C08C819}">
  <ds:schemaRefs>
    <ds:schemaRef ds:uri="http://schemas.microsoft.com/office/2006/metadata/properties"/>
    <ds:schemaRef ds:uri="http://schemas.microsoft.com/office/infopath/2007/PartnerControls"/>
    <ds:schemaRef ds:uri="a92fe6ce-cc5e-4661-b3e6-d9d5535f70b5"/>
    <ds:schemaRef ds:uri="d9bddfac-6dc9-4958-8f35-4d0da3af229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3614</TotalTime>
  <Words>13774</Words>
  <Application>Microsoft Office PowerPoint</Application>
  <PresentationFormat>Širokozaslonsko</PresentationFormat>
  <Paragraphs>800</Paragraphs>
  <Slides>101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6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101</vt:i4>
      </vt:variant>
    </vt:vector>
  </HeadingPairs>
  <TitlesOfParts>
    <vt:vector size="108" baseType="lpstr">
      <vt:lpstr>Arial</vt:lpstr>
      <vt:lpstr>Calibri</vt:lpstr>
      <vt:lpstr>Symbol</vt:lpstr>
      <vt:lpstr>Tahoma</vt:lpstr>
      <vt:lpstr>Times New Roman</vt:lpstr>
      <vt:lpstr>Wingdings</vt:lpstr>
      <vt:lpstr>Motyw pakietu Office</vt:lpstr>
      <vt:lpstr>Poslovna inteligenca</vt:lpstr>
      <vt:lpstr>Agenda</vt:lpstr>
      <vt:lpstr>E-poslovanje</vt:lpstr>
      <vt:lpstr>E-poslovanje</vt:lpstr>
      <vt:lpstr>E-poslovanje</vt:lpstr>
      <vt:lpstr>E-poslovanje</vt:lpstr>
      <vt:lpstr>Opredelitev pojma e-logistika</vt:lpstr>
      <vt:lpstr>Opredelitev pojma e-logistika</vt:lpstr>
      <vt:lpstr>Opredelitev pojma e-logistika</vt:lpstr>
      <vt:lpstr>Opredelitev pojma e-logistika</vt:lpstr>
      <vt:lpstr>Razvoj e-logistike</vt:lpstr>
      <vt:lpstr>Sodobne tehnologije, ki podpirajo e-logistiko</vt:lpstr>
      <vt:lpstr>Sodobne tehnologije, ki podpirajo e-logistiko</vt:lpstr>
      <vt:lpstr>Sodobne tehnologije, ki podpirajo e-logistiko</vt:lpstr>
      <vt:lpstr>Sodobne tehnologije, ki podpirajo e-logistiko</vt:lpstr>
      <vt:lpstr>E-logistika v praksi</vt:lpstr>
      <vt:lpstr>E-logistika v praksi</vt:lpstr>
      <vt:lpstr>E-logistika v praksi</vt:lpstr>
      <vt:lpstr>Povzetek</vt:lpstr>
      <vt:lpstr>Povzetek</vt:lpstr>
      <vt:lpstr>Viri</vt:lpstr>
      <vt:lpstr>Hvala za vašo pozornost</vt:lpstr>
      <vt:lpstr>Poslovna inteligenca</vt:lpstr>
      <vt:lpstr>Agenda</vt:lpstr>
      <vt:lpstr>GIS</vt:lpstr>
      <vt:lpstr>GIS - opredelitev in zgodovina</vt:lpstr>
      <vt:lpstr>Sestavni deli GIS</vt:lpstr>
      <vt:lpstr>Sloji GIS</vt:lpstr>
      <vt:lpstr>Podatki GIS</vt:lpstr>
      <vt:lpstr>Podatki GIS</vt:lpstr>
      <vt:lpstr>GIS v logistiki</vt:lpstr>
      <vt:lpstr>GIS v logistiki</vt:lpstr>
      <vt:lpstr>GIS v logistiki</vt:lpstr>
      <vt:lpstr>GIS v logistiki</vt:lpstr>
      <vt:lpstr>GIS v logistiki</vt:lpstr>
      <vt:lpstr>Trendi GIS</vt:lpstr>
      <vt:lpstr>Trendi GIS - računalništvo v oblaku</vt:lpstr>
      <vt:lpstr>Trendi v GIS - umetna inteligenca in ML</vt:lpstr>
      <vt:lpstr>Trendi GIS - brezpilotna letala</vt:lpstr>
      <vt:lpstr>Trendi GIS - AR in VR</vt:lpstr>
      <vt:lpstr>Trendi GIS - Analiza podatkov v realnem času</vt:lpstr>
      <vt:lpstr>Povzetek</vt:lpstr>
      <vt:lpstr>Hvala za vašo pozornost</vt:lpstr>
      <vt:lpstr>Poslovna inteligenca</vt:lpstr>
      <vt:lpstr>Agenda</vt:lpstr>
      <vt:lpstr>Vizualizacija podatkov</vt:lpstr>
      <vt:lpstr>Razumevanje okoliščin</vt:lpstr>
      <vt:lpstr>Anscombov kvartet </vt:lpstr>
      <vt:lpstr>Anscombov kvartet </vt:lpstr>
      <vt:lpstr>Metode za pritegnitev pozornosti</vt:lpstr>
      <vt:lpstr>Načela gestalta</vt:lpstr>
      <vt:lpstr>Načela gestalta</vt:lpstr>
      <vt:lpstr>Načela gestalta</vt:lpstr>
      <vt:lpstr>Načela gestalta</vt:lpstr>
      <vt:lpstr>Načela gestalta</vt:lpstr>
      <vt:lpstr>Načela gestalta</vt:lpstr>
      <vt:lpstr>Spodbudne lastnosti</vt:lpstr>
      <vt:lpstr>Spodbudne lastnosti</vt:lpstr>
      <vt:lpstr>Spodbudne lastnosti</vt:lpstr>
      <vt:lpstr>Spodbudne lastnosti</vt:lpstr>
      <vt:lpstr>Izbira prave metode vizualizacije</vt:lpstr>
      <vt:lpstr>Preprosto besedilo</vt:lpstr>
      <vt:lpstr>Tabele</vt:lpstr>
      <vt:lpstr>Tabele za oblikovanje</vt:lpstr>
      <vt:lpstr>Stolpčni diagram</vt:lpstr>
      <vt:lpstr>Črtni diagram</vt:lpstr>
      <vt:lpstr>Diagram razpršitve</vt:lpstr>
      <vt:lpstr>Choropleth zemljevid</vt:lpstr>
      <vt:lpstr>Toplotni zemljevid</vt:lpstr>
      <vt:lpstr>Bullet graf</vt:lpstr>
      <vt:lpstr>Smernice za dobro oblikovanje vizualizacije</vt:lpstr>
      <vt:lpstr>Teorija barv</vt:lpstr>
      <vt:lpstr>Barvne sheme</vt:lpstr>
      <vt:lpstr>Povzetek</vt:lpstr>
      <vt:lpstr>Hvala za vašo pozornost</vt:lpstr>
      <vt:lpstr>Poslovna analitika</vt:lpstr>
      <vt:lpstr>Agenda</vt:lpstr>
      <vt:lpstr>Etika podatkov</vt:lpstr>
      <vt:lpstr>5C podatkovne etike</vt:lpstr>
      <vt:lpstr>Osnovna načela etike ravnanja s podatki</vt:lpstr>
      <vt:lpstr>Informacijska varnost</vt:lpstr>
      <vt:lpstr>Pomen informacijske varnosti</vt:lpstr>
      <vt:lpstr>Pomen informacijske varnosti</vt:lpstr>
      <vt:lpstr>Triada CIA</vt:lpstr>
      <vt:lpstr>Tveganje/tveganja/ranljivost</vt:lpstr>
      <vt:lpstr>Kršitve podatkov</vt:lpstr>
      <vt:lpstr>Kršitve podatkov</vt:lpstr>
      <vt:lpstr>Kršitve varnosti podatkov - primeri</vt:lpstr>
      <vt:lpstr>Kršitve varnosti podatkov - primeri</vt:lpstr>
      <vt:lpstr>Grožnje informacijske varnosti</vt:lpstr>
      <vt:lpstr>Phishing</vt:lpstr>
      <vt:lpstr>Vrste ribarjenja</vt:lpstr>
      <vt:lpstr>Phishing </vt:lpstr>
      <vt:lpstr>Izsiljevanje (phishing) - primeri</vt:lpstr>
      <vt:lpstr>Izsiljevanje (phishing) - primeri</vt:lpstr>
      <vt:lpstr>Druge vrste groženj</vt:lpstr>
      <vt:lpstr>Hekerji z belim klobukom proti hekerjem s črnim klobukom</vt:lpstr>
      <vt:lpstr>Čas, ki ga heker potrebuje, da z grobo silo pridobi geslo v letu 2024</vt:lpstr>
      <vt:lpstr>Priporočila za informacijsko varnost</vt:lpstr>
      <vt:lpstr>Povzetek</vt:lpstr>
      <vt:lpstr>Hvala za vašo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Adamczak | Wyższa Szkoła Logistyki</dc:creator>
  <cp:keywords>, docId:F21D96A0F435B5994CE0F628F096F25F</cp:keywords>
  <cp:lastModifiedBy>Kristijan Brglez</cp:lastModifiedBy>
  <cp:revision>24</cp:revision>
  <dcterms:created xsi:type="dcterms:W3CDTF">2023-07-06T12:09:08Z</dcterms:created>
  <dcterms:modified xsi:type="dcterms:W3CDTF">2025-05-05T14:18:38Z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</Properties>
</file>