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61" r:id="rId8"/>
    <p:sldId id="267" r:id="rId9"/>
    <p:sldId id="268" r:id="rId10"/>
    <p:sldId id="269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66" r:id="rId30"/>
    <p:sldId id="263" r:id="rId3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CBD8A6-94ED-4D25-92E6-F5BE6D56476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6037A51-7F24-461C-A156-60F2BF33191C}">
      <dgm:prSet phldrT="[Tekst]"/>
      <dgm:spPr/>
      <dgm:t>
        <a:bodyPr/>
        <a:lstStyle/>
        <a:p>
          <a:r>
            <a:rPr lang="pl-PL" dirty="0"/>
            <a:t>Kontrola lanca snabdevanja</a:t>
          </a:r>
        </a:p>
      </dgm:t>
    </dgm:pt>
    <dgm:pt modelId="{0EE7B269-B1A6-4AC1-893D-36D27C268FA4}" type="parTrans" cxnId="{DACABC3F-E054-4F66-852A-342AB95237E8}">
      <dgm:prSet/>
      <dgm:spPr/>
      <dgm:t>
        <a:bodyPr/>
        <a:lstStyle/>
        <a:p>
          <a:endParaRPr lang="pl-PL"/>
        </a:p>
      </dgm:t>
    </dgm:pt>
    <dgm:pt modelId="{28072B9E-9512-49A6-A84E-8F0849AE9132}" type="sibTrans" cxnId="{DACABC3F-E054-4F66-852A-342AB95237E8}">
      <dgm:prSet/>
      <dgm:spPr/>
      <dgm:t>
        <a:bodyPr/>
        <a:lstStyle/>
        <a:p>
          <a:endParaRPr lang="pl-PL"/>
        </a:p>
      </dgm:t>
    </dgm:pt>
    <dgm:pt modelId="{04D47031-EF40-4BBD-A418-1734507BC837}">
      <dgm:prSet phldrT="[Tekst]"/>
      <dgm:spPr/>
      <dgm:t>
        <a:bodyPr/>
        <a:lstStyle/>
        <a:p>
          <a:r>
            <a:rPr lang="en-US"/>
            <a:t>Analiza podataka</a:t>
          </a:r>
          <a:endParaRPr lang="pl-PL" dirty="0"/>
        </a:p>
      </dgm:t>
    </dgm:pt>
    <dgm:pt modelId="{61A529EF-955C-4954-8D3A-E3CD2B98B332}" type="parTrans" cxnId="{79BD4F44-1E9C-4C83-A1A7-C38EF014FE06}">
      <dgm:prSet/>
      <dgm:spPr/>
      <dgm:t>
        <a:bodyPr/>
        <a:lstStyle/>
        <a:p>
          <a:endParaRPr lang="pl-PL"/>
        </a:p>
      </dgm:t>
    </dgm:pt>
    <dgm:pt modelId="{8F9F0D3D-A4F6-4EF8-97D1-8DDD61F6D3E0}" type="sibTrans" cxnId="{79BD4F44-1E9C-4C83-A1A7-C38EF014FE06}">
      <dgm:prSet/>
      <dgm:spPr/>
      <dgm:t>
        <a:bodyPr/>
        <a:lstStyle/>
        <a:p>
          <a:endParaRPr lang="pl-PL"/>
        </a:p>
      </dgm:t>
    </dgm:pt>
    <dgm:pt modelId="{4DEE9D35-07C1-4316-B082-B87B34A5A4E9}">
      <dgm:prSet phldrT="[Tekst]"/>
      <dgm:spPr/>
      <dgm:t>
        <a:bodyPr/>
        <a:lstStyle/>
        <a:p>
          <a:r>
            <a:rPr lang="en-US"/>
            <a:t>Predviđanje</a:t>
          </a:r>
          <a:endParaRPr lang="pl-PL" dirty="0"/>
        </a:p>
      </dgm:t>
    </dgm:pt>
    <dgm:pt modelId="{8E7FD148-9AE1-4B14-952D-57151F580563}" type="parTrans" cxnId="{F51414C4-F696-47A2-BC29-55374821F7AE}">
      <dgm:prSet/>
      <dgm:spPr/>
      <dgm:t>
        <a:bodyPr/>
        <a:lstStyle/>
        <a:p>
          <a:endParaRPr lang="pl-PL"/>
        </a:p>
      </dgm:t>
    </dgm:pt>
    <dgm:pt modelId="{ACE97585-FE60-4363-9CAA-A721FD7E433B}" type="sibTrans" cxnId="{F51414C4-F696-47A2-BC29-55374821F7AE}">
      <dgm:prSet/>
      <dgm:spPr/>
      <dgm:t>
        <a:bodyPr/>
        <a:lstStyle/>
        <a:p>
          <a:endParaRPr lang="pl-PL"/>
        </a:p>
      </dgm:t>
    </dgm:pt>
    <dgm:pt modelId="{62406792-2ACE-4496-963A-89A0B4575498}">
      <dgm:prSet phldrT="[Tekst]"/>
      <dgm:spPr/>
      <dgm:t>
        <a:bodyPr/>
        <a:lstStyle/>
        <a:p>
          <a:r>
            <a:rPr lang="en-US"/>
            <a:t>Nadgledanje performansi</a:t>
          </a:r>
          <a:endParaRPr lang="pl-PL" dirty="0"/>
        </a:p>
      </dgm:t>
    </dgm:pt>
    <dgm:pt modelId="{7F40C393-0A62-4370-9ACE-5E43924511E4}" type="parTrans" cxnId="{4FBF09BD-0068-4DE8-BE10-A6A88983A60D}">
      <dgm:prSet/>
      <dgm:spPr/>
      <dgm:t>
        <a:bodyPr/>
        <a:lstStyle/>
        <a:p>
          <a:endParaRPr lang="pl-PL"/>
        </a:p>
      </dgm:t>
    </dgm:pt>
    <dgm:pt modelId="{0803F2FF-2DF0-4C41-9281-8F975E0B43B6}" type="sibTrans" cxnId="{4FBF09BD-0068-4DE8-BE10-A6A88983A60D}">
      <dgm:prSet/>
      <dgm:spPr/>
      <dgm:t>
        <a:bodyPr/>
        <a:lstStyle/>
        <a:p>
          <a:endParaRPr lang="pl-PL"/>
        </a:p>
      </dgm:t>
    </dgm:pt>
    <dgm:pt modelId="{BF14B202-014E-481E-B8BC-EA632F25F67A}">
      <dgm:prSet phldrT="[Tekst]"/>
      <dgm:spPr/>
      <dgm:t>
        <a:bodyPr/>
        <a:lstStyle/>
        <a:p>
          <a:r>
            <a:rPr lang="en-US"/>
            <a:t>Korektivne intervencije</a:t>
          </a:r>
          <a:endParaRPr lang="pl-PL" dirty="0"/>
        </a:p>
      </dgm:t>
    </dgm:pt>
    <dgm:pt modelId="{00DFDB98-C72A-43CA-ABD7-36AE772C8F5C}" type="parTrans" cxnId="{93695BEF-A84A-40C6-ABD6-2AD951BB28A8}">
      <dgm:prSet/>
      <dgm:spPr/>
      <dgm:t>
        <a:bodyPr/>
        <a:lstStyle/>
        <a:p>
          <a:endParaRPr lang="pl-PL"/>
        </a:p>
      </dgm:t>
    </dgm:pt>
    <dgm:pt modelId="{AA83F4F9-E0AC-418F-A339-909F3C36DD25}" type="sibTrans" cxnId="{93695BEF-A84A-40C6-ABD6-2AD951BB28A8}">
      <dgm:prSet/>
      <dgm:spPr/>
      <dgm:t>
        <a:bodyPr/>
        <a:lstStyle/>
        <a:p>
          <a:endParaRPr lang="pl-PL"/>
        </a:p>
      </dgm:t>
    </dgm:pt>
    <dgm:pt modelId="{84CBFCB2-0BFD-4BC5-8800-1E6DD16BEFA7}" type="pres">
      <dgm:prSet presAssocID="{A3CBD8A6-94ED-4D25-92E6-F5BE6D56476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64A3DAA-BB5F-48D8-A45F-0525C7B82837}" type="pres">
      <dgm:prSet presAssocID="{86037A51-7F24-461C-A156-60F2BF33191C}" presName="root1" presStyleCnt="0"/>
      <dgm:spPr/>
    </dgm:pt>
    <dgm:pt modelId="{162DDE4C-FA50-4505-9B7B-174A0EF84772}" type="pres">
      <dgm:prSet presAssocID="{86037A51-7F24-461C-A156-60F2BF33191C}" presName="LevelOneTextNode" presStyleLbl="node0" presStyleIdx="0" presStyleCnt="1">
        <dgm:presLayoutVars>
          <dgm:chPref val="3"/>
        </dgm:presLayoutVars>
      </dgm:prSet>
      <dgm:spPr/>
    </dgm:pt>
    <dgm:pt modelId="{6414329C-CA8E-426A-82CD-6605F16C14F1}" type="pres">
      <dgm:prSet presAssocID="{86037A51-7F24-461C-A156-60F2BF33191C}" presName="level2hierChild" presStyleCnt="0"/>
      <dgm:spPr/>
    </dgm:pt>
    <dgm:pt modelId="{E429FD45-A81C-4ADE-9ECC-0D0183B1DA65}" type="pres">
      <dgm:prSet presAssocID="{61A529EF-955C-4954-8D3A-E3CD2B98B332}" presName="conn2-1" presStyleLbl="parChTrans1D2" presStyleIdx="0" presStyleCnt="4"/>
      <dgm:spPr/>
    </dgm:pt>
    <dgm:pt modelId="{1EDBDFBB-1076-4A9D-989F-D46A51191C24}" type="pres">
      <dgm:prSet presAssocID="{61A529EF-955C-4954-8D3A-E3CD2B98B332}" presName="connTx" presStyleLbl="parChTrans1D2" presStyleIdx="0" presStyleCnt="4"/>
      <dgm:spPr/>
    </dgm:pt>
    <dgm:pt modelId="{EC0C8974-2355-4F1B-93B2-E8BF4518CC1D}" type="pres">
      <dgm:prSet presAssocID="{04D47031-EF40-4BBD-A418-1734507BC837}" presName="root2" presStyleCnt="0"/>
      <dgm:spPr/>
    </dgm:pt>
    <dgm:pt modelId="{E29EB888-E589-42F0-844B-D4CDF57BC48C}" type="pres">
      <dgm:prSet presAssocID="{04D47031-EF40-4BBD-A418-1734507BC837}" presName="LevelTwoTextNode" presStyleLbl="node2" presStyleIdx="0" presStyleCnt="4">
        <dgm:presLayoutVars>
          <dgm:chPref val="3"/>
        </dgm:presLayoutVars>
      </dgm:prSet>
      <dgm:spPr/>
    </dgm:pt>
    <dgm:pt modelId="{2265901B-F9FD-4224-84DD-41F7F7D16C31}" type="pres">
      <dgm:prSet presAssocID="{04D47031-EF40-4BBD-A418-1734507BC837}" presName="level3hierChild" presStyleCnt="0"/>
      <dgm:spPr/>
    </dgm:pt>
    <dgm:pt modelId="{AC48DB26-CD48-4E97-B98A-AF91E8B514E5}" type="pres">
      <dgm:prSet presAssocID="{8E7FD148-9AE1-4B14-952D-57151F580563}" presName="conn2-1" presStyleLbl="parChTrans1D2" presStyleIdx="1" presStyleCnt="4"/>
      <dgm:spPr/>
    </dgm:pt>
    <dgm:pt modelId="{608D0435-92E4-4A1D-A91E-B319084A4C54}" type="pres">
      <dgm:prSet presAssocID="{8E7FD148-9AE1-4B14-952D-57151F580563}" presName="connTx" presStyleLbl="parChTrans1D2" presStyleIdx="1" presStyleCnt="4"/>
      <dgm:spPr/>
    </dgm:pt>
    <dgm:pt modelId="{056A77B0-FD06-4E1C-9E76-17DD618CFF12}" type="pres">
      <dgm:prSet presAssocID="{4DEE9D35-07C1-4316-B082-B87B34A5A4E9}" presName="root2" presStyleCnt="0"/>
      <dgm:spPr/>
    </dgm:pt>
    <dgm:pt modelId="{98154A11-4B43-4E89-84D9-A5FFC426FD18}" type="pres">
      <dgm:prSet presAssocID="{4DEE9D35-07C1-4316-B082-B87B34A5A4E9}" presName="LevelTwoTextNode" presStyleLbl="node2" presStyleIdx="1" presStyleCnt="4">
        <dgm:presLayoutVars>
          <dgm:chPref val="3"/>
        </dgm:presLayoutVars>
      </dgm:prSet>
      <dgm:spPr/>
    </dgm:pt>
    <dgm:pt modelId="{31F0D469-941F-4AA6-8F29-CB0045A76506}" type="pres">
      <dgm:prSet presAssocID="{4DEE9D35-07C1-4316-B082-B87B34A5A4E9}" presName="level3hierChild" presStyleCnt="0"/>
      <dgm:spPr/>
    </dgm:pt>
    <dgm:pt modelId="{82B998F3-5516-418B-8CEC-ED26A97A569E}" type="pres">
      <dgm:prSet presAssocID="{7F40C393-0A62-4370-9ACE-5E43924511E4}" presName="conn2-1" presStyleLbl="parChTrans1D2" presStyleIdx="2" presStyleCnt="4"/>
      <dgm:spPr/>
    </dgm:pt>
    <dgm:pt modelId="{8CDD8292-43DE-444E-9657-634D6C5E28CD}" type="pres">
      <dgm:prSet presAssocID="{7F40C393-0A62-4370-9ACE-5E43924511E4}" presName="connTx" presStyleLbl="parChTrans1D2" presStyleIdx="2" presStyleCnt="4"/>
      <dgm:spPr/>
    </dgm:pt>
    <dgm:pt modelId="{07894D4C-9965-4BBE-B0AC-ED0DDCFB893A}" type="pres">
      <dgm:prSet presAssocID="{62406792-2ACE-4496-963A-89A0B4575498}" presName="root2" presStyleCnt="0"/>
      <dgm:spPr/>
    </dgm:pt>
    <dgm:pt modelId="{F225F748-E2E2-48AD-9A83-2AC61A89F175}" type="pres">
      <dgm:prSet presAssocID="{62406792-2ACE-4496-963A-89A0B4575498}" presName="LevelTwoTextNode" presStyleLbl="node2" presStyleIdx="2" presStyleCnt="4">
        <dgm:presLayoutVars>
          <dgm:chPref val="3"/>
        </dgm:presLayoutVars>
      </dgm:prSet>
      <dgm:spPr/>
    </dgm:pt>
    <dgm:pt modelId="{AEDA7610-ED60-4031-ABAC-AD3A39F3BD0D}" type="pres">
      <dgm:prSet presAssocID="{62406792-2ACE-4496-963A-89A0B4575498}" presName="level3hierChild" presStyleCnt="0"/>
      <dgm:spPr/>
    </dgm:pt>
    <dgm:pt modelId="{4B165FD8-9D9F-4965-8CBD-7FAE474A7A73}" type="pres">
      <dgm:prSet presAssocID="{00DFDB98-C72A-43CA-ABD7-36AE772C8F5C}" presName="conn2-1" presStyleLbl="parChTrans1D2" presStyleIdx="3" presStyleCnt="4"/>
      <dgm:spPr/>
    </dgm:pt>
    <dgm:pt modelId="{9F28EF65-9553-434C-858A-A41855924149}" type="pres">
      <dgm:prSet presAssocID="{00DFDB98-C72A-43CA-ABD7-36AE772C8F5C}" presName="connTx" presStyleLbl="parChTrans1D2" presStyleIdx="3" presStyleCnt="4"/>
      <dgm:spPr/>
    </dgm:pt>
    <dgm:pt modelId="{A45927C3-D302-46CD-A848-CDFC8C8A4384}" type="pres">
      <dgm:prSet presAssocID="{BF14B202-014E-481E-B8BC-EA632F25F67A}" presName="root2" presStyleCnt="0"/>
      <dgm:spPr/>
    </dgm:pt>
    <dgm:pt modelId="{F3954B68-288B-409F-AD3C-1832C759F62A}" type="pres">
      <dgm:prSet presAssocID="{BF14B202-014E-481E-B8BC-EA632F25F67A}" presName="LevelTwoTextNode" presStyleLbl="node2" presStyleIdx="3" presStyleCnt="4">
        <dgm:presLayoutVars>
          <dgm:chPref val="3"/>
        </dgm:presLayoutVars>
      </dgm:prSet>
      <dgm:spPr/>
    </dgm:pt>
    <dgm:pt modelId="{12EE6A97-2B5A-4B11-BB45-B2045E2DD49C}" type="pres">
      <dgm:prSet presAssocID="{BF14B202-014E-481E-B8BC-EA632F25F67A}" presName="level3hierChild" presStyleCnt="0"/>
      <dgm:spPr/>
    </dgm:pt>
  </dgm:ptLst>
  <dgm:cxnLst>
    <dgm:cxn modelId="{9059A60C-8EDC-443B-A6C3-BBF0CDEE5FF7}" type="presOf" srcId="{86037A51-7F24-461C-A156-60F2BF33191C}" destId="{162DDE4C-FA50-4505-9B7B-174A0EF84772}" srcOrd="0" destOrd="0" presId="urn:microsoft.com/office/officeart/2008/layout/HorizontalMultiLevelHierarchy"/>
    <dgm:cxn modelId="{164A6314-B3DB-4E51-811E-396DCAD36855}" type="presOf" srcId="{BF14B202-014E-481E-B8BC-EA632F25F67A}" destId="{F3954B68-288B-409F-AD3C-1832C759F62A}" srcOrd="0" destOrd="0" presId="urn:microsoft.com/office/officeart/2008/layout/HorizontalMultiLevelHierarchy"/>
    <dgm:cxn modelId="{24E8AC27-3F68-498E-BBA9-5AEAC18D7CEE}" type="presOf" srcId="{04D47031-EF40-4BBD-A418-1734507BC837}" destId="{E29EB888-E589-42F0-844B-D4CDF57BC48C}" srcOrd="0" destOrd="0" presId="urn:microsoft.com/office/officeart/2008/layout/HorizontalMultiLevelHierarchy"/>
    <dgm:cxn modelId="{8D2F3534-971B-4EF1-9DE2-24AF9FE0A443}" type="presOf" srcId="{4DEE9D35-07C1-4316-B082-B87B34A5A4E9}" destId="{98154A11-4B43-4E89-84D9-A5FFC426FD18}" srcOrd="0" destOrd="0" presId="urn:microsoft.com/office/officeart/2008/layout/HorizontalMultiLevelHierarchy"/>
    <dgm:cxn modelId="{DACABC3F-E054-4F66-852A-342AB95237E8}" srcId="{A3CBD8A6-94ED-4D25-92E6-F5BE6D564769}" destId="{86037A51-7F24-461C-A156-60F2BF33191C}" srcOrd="0" destOrd="0" parTransId="{0EE7B269-B1A6-4AC1-893D-36D27C268FA4}" sibTransId="{28072B9E-9512-49A6-A84E-8F0849AE9132}"/>
    <dgm:cxn modelId="{59AD0262-E545-4304-A6D9-1A5D90F51E8A}" type="presOf" srcId="{8E7FD148-9AE1-4B14-952D-57151F580563}" destId="{AC48DB26-CD48-4E97-B98A-AF91E8B514E5}" srcOrd="0" destOrd="0" presId="urn:microsoft.com/office/officeart/2008/layout/HorizontalMultiLevelHierarchy"/>
    <dgm:cxn modelId="{42B2EB43-97D7-42C3-9DDA-F793FD627D22}" type="presOf" srcId="{00DFDB98-C72A-43CA-ABD7-36AE772C8F5C}" destId="{9F28EF65-9553-434C-858A-A41855924149}" srcOrd="1" destOrd="0" presId="urn:microsoft.com/office/officeart/2008/layout/HorizontalMultiLevelHierarchy"/>
    <dgm:cxn modelId="{79BD4F44-1E9C-4C83-A1A7-C38EF014FE06}" srcId="{86037A51-7F24-461C-A156-60F2BF33191C}" destId="{04D47031-EF40-4BBD-A418-1734507BC837}" srcOrd="0" destOrd="0" parTransId="{61A529EF-955C-4954-8D3A-E3CD2B98B332}" sibTransId="{8F9F0D3D-A4F6-4EF8-97D1-8DDD61F6D3E0}"/>
    <dgm:cxn modelId="{35566A49-CE39-4C07-9EE7-36436E2DB43B}" type="presOf" srcId="{61A529EF-955C-4954-8D3A-E3CD2B98B332}" destId="{1EDBDFBB-1076-4A9D-989F-D46A51191C24}" srcOrd="1" destOrd="0" presId="urn:microsoft.com/office/officeart/2008/layout/HorizontalMultiLevelHierarchy"/>
    <dgm:cxn modelId="{A0856D69-B581-4DF9-8758-1CC137B993DE}" type="presOf" srcId="{62406792-2ACE-4496-963A-89A0B4575498}" destId="{F225F748-E2E2-48AD-9A83-2AC61A89F175}" srcOrd="0" destOrd="0" presId="urn:microsoft.com/office/officeart/2008/layout/HorizontalMultiLevelHierarchy"/>
    <dgm:cxn modelId="{7484C66D-E17E-4DA4-8079-1F771CD9E558}" type="presOf" srcId="{7F40C393-0A62-4370-9ACE-5E43924511E4}" destId="{8CDD8292-43DE-444E-9657-634D6C5E28CD}" srcOrd="1" destOrd="0" presId="urn:microsoft.com/office/officeart/2008/layout/HorizontalMultiLevelHierarchy"/>
    <dgm:cxn modelId="{51C4024F-BABE-4451-B9A6-D24240E66739}" type="presOf" srcId="{7F40C393-0A62-4370-9ACE-5E43924511E4}" destId="{82B998F3-5516-418B-8CEC-ED26A97A569E}" srcOrd="0" destOrd="0" presId="urn:microsoft.com/office/officeart/2008/layout/HorizontalMultiLevelHierarchy"/>
    <dgm:cxn modelId="{BE12CE8A-ECC7-471B-91E2-5017FB6EAEB2}" type="presOf" srcId="{61A529EF-955C-4954-8D3A-E3CD2B98B332}" destId="{E429FD45-A81C-4ADE-9ECC-0D0183B1DA65}" srcOrd="0" destOrd="0" presId="urn:microsoft.com/office/officeart/2008/layout/HorizontalMultiLevelHierarchy"/>
    <dgm:cxn modelId="{4428DC96-D6DF-4231-B2ED-22C0E9B13897}" type="presOf" srcId="{A3CBD8A6-94ED-4D25-92E6-F5BE6D564769}" destId="{84CBFCB2-0BFD-4BC5-8800-1E6DD16BEFA7}" srcOrd="0" destOrd="0" presId="urn:microsoft.com/office/officeart/2008/layout/HorizontalMultiLevelHierarchy"/>
    <dgm:cxn modelId="{4FBF09BD-0068-4DE8-BE10-A6A88983A60D}" srcId="{86037A51-7F24-461C-A156-60F2BF33191C}" destId="{62406792-2ACE-4496-963A-89A0B4575498}" srcOrd="2" destOrd="0" parTransId="{7F40C393-0A62-4370-9ACE-5E43924511E4}" sibTransId="{0803F2FF-2DF0-4C41-9281-8F975E0B43B6}"/>
    <dgm:cxn modelId="{F51414C4-F696-47A2-BC29-55374821F7AE}" srcId="{86037A51-7F24-461C-A156-60F2BF33191C}" destId="{4DEE9D35-07C1-4316-B082-B87B34A5A4E9}" srcOrd="1" destOrd="0" parTransId="{8E7FD148-9AE1-4B14-952D-57151F580563}" sibTransId="{ACE97585-FE60-4363-9CAA-A721FD7E433B}"/>
    <dgm:cxn modelId="{F1C644CE-B9A7-4261-BEF3-BB9D8E9A324A}" type="presOf" srcId="{00DFDB98-C72A-43CA-ABD7-36AE772C8F5C}" destId="{4B165FD8-9D9F-4965-8CBD-7FAE474A7A73}" srcOrd="0" destOrd="0" presId="urn:microsoft.com/office/officeart/2008/layout/HorizontalMultiLevelHierarchy"/>
    <dgm:cxn modelId="{93695BEF-A84A-40C6-ABD6-2AD951BB28A8}" srcId="{86037A51-7F24-461C-A156-60F2BF33191C}" destId="{BF14B202-014E-481E-B8BC-EA632F25F67A}" srcOrd="3" destOrd="0" parTransId="{00DFDB98-C72A-43CA-ABD7-36AE772C8F5C}" sibTransId="{AA83F4F9-E0AC-418F-A339-909F3C36DD25}"/>
    <dgm:cxn modelId="{83A4FDF5-25B7-4D1E-BE97-CA505436E752}" type="presOf" srcId="{8E7FD148-9AE1-4B14-952D-57151F580563}" destId="{608D0435-92E4-4A1D-A91E-B319084A4C54}" srcOrd="1" destOrd="0" presId="urn:microsoft.com/office/officeart/2008/layout/HorizontalMultiLevelHierarchy"/>
    <dgm:cxn modelId="{5AC7A1D9-2C53-4368-9701-D9BA5D300888}" type="presParOf" srcId="{84CBFCB2-0BFD-4BC5-8800-1E6DD16BEFA7}" destId="{B64A3DAA-BB5F-48D8-A45F-0525C7B82837}" srcOrd="0" destOrd="0" presId="urn:microsoft.com/office/officeart/2008/layout/HorizontalMultiLevelHierarchy"/>
    <dgm:cxn modelId="{167222DC-C5AF-4300-9181-15371CF0EF93}" type="presParOf" srcId="{B64A3DAA-BB5F-48D8-A45F-0525C7B82837}" destId="{162DDE4C-FA50-4505-9B7B-174A0EF84772}" srcOrd="0" destOrd="0" presId="urn:microsoft.com/office/officeart/2008/layout/HorizontalMultiLevelHierarchy"/>
    <dgm:cxn modelId="{9763A439-42AB-4515-9E7C-7A31C1603EEF}" type="presParOf" srcId="{B64A3DAA-BB5F-48D8-A45F-0525C7B82837}" destId="{6414329C-CA8E-426A-82CD-6605F16C14F1}" srcOrd="1" destOrd="0" presId="urn:microsoft.com/office/officeart/2008/layout/HorizontalMultiLevelHierarchy"/>
    <dgm:cxn modelId="{CDE9726C-B71B-4D51-B44F-60A9D3B30370}" type="presParOf" srcId="{6414329C-CA8E-426A-82CD-6605F16C14F1}" destId="{E429FD45-A81C-4ADE-9ECC-0D0183B1DA65}" srcOrd="0" destOrd="0" presId="urn:microsoft.com/office/officeart/2008/layout/HorizontalMultiLevelHierarchy"/>
    <dgm:cxn modelId="{89B62C88-C6BA-4180-94BC-CDA755C8DF32}" type="presParOf" srcId="{E429FD45-A81C-4ADE-9ECC-0D0183B1DA65}" destId="{1EDBDFBB-1076-4A9D-989F-D46A51191C24}" srcOrd="0" destOrd="0" presId="urn:microsoft.com/office/officeart/2008/layout/HorizontalMultiLevelHierarchy"/>
    <dgm:cxn modelId="{01F69BA7-8FEE-4CE2-8717-29D6829D1BD8}" type="presParOf" srcId="{6414329C-CA8E-426A-82CD-6605F16C14F1}" destId="{EC0C8974-2355-4F1B-93B2-E8BF4518CC1D}" srcOrd="1" destOrd="0" presId="urn:microsoft.com/office/officeart/2008/layout/HorizontalMultiLevelHierarchy"/>
    <dgm:cxn modelId="{D1CA7F86-64E3-4617-AD54-E7B4F3BDA14F}" type="presParOf" srcId="{EC0C8974-2355-4F1B-93B2-E8BF4518CC1D}" destId="{E29EB888-E589-42F0-844B-D4CDF57BC48C}" srcOrd="0" destOrd="0" presId="urn:microsoft.com/office/officeart/2008/layout/HorizontalMultiLevelHierarchy"/>
    <dgm:cxn modelId="{311D058B-F66A-492F-B01F-4FDEAE490734}" type="presParOf" srcId="{EC0C8974-2355-4F1B-93B2-E8BF4518CC1D}" destId="{2265901B-F9FD-4224-84DD-41F7F7D16C31}" srcOrd="1" destOrd="0" presId="urn:microsoft.com/office/officeart/2008/layout/HorizontalMultiLevelHierarchy"/>
    <dgm:cxn modelId="{F686536A-8D8E-42F3-BAC1-8B3BE0348C75}" type="presParOf" srcId="{6414329C-CA8E-426A-82CD-6605F16C14F1}" destId="{AC48DB26-CD48-4E97-B98A-AF91E8B514E5}" srcOrd="2" destOrd="0" presId="urn:microsoft.com/office/officeart/2008/layout/HorizontalMultiLevelHierarchy"/>
    <dgm:cxn modelId="{E604119E-96B0-4F95-A66B-572CD64FC2BB}" type="presParOf" srcId="{AC48DB26-CD48-4E97-B98A-AF91E8B514E5}" destId="{608D0435-92E4-4A1D-A91E-B319084A4C54}" srcOrd="0" destOrd="0" presId="urn:microsoft.com/office/officeart/2008/layout/HorizontalMultiLevelHierarchy"/>
    <dgm:cxn modelId="{6B016297-1FAB-46DE-9F84-01E038798BB1}" type="presParOf" srcId="{6414329C-CA8E-426A-82CD-6605F16C14F1}" destId="{056A77B0-FD06-4E1C-9E76-17DD618CFF12}" srcOrd="3" destOrd="0" presId="urn:microsoft.com/office/officeart/2008/layout/HorizontalMultiLevelHierarchy"/>
    <dgm:cxn modelId="{FD9B1D7D-C3B9-411D-8537-9CDD5B24B7FB}" type="presParOf" srcId="{056A77B0-FD06-4E1C-9E76-17DD618CFF12}" destId="{98154A11-4B43-4E89-84D9-A5FFC426FD18}" srcOrd="0" destOrd="0" presId="urn:microsoft.com/office/officeart/2008/layout/HorizontalMultiLevelHierarchy"/>
    <dgm:cxn modelId="{6798502B-BF89-4443-9A74-81231EA34F93}" type="presParOf" srcId="{056A77B0-FD06-4E1C-9E76-17DD618CFF12}" destId="{31F0D469-941F-4AA6-8F29-CB0045A76506}" srcOrd="1" destOrd="0" presId="urn:microsoft.com/office/officeart/2008/layout/HorizontalMultiLevelHierarchy"/>
    <dgm:cxn modelId="{10704759-B1E8-4363-A120-DCF35F4E764D}" type="presParOf" srcId="{6414329C-CA8E-426A-82CD-6605F16C14F1}" destId="{82B998F3-5516-418B-8CEC-ED26A97A569E}" srcOrd="4" destOrd="0" presId="urn:microsoft.com/office/officeart/2008/layout/HorizontalMultiLevelHierarchy"/>
    <dgm:cxn modelId="{A526AF91-C06E-4E24-A0E9-D69BA67CA1C4}" type="presParOf" srcId="{82B998F3-5516-418B-8CEC-ED26A97A569E}" destId="{8CDD8292-43DE-444E-9657-634D6C5E28CD}" srcOrd="0" destOrd="0" presId="urn:microsoft.com/office/officeart/2008/layout/HorizontalMultiLevelHierarchy"/>
    <dgm:cxn modelId="{FA088FF9-3D9A-40B3-AC11-F179D1E6CD8F}" type="presParOf" srcId="{6414329C-CA8E-426A-82CD-6605F16C14F1}" destId="{07894D4C-9965-4BBE-B0AC-ED0DDCFB893A}" srcOrd="5" destOrd="0" presId="urn:microsoft.com/office/officeart/2008/layout/HorizontalMultiLevelHierarchy"/>
    <dgm:cxn modelId="{EA8F743C-B2F6-4B80-A3FC-ABD8B8C1F36D}" type="presParOf" srcId="{07894D4C-9965-4BBE-B0AC-ED0DDCFB893A}" destId="{F225F748-E2E2-48AD-9A83-2AC61A89F175}" srcOrd="0" destOrd="0" presId="urn:microsoft.com/office/officeart/2008/layout/HorizontalMultiLevelHierarchy"/>
    <dgm:cxn modelId="{CB4859C7-52EF-4EC3-8668-F90D20B83A06}" type="presParOf" srcId="{07894D4C-9965-4BBE-B0AC-ED0DDCFB893A}" destId="{AEDA7610-ED60-4031-ABAC-AD3A39F3BD0D}" srcOrd="1" destOrd="0" presId="urn:microsoft.com/office/officeart/2008/layout/HorizontalMultiLevelHierarchy"/>
    <dgm:cxn modelId="{7DCD224E-9680-40C2-AAD1-83161E83FDA1}" type="presParOf" srcId="{6414329C-CA8E-426A-82CD-6605F16C14F1}" destId="{4B165FD8-9D9F-4965-8CBD-7FAE474A7A73}" srcOrd="6" destOrd="0" presId="urn:microsoft.com/office/officeart/2008/layout/HorizontalMultiLevelHierarchy"/>
    <dgm:cxn modelId="{D4A83478-AF68-4B70-A7F6-7A53EFD9A071}" type="presParOf" srcId="{4B165FD8-9D9F-4965-8CBD-7FAE474A7A73}" destId="{9F28EF65-9553-434C-858A-A41855924149}" srcOrd="0" destOrd="0" presId="urn:microsoft.com/office/officeart/2008/layout/HorizontalMultiLevelHierarchy"/>
    <dgm:cxn modelId="{0A640504-202F-4A27-8904-8E11715861ED}" type="presParOf" srcId="{6414329C-CA8E-426A-82CD-6605F16C14F1}" destId="{A45927C3-D302-46CD-A848-CDFC8C8A4384}" srcOrd="7" destOrd="0" presId="urn:microsoft.com/office/officeart/2008/layout/HorizontalMultiLevelHierarchy"/>
    <dgm:cxn modelId="{4942929A-5C83-40B0-A664-E10C8FB353A7}" type="presParOf" srcId="{A45927C3-D302-46CD-A848-CDFC8C8A4384}" destId="{F3954B68-288B-409F-AD3C-1832C759F62A}" srcOrd="0" destOrd="0" presId="urn:microsoft.com/office/officeart/2008/layout/HorizontalMultiLevelHierarchy"/>
    <dgm:cxn modelId="{409FC0BF-7F75-48CC-B421-F6FBDB9D5264}" type="presParOf" srcId="{A45927C3-D302-46CD-A848-CDFC8C8A4384}" destId="{12EE6A97-2B5A-4B11-BB45-B2045E2DD49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062337-9E04-42F7-9433-9A1D66A6EA3B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3910AB86-6D1B-4D97-9961-A50C464E3D24}">
      <dgm:prSet phldrT="[Tekst]"/>
      <dgm:spPr/>
      <dgm:t>
        <a:bodyPr/>
        <a:lstStyle/>
        <a:p>
          <a:r>
            <a:rPr lang="pl-PL" dirty="0"/>
            <a:t>KPI</a:t>
          </a:r>
        </a:p>
      </dgm:t>
    </dgm:pt>
    <dgm:pt modelId="{1841D621-EA8C-4451-9310-6BBA18AEB906}" type="parTrans" cxnId="{D874AFBD-C89B-4095-834A-A41DEAA99E01}">
      <dgm:prSet/>
      <dgm:spPr/>
      <dgm:t>
        <a:bodyPr/>
        <a:lstStyle/>
        <a:p>
          <a:endParaRPr lang="pl-PL"/>
        </a:p>
      </dgm:t>
    </dgm:pt>
    <dgm:pt modelId="{41345650-E5DE-4A24-B606-99D9C2BA047E}" type="sibTrans" cxnId="{D874AFBD-C89B-4095-834A-A41DEAA99E01}">
      <dgm:prSet/>
      <dgm:spPr/>
      <dgm:t>
        <a:bodyPr/>
        <a:lstStyle/>
        <a:p>
          <a:endParaRPr lang="pl-PL"/>
        </a:p>
      </dgm:t>
    </dgm:pt>
    <dgm:pt modelId="{A33046D5-892A-4D47-B32D-4C631BD0DB27}">
      <dgm:prSet phldrT="[Tekst]"/>
      <dgm:spPr/>
      <dgm:t>
        <a:bodyPr/>
        <a:lstStyle/>
        <a:p>
          <a:r>
            <a:rPr lang="pl-PL" dirty="0"/>
            <a:t>Određene</a:t>
          </a:r>
        </a:p>
      </dgm:t>
    </dgm:pt>
    <dgm:pt modelId="{CEEC48E8-FC38-4313-B11B-5E603F6EE2CC}" type="parTrans" cxnId="{F311F14F-5BBC-4BDE-9985-E6E4E7A8D51C}">
      <dgm:prSet/>
      <dgm:spPr/>
      <dgm:t>
        <a:bodyPr/>
        <a:lstStyle/>
        <a:p>
          <a:endParaRPr lang="pl-PL"/>
        </a:p>
      </dgm:t>
    </dgm:pt>
    <dgm:pt modelId="{4B2B5D49-6442-4E5A-BD03-4C0629547F23}" type="sibTrans" cxnId="{F311F14F-5BBC-4BDE-9985-E6E4E7A8D51C}">
      <dgm:prSet/>
      <dgm:spPr/>
      <dgm:t>
        <a:bodyPr/>
        <a:lstStyle/>
        <a:p>
          <a:endParaRPr lang="pl-PL"/>
        </a:p>
      </dgm:t>
    </dgm:pt>
    <dgm:pt modelId="{9053AF15-7460-46F9-AA9F-FC9CACA75FCD}">
      <dgm:prSet phldrT="[Tekst]"/>
      <dgm:spPr/>
      <dgm:t>
        <a:bodyPr/>
        <a:lstStyle/>
        <a:p>
          <a:r>
            <a:rPr lang="pl-PL"/>
            <a:t>Merljiv</a:t>
          </a:r>
          <a:endParaRPr lang="pl-PL" dirty="0"/>
        </a:p>
      </dgm:t>
    </dgm:pt>
    <dgm:pt modelId="{1C17A63C-3A1F-4A68-8787-46D47339609E}" type="parTrans" cxnId="{C7212374-BC01-40CB-A7F0-7E46CFDE56B4}">
      <dgm:prSet/>
      <dgm:spPr/>
      <dgm:t>
        <a:bodyPr/>
        <a:lstStyle/>
        <a:p>
          <a:endParaRPr lang="pl-PL"/>
        </a:p>
      </dgm:t>
    </dgm:pt>
    <dgm:pt modelId="{7674DFA2-115E-413E-BFC7-5B268A132BC1}" type="sibTrans" cxnId="{C7212374-BC01-40CB-A7F0-7E46CFDE56B4}">
      <dgm:prSet/>
      <dgm:spPr/>
      <dgm:t>
        <a:bodyPr/>
        <a:lstStyle/>
        <a:p>
          <a:endParaRPr lang="pl-PL"/>
        </a:p>
      </dgm:t>
    </dgm:pt>
    <dgm:pt modelId="{E1B1132C-12F9-4913-A090-8A3DAFEB787F}">
      <dgm:prSet phldrT="[Tekst]"/>
      <dgm:spPr/>
      <dgm:t>
        <a:bodyPr/>
        <a:lstStyle/>
        <a:p>
          <a:r>
            <a:rPr lang="pl-PL"/>
            <a:t>Ostvariv</a:t>
          </a:r>
          <a:endParaRPr lang="pl-PL" dirty="0"/>
        </a:p>
      </dgm:t>
    </dgm:pt>
    <dgm:pt modelId="{3D9572CF-1DCE-4A5A-85BF-EE53A9FA8BEA}" type="parTrans" cxnId="{F5F3C4BC-C3B3-43B6-A978-E461BCC67A71}">
      <dgm:prSet/>
      <dgm:spPr/>
      <dgm:t>
        <a:bodyPr/>
        <a:lstStyle/>
        <a:p>
          <a:endParaRPr lang="pl-PL"/>
        </a:p>
      </dgm:t>
    </dgm:pt>
    <dgm:pt modelId="{738DEBD3-E635-4044-82F4-94B67DB19E5B}" type="sibTrans" cxnId="{F5F3C4BC-C3B3-43B6-A978-E461BCC67A71}">
      <dgm:prSet/>
      <dgm:spPr/>
      <dgm:t>
        <a:bodyPr/>
        <a:lstStyle/>
        <a:p>
          <a:endParaRPr lang="pl-PL"/>
        </a:p>
      </dgm:t>
    </dgm:pt>
    <dgm:pt modelId="{9102C6CB-4283-4EEF-8BF5-1E6A3920FB1A}">
      <dgm:prSet phldrT="[Tekst]"/>
      <dgm:spPr/>
      <dgm:t>
        <a:bodyPr/>
        <a:lstStyle/>
        <a:p>
          <a:r>
            <a:rPr lang="pl-PL" dirty="0"/>
            <a:t>Vremenski ograničen</a:t>
          </a:r>
        </a:p>
      </dgm:t>
    </dgm:pt>
    <dgm:pt modelId="{8F30263A-69D1-4901-AC47-34C260283ED6}" type="parTrans" cxnId="{9DB3ACF3-427F-4380-99E2-4A2A06BF75C0}">
      <dgm:prSet/>
      <dgm:spPr/>
      <dgm:t>
        <a:bodyPr/>
        <a:lstStyle/>
        <a:p>
          <a:endParaRPr lang="pl-PL"/>
        </a:p>
      </dgm:t>
    </dgm:pt>
    <dgm:pt modelId="{13369773-84FF-47DF-BC33-486F1941128E}" type="sibTrans" cxnId="{9DB3ACF3-427F-4380-99E2-4A2A06BF75C0}">
      <dgm:prSet/>
      <dgm:spPr/>
      <dgm:t>
        <a:bodyPr/>
        <a:lstStyle/>
        <a:p>
          <a:endParaRPr lang="pl-PL"/>
        </a:p>
      </dgm:t>
    </dgm:pt>
    <dgm:pt modelId="{8EED1FFF-42BA-450A-B94F-03B45127FE9D}">
      <dgm:prSet phldrT="[Tekst]"/>
      <dgm:spPr/>
      <dgm:t>
        <a:bodyPr/>
        <a:lstStyle/>
        <a:p>
          <a:r>
            <a:rPr lang="pl-PL" dirty="0"/>
            <a:t>Relevantne</a:t>
          </a:r>
        </a:p>
      </dgm:t>
    </dgm:pt>
    <dgm:pt modelId="{06FA431E-7BBD-4EF4-802C-FF4D839CA08A}" type="parTrans" cxnId="{373539E5-EC38-460C-80E6-F6D590AF1CB2}">
      <dgm:prSet/>
      <dgm:spPr/>
      <dgm:t>
        <a:bodyPr/>
        <a:lstStyle/>
        <a:p>
          <a:endParaRPr lang="pl-PL"/>
        </a:p>
      </dgm:t>
    </dgm:pt>
    <dgm:pt modelId="{703147BC-6B7C-4762-9525-FFDAAAB366C8}" type="sibTrans" cxnId="{373539E5-EC38-460C-80E6-F6D590AF1CB2}">
      <dgm:prSet/>
      <dgm:spPr/>
      <dgm:t>
        <a:bodyPr/>
        <a:lstStyle/>
        <a:p>
          <a:endParaRPr lang="pl-PL"/>
        </a:p>
      </dgm:t>
    </dgm:pt>
    <dgm:pt modelId="{FE2EB03F-6D37-4FE8-9DFA-F14931F82833}" type="pres">
      <dgm:prSet presAssocID="{57062337-9E04-42F7-9433-9A1D66A6EA3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D6E81B5-B1BF-4E63-A44A-3AF3003FDE4B}" type="pres">
      <dgm:prSet presAssocID="{3910AB86-6D1B-4D97-9961-A50C464E3D24}" presName="centerShape" presStyleLbl="node0" presStyleIdx="0" presStyleCnt="1"/>
      <dgm:spPr/>
    </dgm:pt>
    <dgm:pt modelId="{F4AC7F19-AB36-4147-B330-5C0C8505F4FA}" type="pres">
      <dgm:prSet presAssocID="{A33046D5-892A-4D47-B32D-4C631BD0DB27}" presName="node" presStyleLbl="node1" presStyleIdx="0" presStyleCnt="5">
        <dgm:presLayoutVars>
          <dgm:bulletEnabled val="1"/>
        </dgm:presLayoutVars>
      </dgm:prSet>
      <dgm:spPr/>
    </dgm:pt>
    <dgm:pt modelId="{A3843029-A32A-4FE8-93D2-81BCE8FEB882}" type="pres">
      <dgm:prSet presAssocID="{A33046D5-892A-4D47-B32D-4C631BD0DB27}" presName="dummy" presStyleCnt="0"/>
      <dgm:spPr/>
    </dgm:pt>
    <dgm:pt modelId="{41B8CA72-41A9-41B8-886B-274F1AC9AD06}" type="pres">
      <dgm:prSet presAssocID="{4B2B5D49-6442-4E5A-BD03-4C0629547F23}" presName="sibTrans" presStyleLbl="sibTrans2D1" presStyleIdx="0" presStyleCnt="5"/>
      <dgm:spPr/>
    </dgm:pt>
    <dgm:pt modelId="{CD33B37C-B90F-48D0-B4C1-F572B89C66E8}" type="pres">
      <dgm:prSet presAssocID="{9053AF15-7460-46F9-AA9F-FC9CACA75FCD}" presName="node" presStyleLbl="node1" presStyleIdx="1" presStyleCnt="5">
        <dgm:presLayoutVars>
          <dgm:bulletEnabled val="1"/>
        </dgm:presLayoutVars>
      </dgm:prSet>
      <dgm:spPr/>
    </dgm:pt>
    <dgm:pt modelId="{E11C2E9D-FC21-4AC0-89D5-D0BD36C9E1F2}" type="pres">
      <dgm:prSet presAssocID="{9053AF15-7460-46F9-AA9F-FC9CACA75FCD}" presName="dummy" presStyleCnt="0"/>
      <dgm:spPr/>
    </dgm:pt>
    <dgm:pt modelId="{9562FCFA-A87A-433D-89EF-934F02630E07}" type="pres">
      <dgm:prSet presAssocID="{7674DFA2-115E-413E-BFC7-5B268A132BC1}" presName="sibTrans" presStyleLbl="sibTrans2D1" presStyleIdx="1" presStyleCnt="5"/>
      <dgm:spPr/>
    </dgm:pt>
    <dgm:pt modelId="{84ECD289-B540-4201-9BC1-6E5DB9015878}" type="pres">
      <dgm:prSet presAssocID="{E1B1132C-12F9-4913-A090-8A3DAFEB787F}" presName="node" presStyleLbl="node1" presStyleIdx="2" presStyleCnt="5">
        <dgm:presLayoutVars>
          <dgm:bulletEnabled val="1"/>
        </dgm:presLayoutVars>
      </dgm:prSet>
      <dgm:spPr/>
    </dgm:pt>
    <dgm:pt modelId="{B04C7C95-1912-4984-A774-A856373B0FEA}" type="pres">
      <dgm:prSet presAssocID="{E1B1132C-12F9-4913-A090-8A3DAFEB787F}" presName="dummy" presStyleCnt="0"/>
      <dgm:spPr/>
    </dgm:pt>
    <dgm:pt modelId="{1B6F9E1B-4F00-4F15-BE04-91135D2F61DF}" type="pres">
      <dgm:prSet presAssocID="{738DEBD3-E635-4044-82F4-94B67DB19E5B}" presName="sibTrans" presStyleLbl="sibTrans2D1" presStyleIdx="2" presStyleCnt="5"/>
      <dgm:spPr/>
    </dgm:pt>
    <dgm:pt modelId="{A7D42D11-4056-4878-85B5-2EAAC03807E6}" type="pres">
      <dgm:prSet presAssocID="{9102C6CB-4283-4EEF-8BF5-1E6A3920FB1A}" presName="node" presStyleLbl="node1" presStyleIdx="3" presStyleCnt="5">
        <dgm:presLayoutVars>
          <dgm:bulletEnabled val="1"/>
        </dgm:presLayoutVars>
      </dgm:prSet>
      <dgm:spPr/>
    </dgm:pt>
    <dgm:pt modelId="{1BDFE376-C812-45E8-8681-88B14E13F508}" type="pres">
      <dgm:prSet presAssocID="{9102C6CB-4283-4EEF-8BF5-1E6A3920FB1A}" presName="dummy" presStyleCnt="0"/>
      <dgm:spPr/>
    </dgm:pt>
    <dgm:pt modelId="{D72EC8F1-F634-43F9-8966-D31DBF3E1D48}" type="pres">
      <dgm:prSet presAssocID="{13369773-84FF-47DF-BC33-486F1941128E}" presName="sibTrans" presStyleLbl="sibTrans2D1" presStyleIdx="3" presStyleCnt="5"/>
      <dgm:spPr/>
    </dgm:pt>
    <dgm:pt modelId="{3C571D98-D1C2-4DCE-8155-EBA34DC48CAB}" type="pres">
      <dgm:prSet presAssocID="{8EED1FFF-42BA-450A-B94F-03B45127FE9D}" presName="node" presStyleLbl="node1" presStyleIdx="4" presStyleCnt="5">
        <dgm:presLayoutVars>
          <dgm:bulletEnabled val="1"/>
        </dgm:presLayoutVars>
      </dgm:prSet>
      <dgm:spPr/>
    </dgm:pt>
    <dgm:pt modelId="{225DFB19-CF8A-4F77-9821-4FABD02C7615}" type="pres">
      <dgm:prSet presAssocID="{8EED1FFF-42BA-450A-B94F-03B45127FE9D}" presName="dummy" presStyleCnt="0"/>
      <dgm:spPr/>
    </dgm:pt>
    <dgm:pt modelId="{11B1B250-5AA6-4CAC-B15C-556FCBE7938A}" type="pres">
      <dgm:prSet presAssocID="{703147BC-6B7C-4762-9525-FFDAAAB366C8}" presName="sibTrans" presStyleLbl="sibTrans2D1" presStyleIdx="4" presStyleCnt="5"/>
      <dgm:spPr/>
    </dgm:pt>
  </dgm:ptLst>
  <dgm:cxnLst>
    <dgm:cxn modelId="{43063501-7C8B-42F5-8F9C-4C892E846800}" type="presOf" srcId="{8EED1FFF-42BA-450A-B94F-03B45127FE9D}" destId="{3C571D98-D1C2-4DCE-8155-EBA34DC48CAB}" srcOrd="0" destOrd="0" presId="urn:microsoft.com/office/officeart/2005/8/layout/radial6"/>
    <dgm:cxn modelId="{F6A97313-27C7-4D27-8ABF-92AA9897A326}" type="presOf" srcId="{9102C6CB-4283-4EEF-8BF5-1E6A3920FB1A}" destId="{A7D42D11-4056-4878-85B5-2EAAC03807E6}" srcOrd="0" destOrd="0" presId="urn:microsoft.com/office/officeart/2005/8/layout/radial6"/>
    <dgm:cxn modelId="{AE4A8C1E-C4C6-46B2-A249-C506B0F1C299}" type="presOf" srcId="{13369773-84FF-47DF-BC33-486F1941128E}" destId="{D72EC8F1-F634-43F9-8966-D31DBF3E1D48}" srcOrd="0" destOrd="0" presId="urn:microsoft.com/office/officeart/2005/8/layout/radial6"/>
    <dgm:cxn modelId="{382A1242-93E1-42CD-8B28-B54305EAF44B}" type="presOf" srcId="{703147BC-6B7C-4762-9525-FFDAAAB366C8}" destId="{11B1B250-5AA6-4CAC-B15C-556FCBE7938A}" srcOrd="0" destOrd="0" presId="urn:microsoft.com/office/officeart/2005/8/layout/radial6"/>
    <dgm:cxn modelId="{F311F14F-5BBC-4BDE-9985-E6E4E7A8D51C}" srcId="{3910AB86-6D1B-4D97-9961-A50C464E3D24}" destId="{A33046D5-892A-4D47-B32D-4C631BD0DB27}" srcOrd="0" destOrd="0" parTransId="{CEEC48E8-FC38-4313-B11B-5E603F6EE2CC}" sibTransId="{4B2B5D49-6442-4E5A-BD03-4C0629547F23}"/>
    <dgm:cxn modelId="{C7212374-BC01-40CB-A7F0-7E46CFDE56B4}" srcId="{3910AB86-6D1B-4D97-9961-A50C464E3D24}" destId="{9053AF15-7460-46F9-AA9F-FC9CACA75FCD}" srcOrd="1" destOrd="0" parTransId="{1C17A63C-3A1F-4A68-8787-46D47339609E}" sibTransId="{7674DFA2-115E-413E-BFC7-5B268A132BC1}"/>
    <dgm:cxn modelId="{053DA376-E235-4A1A-AF6F-DFD844334379}" type="presOf" srcId="{9053AF15-7460-46F9-AA9F-FC9CACA75FCD}" destId="{CD33B37C-B90F-48D0-B4C1-F572B89C66E8}" srcOrd="0" destOrd="0" presId="urn:microsoft.com/office/officeart/2005/8/layout/radial6"/>
    <dgm:cxn modelId="{B38E327D-A6B3-4A9F-9EAA-96A7640D91C9}" type="presOf" srcId="{7674DFA2-115E-413E-BFC7-5B268A132BC1}" destId="{9562FCFA-A87A-433D-89EF-934F02630E07}" srcOrd="0" destOrd="0" presId="urn:microsoft.com/office/officeart/2005/8/layout/radial6"/>
    <dgm:cxn modelId="{2D59EE98-CFDF-49D0-850B-F926085BAC56}" type="presOf" srcId="{E1B1132C-12F9-4913-A090-8A3DAFEB787F}" destId="{84ECD289-B540-4201-9BC1-6E5DB9015878}" srcOrd="0" destOrd="0" presId="urn:microsoft.com/office/officeart/2005/8/layout/radial6"/>
    <dgm:cxn modelId="{08FF8EA6-38A0-48C8-B821-6CA08560B941}" type="presOf" srcId="{A33046D5-892A-4D47-B32D-4C631BD0DB27}" destId="{F4AC7F19-AB36-4147-B330-5C0C8505F4FA}" srcOrd="0" destOrd="0" presId="urn:microsoft.com/office/officeart/2005/8/layout/radial6"/>
    <dgm:cxn modelId="{F5F3C4BC-C3B3-43B6-A978-E461BCC67A71}" srcId="{3910AB86-6D1B-4D97-9961-A50C464E3D24}" destId="{E1B1132C-12F9-4913-A090-8A3DAFEB787F}" srcOrd="2" destOrd="0" parTransId="{3D9572CF-1DCE-4A5A-85BF-EE53A9FA8BEA}" sibTransId="{738DEBD3-E635-4044-82F4-94B67DB19E5B}"/>
    <dgm:cxn modelId="{D874AFBD-C89B-4095-834A-A41DEAA99E01}" srcId="{57062337-9E04-42F7-9433-9A1D66A6EA3B}" destId="{3910AB86-6D1B-4D97-9961-A50C464E3D24}" srcOrd="0" destOrd="0" parTransId="{1841D621-EA8C-4451-9310-6BBA18AEB906}" sibTransId="{41345650-E5DE-4A24-B606-99D9C2BA047E}"/>
    <dgm:cxn modelId="{39FD8CC0-403D-473D-892F-FD9DAB654C64}" type="presOf" srcId="{4B2B5D49-6442-4E5A-BD03-4C0629547F23}" destId="{41B8CA72-41A9-41B8-886B-274F1AC9AD06}" srcOrd="0" destOrd="0" presId="urn:microsoft.com/office/officeart/2005/8/layout/radial6"/>
    <dgm:cxn modelId="{BF2A46E0-D0E2-4BEE-974D-AA863E6A3930}" type="presOf" srcId="{57062337-9E04-42F7-9433-9A1D66A6EA3B}" destId="{FE2EB03F-6D37-4FE8-9DFA-F14931F82833}" srcOrd="0" destOrd="0" presId="urn:microsoft.com/office/officeart/2005/8/layout/radial6"/>
    <dgm:cxn modelId="{373539E5-EC38-460C-80E6-F6D590AF1CB2}" srcId="{3910AB86-6D1B-4D97-9961-A50C464E3D24}" destId="{8EED1FFF-42BA-450A-B94F-03B45127FE9D}" srcOrd="4" destOrd="0" parTransId="{06FA431E-7BBD-4EF4-802C-FF4D839CA08A}" sibTransId="{703147BC-6B7C-4762-9525-FFDAAAB366C8}"/>
    <dgm:cxn modelId="{C9AB55E8-DC8B-48AD-B7B3-054F88DFF0EC}" type="presOf" srcId="{3910AB86-6D1B-4D97-9961-A50C464E3D24}" destId="{4D6E81B5-B1BF-4E63-A44A-3AF3003FDE4B}" srcOrd="0" destOrd="0" presId="urn:microsoft.com/office/officeart/2005/8/layout/radial6"/>
    <dgm:cxn modelId="{550FA9F1-FCFE-4214-A908-91AEC2A2DFDA}" type="presOf" srcId="{738DEBD3-E635-4044-82F4-94B67DB19E5B}" destId="{1B6F9E1B-4F00-4F15-BE04-91135D2F61DF}" srcOrd="0" destOrd="0" presId="urn:microsoft.com/office/officeart/2005/8/layout/radial6"/>
    <dgm:cxn modelId="{9DB3ACF3-427F-4380-99E2-4A2A06BF75C0}" srcId="{3910AB86-6D1B-4D97-9961-A50C464E3D24}" destId="{9102C6CB-4283-4EEF-8BF5-1E6A3920FB1A}" srcOrd="3" destOrd="0" parTransId="{8F30263A-69D1-4901-AC47-34C260283ED6}" sibTransId="{13369773-84FF-47DF-BC33-486F1941128E}"/>
    <dgm:cxn modelId="{448C0FDE-6067-4C85-804B-545D4C3BCA47}" type="presParOf" srcId="{FE2EB03F-6D37-4FE8-9DFA-F14931F82833}" destId="{4D6E81B5-B1BF-4E63-A44A-3AF3003FDE4B}" srcOrd="0" destOrd="0" presId="urn:microsoft.com/office/officeart/2005/8/layout/radial6"/>
    <dgm:cxn modelId="{E24E6828-1EC0-4183-B339-0F323FA705F0}" type="presParOf" srcId="{FE2EB03F-6D37-4FE8-9DFA-F14931F82833}" destId="{F4AC7F19-AB36-4147-B330-5C0C8505F4FA}" srcOrd="1" destOrd="0" presId="urn:microsoft.com/office/officeart/2005/8/layout/radial6"/>
    <dgm:cxn modelId="{32ADD38F-4F0D-4AC0-8AAB-912C56DDA733}" type="presParOf" srcId="{FE2EB03F-6D37-4FE8-9DFA-F14931F82833}" destId="{A3843029-A32A-4FE8-93D2-81BCE8FEB882}" srcOrd="2" destOrd="0" presId="urn:microsoft.com/office/officeart/2005/8/layout/radial6"/>
    <dgm:cxn modelId="{58B9D9D6-911C-432C-88EA-C6BA70E0AEE5}" type="presParOf" srcId="{FE2EB03F-6D37-4FE8-9DFA-F14931F82833}" destId="{41B8CA72-41A9-41B8-886B-274F1AC9AD06}" srcOrd="3" destOrd="0" presId="urn:microsoft.com/office/officeart/2005/8/layout/radial6"/>
    <dgm:cxn modelId="{076F8EFA-A3B8-46BF-B359-EFEF47901E72}" type="presParOf" srcId="{FE2EB03F-6D37-4FE8-9DFA-F14931F82833}" destId="{CD33B37C-B90F-48D0-B4C1-F572B89C66E8}" srcOrd="4" destOrd="0" presId="urn:microsoft.com/office/officeart/2005/8/layout/radial6"/>
    <dgm:cxn modelId="{C0925181-044C-4613-A77B-1C308AF57ED7}" type="presParOf" srcId="{FE2EB03F-6D37-4FE8-9DFA-F14931F82833}" destId="{E11C2E9D-FC21-4AC0-89D5-D0BD36C9E1F2}" srcOrd="5" destOrd="0" presId="urn:microsoft.com/office/officeart/2005/8/layout/radial6"/>
    <dgm:cxn modelId="{B876A0FC-C593-4540-B304-D036A9DBA8B3}" type="presParOf" srcId="{FE2EB03F-6D37-4FE8-9DFA-F14931F82833}" destId="{9562FCFA-A87A-433D-89EF-934F02630E07}" srcOrd="6" destOrd="0" presId="urn:microsoft.com/office/officeart/2005/8/layout/radial6"/>
    <dgm:cxn modelId="{75E35992-0CDD-4D24-8AA4-7912CB5245FC}" type="presParOf" srcId="{FE2EB03F-6D37-4FE8-9DFA-F14931F82833}" destId="{84ECD289-B540-4201-9BC1-6E5DB9015878}" srcOrd="7" destOrd="0" presId="urn:microsoft.com/office/officeart/2005/8/layout/radial6"/>
    <dgm:cxn modelId="{6FA61080-1303-4FB7-A8EA-539A7FE0CFDB}" type="presParOf" srcId="{FE2EB03F-6D37-4FE8-9DFA-F14931F82833}" destId="{B04C7C95-1912-4984-A774-A856373B0FEA}" srcOrd="8" destOrd="0" presId="urn:microsoft.com/office/officeart/2005/8/layout/radial6"/>
    <dgm:cxn modelId="{407E50A8-C2C0-4CC9-8D27-AA868D6FDD17}" type="presParOf" srcId="{FE2EB03F-6D37-4FE8-9DFA-F14931F82833}" destId="{1B6F9E1B-4F00-4F15-BE04-91135D2F61DF}" srcOrd="9" destOrd="0" presId="urn:microsoft.com/office/officeart/2005/8/layout/radial6"/>
    <dgm:cxn modelId="{42CB9CCC-07CD-441A-90A0-C469ED1EDC43}" type="presParOf" srcId="{FE2EB03F-6D37-4FE8-9DFA-F14931F82833}" destId="{A7D42D11-4056-4878-85B5-2EAAC03807E6}" srcOrd="10" destOrd="0" presId="urn:microsoft.com/office/officeart/2005/8/layout/radial6"/>
    <dgm:cxn modelId="{25A48CBC-1DE4-4438-9032-0C2491DE15CD}" type="presParOf" srcId="{FE2EB03F-6D37-4FE8-9DFA-F14931F82833}" destId="{1BDFE376-C812-45E8-8681-88B14E13F508}" srcOrd="11" destOrd="0" presId="urn:microsoft.com/office/officeart/2005/8/layout/radial6"/>
    <dgm:cxn modelId="{8EB937A9-6D86-45F6-B52F-58B14965C5CB}" type="presParOf" srcId="{FE2EB03F-6D37-4FE8-9DFA-F14931F82833}" destId="{D72EC8F1-F634-43F9-8966-D31DBF3E1D48}" srcOrd="12" destOrd="0" presId="urn:microsoft.com/office/officeart/2005/8/layout/radial6"/>
    <dgm:cxn modelId="{2C78652A-349A-4D8C-AEB4-239F12120020}" type="presParOf" srcId="{FE2EB03F-6D37-4FE8-9DFA-F14931F82833}" destId="{3C571D98-D1C2-4DCE-8155-EBA34DC48CAB}" srcOrd="13" destOrd="0" presId="urn:microsoft.com/office/officeart/2005/8/layout/radial6"/>
    <dgm:cxn modelId="{FB69B9CC-A5F7-4D0F-AD73-C393FDFD1F73}" type="presParOf" srcId="{FE2EB03F-6D37-4FE8-9DFA-F14931F82833}" destId="{225DFB19-CF8A-4F77-9821-4FABD02C7615}" srcOrd="14" destOrd="0" presId="urn:microsoft.com/office/officeart/2005/8/layout/radial6"/>
    <dgm:cxn modelId="{F15DF657-9CF2-42D4-9D12-882538378CB8}" type="presParOf" srcId="{FE2EB03F-6D37-4FE8-9DFA-F14931F82833}" destId="{11B1B250-5AA6-4CAC-B15C-556FCBE7938A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062337-9E04-42F7-9433-9A1D66A6EA3B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3910AB86-6D1B-4D97-9961-A50C464E3D24}">
      <dgm:prSet phldrT="[Tekst]"/>
      <dgm:spPr/>
      <dgm:t>
        <a:bodyPr/>
        <a:lstStyle/>
        <a:p>
          <a:r>
            <a:rPr lang="pl-PL" dirty="0"/>
            <a:t>KPI</a:t>
          </a:r>
        </a:p>
      </dgm:t>
    </dgm:pt>
    <dgm:pt modelId="{1841D621-EA8C-4451-9310-6BBA18AEB906}" type="parTrans" cxnId="{D874AFBD-C89B-4095-834A-A41DEAA99E01}">
      <dgm:prSet/>
      <dgm:spPr/>
      <dgm:t>
        <a:bodyPr/>
        <a:lstStyle/>
        <a:p>
          <a:endParaRPr lang="pl-PL"/>
        </a:p>
      </dgm:t>
    </dgm:pt>
    <dgm:pt modelId="{41345650-E5DE-4A24-B606-99D9C2BA047E}" type="sibTrans" cxnId="{D874AFBD-C89B-4095-834A-A41DEAA99E01}">
      <dgm:prSet/>
      <dgm:spPr/>
      <dgm:t>
        <a:bodyPr/>
        <a:lstStyle/>
        <a:p>
          <a:endParaRPr lang="pl-PL"/>
        </a:p>
      </dgm:t>
    </dgm:pt>
    <dgm:pt modelId="{A33046D5-892A-4D47-B32D-4C631BD0DB27}">
      <dgm:prSet phldrT="[Tekst]"/>
      <dgm:spPr/>
      <dgm:t>
        <a:bodyPr/>
        <a:lstStyle/>
        <a:p>
          <a:r>
            <a:rPr lang="pl-PL" dirty="0"/>
            <a:t>Određen</a:t>
          </a:r>
        </a:p>
      </dgm:t>
    </dgm:pt>
    <dgm:pt modelId="{CEEC48E8-FC38-4313-B11B-5E603F6EE2CC}" type="parTrans" cxnId="{F311F14F-5BBC-4BDE-9985-E6E4E7A8D51C}">
      <dgm:prSet/>
      <dgm:spPr/>
      <dgm:t>
        <a:bodyPr/>
        <a:lstStyle/>
        <a:p>
          <a:endParaRPr lang="pl-PL"/>
        </a:p>
      </dgm:t>
    </dgm:pt>
    <dgm:pt modelId="{4B2B5D49-6442-4E5A-BD03-4C0629547F23}" type="sibTrans" cxnId="{F311F14F-5BBC-4BDE-9985-E6E4E7A8D51C}">
      <dgm:prSet/>
      <dgm:spPr/>
      <dgm:t>
        <a:bodyPr/>
        <a:lstStyle/>
        <a:p>
          <a:endParaRPr lang="pl-PL"/>
        </a:p>
      </dgm:t>
    </dgm:pt>
    <dgm:pt modelId="{9053AF15-7460-46F9-AA9F-FC9CACA75FCD}">
      <dgm:prSet phldrT="[Tekst]"/>
      <dgm:spPr/>
      <dgm:t>
        <a:bodyPr/>
        <a:lstStyle/>
        <a:p>
          <a:r>
            <a:rPr lang="pl-PL" dirty="0"/>
            <a:t>Merljiv</a:t>
          </a:r>
        </a:p>
      </dgm:t>
    </dgm:pt>
    <dgm:pt modelId="{1C17A63C-3A1F-4A68-8787-46D47339609E}" type="parTrans" cxnId="{C7212374-BC01-40CB-A7F0-7E46CFDE56B4}">
      <dgm:prSet/>
      <dgm:spPr/>
      <dgm:t>
        <a:bodyPr/>
        <a:lstStyle/>
        <a:p>
          <a:endParaRPr lang="pl-PL"/>
        </a:p>
      </dgm:t>
    </dgm:pt>
    <dgm:pt modelId="{7674DFA2-115E-413E-BFC7-5B268A132BC1}" type="sibTrans" cxnId="{C7212374-BC01-40CB-A7F0-7E46CFDE56B4}">
      <dgm:prSet/>
      <dgm:spPr/>
      <dgm:t>
        <a:bodyPr/>
        <a:lstStyle/>
        <a:p>
          <a:endParaRPr lang="pl-PL"/>
        </a:p>
      </dgm:t>
    </dgm:pt>
    <dgm:pt modelId="{E1B1132C-12F9-4913-A090-8A3DAFEB787F}">
      <dgm:prSet phldrT="[Tekst]"/>
      <dgm:spPr/>
      <dgm:t>
        <a:bodyPr/>
        <a:lstStyle/>
        <a:p>
          <a:r>
            <a:rPr lang="pl-PL" dirty="0"/>
            <a:t>Ostvariv</a:t>
          </a:r>
        </a:p>
      </dgm:t>
    </dgm:pt>
    <dgm:pt modelId="{3D9572CF-1DCE-4A5A-85BF-EE53A9FA8BEA}" type="parTrans" cxnId="{F5F3C4BC-C3B3-43B6-A978-E461BCC67A71}">
      <dgm:prSet/>
      <dgm:spPr/>
      <dgm:t>
        <a:bodyPr/>
        <a:lstStyle/>
        <a:p>
          <a:endParaRPr lang="pl-PL"/>
        </a:p>
      </dgm:t>
    </dgm:pt>
    <dgm:pt modelId="{738DEBD3-E635-4044-82F4-94B67DB19E5B}" type="sibTrans" cxnId="{F5F3C4BC-C3B3-43B6-A978-E461BCC67A71}">
      <dgm:prSet/>
      <dgm:spPr/>
      <dgm:t>
        <a:bodyPr/>
        <a:lstStyle/>
        <a:p>
          <a:endParaRPr lang="pl-PL"/>
        </a:p>
      </dgm:t>
    </dgm:pt>
    <dgm:pt modelId="{9102C6CB-4283-4EEF-8BF5-1E6A3920FB1A}">
      <dgm:prSet phldrT="[Tekst]"/>
      <dgm:spPr/>
      <dgm:t>
        <a:bodyPr/>
        <a:lstStyle/>
        <a:p>
          <a:r>
            <a:rPr lang="pl-PL"/>
            <a:t>Vremenski ograničen</a:t>
          </a:r>
          <a:endParaRPr lang="pl-PL" dirty="0"/>
        </a:p>
      </dgm:t>
    </dgm:pt>
    <dgm:pt modelId="{8F30263A-69D1-4901-AC47-34C260283ED6}" type="parTrans" cxnId="{9DB3ACF3-427F-4380-99E2-4A2A06BF75C0}">
      <dgm:prSet/>
      <dgm:spPr/>
      <dgm:t>
        <a:bodyPr/>
        <a:lstStyle/>
        <a:p>
          <a:endParaRPr lang="pl-PL"/>
        </a:p>
      </dgm:t>
    </dgm:pt>
    <dgm:pt modelId="{13369773-84FF-47DF-BC33-486F1941128E}" type="sibTrans" cxnId="{9DB3ACF3-427F-4380-99E2-4A2A06BF75C0}">
      <dgm:prSet/>
      <dgm:spPr/>
      <dgm:t>
        <a:bodyPr/>
        <a:lstStyle/>
        <a:p>
          <a:endParaRPr lang="pl-PL"/>
        </a:p>
      </dgm:t>
    </dgm:pt>
    <dgm:pt modelId="{8EED1FFF-42BA-450A-B94F-03B45127FE9D}">
      <dgm:prSet phldrT="[Tekst]"/>
      <dgm:spPr/>
      <dgm:t>
        <a:bodyPr/>
        <a:lstStyle/>
        <a:p>
          <a:r>
            <a:rPr lang="pl-PL" dirty="0"/>
            <a:t>Relevantan</a:t>
          </a:r>
        </a:p>
      </dgm:t>
    </dgm:pt>
    <dgm:pt modelId="{06FA431E-7BBD-4EF4-802C-FF4D839CA08A}" type="parTrans" cxnId="{373539E5-EC38-460C-80E6-F6D590AF1CB2}">
      <dgm:prSet/>
      <dgm:spPr/>
      <dgm:t>
        <a:bodyPr/>
        <a:lstStyle/>
        <a:p>
          <a:endParaRPr lang="pl-PL"/>
        </a:p>
      </dgm:t>
    </dgm:pt>
    <dgm:pt modelId="{703147BC-6B7C-4762-9525-FFDAAAB366C8}" type="sibTrans" cxnId="{373539E5-EC38-460C-80E6-F6D590AF1CB2}">
      <dgm:prSet/>
      <dgm:spPr/>
      <dgm:t>
        <a:bodyPr/>
        <a:lstStyle/>
        <a:p>
          <a:endParaRPr lang="pl-PL"/>
        </a:p>
      </dgm:t>
    </dgm:pt>
    <dgm:pt modelId="{FE2EB03F-6D37-4FE8-9DFA-F14931F82833}" type="pres">
      <dgm:prSet presAssocID="{57062337-9E04-42F7-9433-9A1D66A6EA3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D6E81B5-B1BF-4E63-A44A-3AF3003FDE4B}" type="pres">
      <dgm:prSet presAssocID="{3910AB86-6D1B-4D97-9961-A50C464E3D24}" presName="centerShape" presStyleLbl="node0" presStyleIdx="0" presStyleCnt="1"/>
      <dgm:spPr/>
    </dgm:pt>
    <dgm:pt modelId="{F4AC7F19-AB36-4147-B330-5C0C8505F4FA}" type="pres">
      <dgm:prSet presAssocID="{A33046D5-892A-4D47-B32D-4C631BD0DB27}" presName="node" presStyleLbl="node1" presStyleIdx="0" presStyleCnt="5">
        <dgm:presLayoutVars>
          <dgm:bulletEnabled val="1"/>
        </dgm:presLayoutVars>
      </dgm:prSet>
      <dgm:spPr/>
    </dgm:pt>
    <dgm:pt modelId="{A3843029-A32A-4FE8-93D2-81BCE8FEB882}" type="pres">
      <dgm:prSet presAssocID="{A33046D5-892A-4D47-B32D-4C631BD0DB27}" presName="dummy" presStyleCnt="0"/>
      <dgm:spPr/>
    </dgm:pt>
    <dgm:pt modelId="{41B8CA72-41A9-41B8-886B-274F1AC9AD06}" type="pres">
      <dgm:prSet presAssocID="{4B2B5D49-6442-4E5A-BD03-4C0629547F23}" presName="sibTrans" presStyleLbl="sibTrans2D1" presStyleIdx="0" presStyleCnt="5"/>
      <dgm:spPr/>
    </dgm:pt>
    <dgm:pt modelId="{CD33B37C-B90F-48D0-B4C1-F572B89C66E8}" type="pres">
      <dgm:prSet presAssocID="{9053AF15-7460-46F9-AA9F-FC9CACA75FCD}" presName="node" presStyleLbl="node1" presStyleIdx="1" presStyleCnt="5">
        <dgm:presLayoutVars>
          <dgm:bulletEnabled val="1"/>
        </dgm:presLayoutVars>
      </dgm:prSet>
      <dgm:spPr/>
    </dgm:pt>
    <dgm:pt modelId="{E11C2E9D-FC21-4AC0-89D5-D0BD36C9E1F2}" type="pres">
      <dgm:prSet presAssocID="{9053AF15-7460-46F9-AA9F-FC9CACA75FCD}" presName="dummy" presStyleCnt="0"/>
      <dgm:spPr/>
    </dgm:pt>
    <dgm:pt modelId="{9562FCFA-A87A-433D-89EF-934F02630E07}" type="pres">
      <dgm:prSet presAssocID="{7674DFA2-115E-413E-BFC7-5B268A132BC1}" presName="sibTrans" presStyleLbl="sibTrans2D1" presStyleIdx="1" presStyleCnt="5"/>
      <dgm:spPr/>
    </dgm:pt>
    <dgm:pt modelId="{84ECD289-B540-4201-9BC1-6E5DB9015878}" type="pres">
      <dgm:prSet presAssocID="{E1B1132C-12F9-4913-A090-8A3DAFEB787F}" presName="node" presStyleLbl="node1" presStyleIdx="2" presStyleCnt="5">
        <dgm:presLayoutVars>
          <dgm:bulletEnabled val="1"/>
        </dgm:presLayoutVars>
      </dgm:prSet>
      <dgm:spPr/>
    </dgm:pt>
    <dgm:pt modelId="{B04C7C95-1912-4984-A774-A856373B0FEA}" type="pres">
      <dgm:prSet presAssocID="{E1B1132C-12F9-4913-A090-8A3DAFEB787F}" presName="dummy" presStyleCnt="0"/>
      <dgm:spPr/>
    </dgm:pt>
    <dgm:pt modelId="{1B6F9E1B-4F00-4F15-BE04-91135D2F61DF}" type="pres">
      <dgm:prSet presAssocID="{738DEBD3-E635-4044-82F4-94B67DB19E5B}" presName="sibTrans" presStyleLbl="sibTrans2D1" presStyleIdx="2" presStyleCnt="5"/>
      <dgm:spPr/>
    </dgm:pt>
    <dgm:pt modelId="{A7D42D11-4056-4878-85B5-2EAAC03807E6}" type="pres">
      <dgm:prSet presAssocID="{9102C6CB-4283-4EEF-8BF5-1E6A3920FB1A}" presName="node" presStyleLbl="node1" presStyleIdx="3" presStyleCnt="5">
        <dgm:presLayoutVars>
          <dgm:bulletEnabled val="1"/>
        </dgm:presLayoutVars>
      </dgm:prSet>
      <dgm:spPr/>
    </dgm:pt>
    <dgm:pt modelId="{1BDFE376-C812-45E8-8681-88B14E13F508}" type="pres">
      <dgm:prSet presAssocID="{9102C6CB-4283-4EEF-8BF5-1E6A3920FB1A}" presName="dummy" presStyleCnt="0"/>
      <dgm:spPr/>
    </dgm:pt>
    <dgm:pt modelId="{D72EC8F1-F634-43F9-8966-D31DBF3E1D48}" type="pres">
      <dgm:prSet presAssocID="{13369773-84FF-47DF-BC33-486F1941128E}" presName="sibTrans" presStyleLbl="sibTrans2D1" presStyleIdx="3" presStyleCnt="5"/>
      <dgm:spPr/>
    </dgm:pt>
    <dgm:pt modelId="{3C571D98-D1C2-4DCE-8155-EBA34DC48CAB}" type="pres">
      <dgm:prSet presAssocID="{8EED1FFF-42BA-450A-B94F-03B45127FE9D}" presName="node" presStyleLbl="node1" presStyleIdx="4" presStyleCnt="5">
        <dgm:presLayoutVars>
          <dgm:bulletEnabled val="1"/>
        </dgm:presLayoutVars>
      </dgm:prSet>
      <dgm:spPr/>
    </dgm:pt>
    <dgm:pt modelId="{225DFB19-CF8A-4F77-9821-4FABD02C7615}" type="pres">
      <dgm:prSet presAssocID="{8EED1FFF-42BA-450A-B94F-03B45127FE9D}" presName="dummy" presStyleCnt="0"/>
      <dgm:spPr/>
    </dgm:pt>
    <dgm:pt modelId="{11B1B250-5AA6-4CAC-B15C-556FCBE7938A}" type="pres">
      <dgm:prSet presAssocID="{703147BC-6B7C-4762-9525-FFDAAAB366C8}" presName="sibTrans" presStyleLbl="sibTrans2D1" presStyleIdx="4" presStyleCnt="5"/>
      <dgm:spPr/>
    </dgm:pt>
  </dgm:ptLst>
  <dgm:cxnLst>
    <dgm:cxn modelId="{43063501-7C8B-42F5-8F9C-4C892E846800}" type="presOf" srcId="{8EED1FFF-42BA-450A-B94F-03B45127FE9D}" destId="{3C571D98-D1C2-4DCE-8155-EBA34DC48CAB}" srcOrd="0" destOrd="0" presId="urn:microsoft.com/office/officeart/2005/8/layout/radial6"/>
    <dgm:cxn modelId="{F6A97313-27C7-4D27-8ABF-92AA9897A326}" type="presOf" srcId="{9102C6CB-4283-4EEF-8BF5-1E6A3920FB1A}" destId="{A7D42D11-4056-4878-85B5-2EAAC03807E6}" srcOrd="0" destOrd="0" presId="urn:microsoft.com/office/officeart/2005/8/layout/radial6"/>
    <dgm:cxn modelId="{AE4A8C1E-C4C6-46B2-A249-C506B0F1C299}" type="presOf" srcId="{13369773-84FF-47DF-BC33-486F1941128E}" destId="{D72EC8F1-F634-43F9-8966-D31DBF3E1D48}" srcOrd="0" destOrd="0" presId="urn:microsoft.com/office/officeart/2005/8/layout/radial6"/>
    <dgm:cxn modelId="{382A1242-93E1-42CD-8B28-B54305EAF44B}" type="presOf" srcId="{703147BC-6B7C-4762-9525-FFDAAAB366C8}" destId="{11B1B250-5AA6-4CAC-B15C-556FCBE7938A}" srcOrd="0" destOrd="0" presId="urn:microsoft.com/office/officeart/2005/8/layout/radial6"/>
    <dgm:cxn modelId="{F311F14F-5BBC-4BDE-9985-E6E4E7A8D51C}" srcId="{3910AB86-6D1B-4D97-9961-A50C464E3D24}" destId="{A33046D5-892A-4D47-B32D-4C631BD0DB27}" srcOrd="0" destOrd="0" parTransId="{CEEC48E8-FC38-4313-B11B-5E603F6EE2CC}" sibTransId="{4B2B5D49-6442-4E5A-BD03-4C0629547F23}"/>
    <dgm:cxn modelId="{C7212374-BC01-40CB-A7F0-7E46CFDE56B4}" srcId="{3910AB86-6D1B-4D97-9961-A50C464E3D24}" destId="{9053AF15-7460-46F9-AA9F-FC9CACA75FCD}" srcOrd="1" destOrd="0" parTransId="{1C17A63C-3A1F-4A68-8787-46D47339609E}" sibTransId="{7674DFA2-115E-413E-BFC7-5B268A132BC1}"/>
    <dgm:cxn modelId="{053DA376-E235-4A1A-AF6F-DFD844334379}" type="presOf" srcId="{9053AF15-7460-46F9-AA9F-FC9CACA75FCD}" destId="{CD33B37C-B90F-48D0-B4C1-F572B89C66E8}" srcOrd="0" destOrd="0" presId="urn:microsoft.com/office/officeart/2005/8/layout/radial6"/>
    <dgm:cxn modelId="{B38E327D-A6B3-4A9F-9EAA-96A7640D91C9}" type="presOf" srcId="{7674DFA2-115E-413E-BFC7-5B268A132BC1}" destId="{9562FCFA-A87A-433D-89EF-934F02630E07}" srcOrd="0" destOrd="0" presId="urn:microsoft.com/office/officeart/2005/8/layout/radial6"/>
    <dgm:cxn modelId="{2D59EE98-CFDF-49D0-850B-F926085BAC56}" type="presOf" srcId="{E1B1132C-12F9-4913-A090-8A3DAFEB787F}" destId="{84ECD289-B540-4201-9BC1-6E5DB9015878}" srcOrd="0" destOrd="0" presId="urn:microsoft.com/office/officeart/2005/8/layout/radial6"/>
    <dgm:cxn modelId="{08FF8EA6-38A0-48C8-B821-6CA08560B941}" type="presOf" srcId="{A33046D5-892A-4D47-B32D-4C631BD0DB27}" destId="{F4AC7F19-AB36-4147-B330-5C0C8505F4FA}" srcOrd="0" destOrd="0" presId="urn:microsoft.com/office/officeart/2005/8/layout/radial6"/>
    <dgm:cxn modelId="{F5F3C4BC-C3B3-43B6-A978-E461BCC67A71}" srcId="{3910AB86-6D1B-4D97-9961-A50C464E3D24}" destId="{E1B1132C-12F9-4913-A090-8A3DAFEB787F}" srcOrd="2" destOrd="0" parTransId="{3D9572CF-1DCE-4A5A-85BF-EE53A9FA8BEA}" sibTransId="{738DEBD3-E635-4044-82F4-94B67DB19E5B}"/>
    <dgm:cxn modelId="{D874AFBD-C89B-4095-834A-A41DEAA99E01}" srcId="{57062337-9E04-42F7-9433-9A1D66A6EA3B}" destId="{3910AB86-6D1B-4D97-9961-A50C464E3D24}" srcOrd="0" destOrd="0" parTransId="{1841D621-EA8C-4451-9310-6BBA18AEB906}" sibTransId="{41345650-E5DE-4A24-B606-99D9C2BA047E}"/>
    <dgm:cxn modelId="{39FD8CC0-403D-473D-892F-FD9DAB654C64}" type="presOf" srcId="{4B2B5D49-6442-4E5A-BD03-4C0629547F23}" destId="{41B8CA72-41A9-41B8-886B-274F1AC9AD06}" srcOrd="0" destOrd="0" presId="urn:microsoft.com/office/officeart/2005/8/layout/radial6"/>
    <dgm:cxn modelId="{BF2A46E0-D0E2-4BEE-974D-AA863E6A3930}" type="presOf" srcId="{57062337-9E04-42F7-9433-9A1D66A6EA3B}" destId="{FE2EB03F-6D37-4FE8-9DFA-F14931F82833}" srcOrd="0" destOrd="0" presId="urn:microsoft.com/office/officeart/2005/8/layout/radial6"/>
    <dgm:cxn modelId="{373539E5-EC38-460C-80E6-F6D590AF1CB2}" srcId="{3910AB86-6D1B-4D97-9961-A50C464E3D24}" destId="{8EED1FFF-42BA-450A-B94F-03B45127FE9D}" srcOrd="4" destOrd="0" parTransId="{06FA431E-7BBD-4EF4-802C-FF4D839CA08A}" sibTransId="{703147BC-6B7C-4762-9525-FFDAAAB366C8}"/>
    <dgm:cxn modelId="{C9AB55E8-DC8B-48AD-B7B3-054F88DFF0EC}" type="presOf" srcId="{3910AB86-6D1B-4D97-9961-A50C464E3D24}" destId="{4D6E81B5-B1BF-4E63-A44A-3AF3003FDE4B}" srcOrd="0" destOrd="0" presId="urn:microsoft.com/office/officeart/2005/8/layout/radial6"/>
    <dgm:cxn modelId="{550FA9F1-FCFE-4214-A908-91AEC2A2DFDA}" type="presOf" srcId="{738DEBD3-E635-4044-82F4-94B67DB19E5B}" destId="{1B6F9E1B-4F00-4F15-BE04-91135D2F61DF}" srcOrd="0" destOrd="0" presId="urn:microsoft.com/office/officeart/2005/8/layout/radial6"/>
    <dgm:cxn modelId="{9DB3ACF3-427F-4380-99E2-4A2A06BF75C0}" srcId="{3910AB86-6D1B-4D97-9961-A50C464E3D24}" destId="{9102C6CB-4283-4EEF-8BF5-1E6A3920FB1A}" srcOrd="3" destOrd="0" parTransId="{8F30263A-69D1-4901-AC47-34C260283ED6}" sibTransId="{13369773-84FF-47DF-BC33-486F1941128E}"/>
    <dgm:cxn modelId="{448C0FDE-6067-4C85-804B-545D4C3BCA47}" type="presParOf" srcId="{FE2EB03F-6D37-4FE8-9DFA-F14931F82833}" destId="{4D6E81B5-B1BF-4E63-A44A-3AF3003FDE4B}" srcOrd="0" destOrd="0" presId="urn:microsoft.com/office/officeart/2005/8/layout/radial6"/>
    <dgm:cxn modelId="{E24E6828-1EC0-4183-B339-0F323FA705F0}" type="presParOf" srcId="{FE2EB03F-6D37-4FE8-9DFA-F14931F82833}" destId="{F4AC7F19-AB36-4147-B330-5C0C8505F4FA}" srcOrd="1" destOrd="0" presId="urn:microsoft.com/office/officeart/2005/8/layout/radial6"/>
    <dgm:cxn modelId="{32ADD38F-4F0D-4AC0-8AAB-912C56DDA733}" type="presParOf" srcId="{FE2EB03F-6D37-4FE8-9DFA-F14931F82833}" destId="{A3843029-A32A-4FE8-93D2-81BCE8FEB882}" srcOrd="2" destOrd="0" presId="urn:microsoft.com/office/officeart/2005/8/layout/radial6"/>
    <dgm:cxn modelId="{58B9D9D6-911C-432C-88EA-C6BA70E0AEE5}" type="presParOf" srcId="{FE2EB03F-6D37-4FE8-9DFA-F14931F82833}" destId="{41B8CA72-41A9-41B8-886B-274F1AC9AD06}" srcOrd="3" destOrd="0" presId="urn:microsoft.com/office/officeart/2005/8/layout/radial6"/>
    <dgm:cxn modelId="{076F8EFA-A3B8-46BF-B359-EFEF47901E72}" type="presParOf" srcId="{FE2EB03F-6D37-4FE8-9DFA-F14931F82833}" destId="{CD33B37C-B90F-48D0-B4C1-F572B89C66E8}" srcOrd="4" destOrd="0" presId="urn:microsoft.com/office/officeart/2005/8/layout/radial6"/>
    <dgm:cxn modelId="{C0925181-044C-4613-A77B-1C308AF57ED7}" type="presParOf" srcId="{FE2EB03F-6D37-4FE8-9DFA-F14931F82833}" destId="{E11C2E9D-FC21-4AC0-89D5-D0BD36C9E1F2}" srcOrd="5" destOrd="0" presId="urn:microsoft.com/office/officeart/2005/8/layout/radial6"/>
    <dgm:cxn modelId="{B876A0FC-C593-4540-B304-D036A9DBA8B3}" type="presParOf" srcId="{FE2EB03F-6D37-4FE8-9DFA-F14931F82833}" destId="{9562FCFA-A87A-433D-89EF-934F02630E07}" srcOrd="6" destOrd="0" presId="urn:microsoft.com/office/officeart/2005/8/layout/radial6"/>
    <dgm:cxn modelId="{75E35992-0CDD-4D24-8AA4-7912CB5245FC}" type="presParOf" srcId="{FE2EB03F-6D37-4FE8-9DFA-F14931F82833}" destId="{84ECD289-B540-4201-9BC1-6E5DB9015878}" srcOrd="7" destOrd="0" presId="urn:microsoft.com/office/officeart/2005/8/layout/radial6"/>
    <dgm:cxn modelId="{6FA61080-1303-4FB7-A8EA-539A7FE0CFDB}" type="presParOf" srcId="{FE2EB03F-6D37-4FE8-9DFA-F14931F82833}" destId="{B04C7C95-1912-4984-A774-A856373B0FEA}" srcOrd="8" destOrd="0" presId="urn:microsoft.com/office/officeart/2005/8/layout/radial6"/>
    <dgm:cxn modelId="{407E50A8-C2C0-4CC9-8D27-AA868D6FDD17}" type="presParOf" srcId="{FE2EB03F-6D37-4FE8-9DFA-F14931F82833}" destId="{1B6F9E1B-4F00-4F15-BE04-91135D2F61DF}" srcOrd="9" destOrd="0" presId="urn:microsoft.com/office/officeart/2005/8/layout/radial6"/>
    <dgm:cxn modelId="{42CB9CCC-07CD-441A-90A0-C469ED1EDC43}" type="presParOf" srcId="{FE2EB03F-6D37-4FE8-9DFA-F14931F82833}" destId="{A7D42D11-4056-4878-85B5-2EAAC03807E6}" srcOrd="10" destOrd="0" presId="urn:microsoft.com/office/officeart/2005/8/layout/radial6"/>
    <dgm:cxn modelId="{25A48CBC-1DE4-4438-9032-0C2491DE15CD}" type="presParOf" srcId="{FE2EB03F-6D37-4FE8-9DFA-F14931F82833}" destId="{1BDFE376-C812-45E8-8681-88B14E13F508}" srcOrd="11" destOrd="0" presId="urn:microsoft.com/office/officeart/2005/8/layout/radial6"/>
    <dgm:cxn modelId="{8EB937A9-6D86-45F6-B52F-58B14965C5CB}" type="presParOf" srcId="{FE2EB03F-6D37-4FE8-9DFA-F14931F82833}" destId="{D72EC8F1-F634-43F9-8966-D31DBF3E1D48}" srcOrd="12" destOrd="0" presId="urn:microsoft.com/office/officeart/2005/8/layout/radial6"/>
    <dgm:cxn modelId="{2C78652A-349A-4D8C-AEB4-239F12120020}" type="presParOf" srcId="{FE2EB03F-6D37-4FE8-9DFA-F14931F82833}" destId="{3C571D98-D1C2-4DCE-8155-EBA34DC48CAB}" srcOrd="13" destOrd="0" presId="urn:microsoft.com/office/officeart/2005/8/layout/radial6"/>
    <dgm:cxn modelId="{FB69B9CC-A5F7-4D0F-AD73-C393FDFD1F73}" type="presParOf" srcId="{FE2EB03F-6D37-4FE8-9DFA-F14931F82833}" destId="{225DFB19-CF8A-4F77-9821-4FABD02C7615}" srcOrd="14" destOrd="0" presId="urn:microsoft.com/office/officeart/2005/8/layout/radial6"/>
    <dgm:cxn modelId="{F15DF657-9CF2-42D4-9D12-882538378CB8}" type="presParOf" srcId="{FE2EB03F-6D37-4FE8-9DFA-F14931F82833}" destId="{11B1B250-5AA6-4CAC-B15C-556FCBE7938A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65FD8-9D9F-4965-8CBD-7FAE474A7A73}">
      <dsp:nvSpPr>
        <dsp:cNvPr id="0" name=""/>
        <dsp:cNvSpPr/>
      </dsp:nvSpPr>
      <dsp:spPr>
        <a:xfrm>
          <a:off x="2345860" y="2256859"/>
          <a:ext cx="562589" cy="1608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1294" y="0"/>
              </a:lnTo>
              <a:lnTo>
                <a:pt x="281294" y="1608012"/>
              </a:lnTo>
              <a:lnTo>
                <a:pt x="562589" y="16080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00" kern="1200"/>
        </a:p>
      </dsp:txBody>
      <dsp:txXfrm>
        <a:off x="2584565" y="3018276"/>
        <a:ext cx="85179" cy="85179"/>
      </dsp:txXfrm>
    </dsp:sp>
    <dsp:sp modelId="{82B998F3-5516-418B-8CEC-ED26A97A569E}">
      <dsp:nvSpPr>
        <dsp:cNvPr id="0" name=""/>
        <dsp:cNvSpPr/>
      </dsp:nvSpPr>
      <dsp:spPr>
        <a:xfrm>
          <a:off x="2345860" y="2256859"/>
          <a:ext cx="562589" cy="536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1294" y="0"/>
              </a:lnTo>
              <a:lnTo>
                <a:pt x="281294" y="536004"/>
              </a:lnTo>
              <a:lnTo>
                <a:pt x="562589" y="5360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607729" y="2505435"/>
        <a:ext cx="38852" cy="38852"/>
      </dsp:txXfrm>
    </dsp:sp>
    <dsp:sp modelId="{AC48DB26-CD48-4E97-B98A-AF91E8B514E5}">
      <dsp:nvSpPr>
        <dsp:cNvPr id="0" name=""/>
        <dsp:cNvSpPr/>
      </dsp:nvSpPr>
      <dsp:spPr>
        <a:xfrm>
          <a:off x="2345860" y="1720855"/>
          <a:ext cx="562589" cy="536004"/>
        </a:xfrm>
        <a:custGeom>
          <a:avLst/>
          <a:gdLst/>
          <a:ahLst/>
          <a:cxnLst/>
          <a:rect l="0" t="0" r="0" b="0"/>
          <a:pathLst>
            <a:path>
              <a:moveTo>
                <a:pt x="0" y="536004"/>
              </a:moveTo>
              <a:lnTo>
                <a:pt x="281294" y="536004"/>
              </a:lnTo>
              <a:lnTo>
                <a:pt x="281294" y="0"/>
              </a:lnTo>
              <a:lnTo>
                <a:pt x="56258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607729" y="1969431"/>
        <a:ext cx="38852" cy="38852"/>
      </dsp:txXfrm>
    </dsp:sp>
    <dsp:sp modelId="{E429FD45-A81C-4ADE-9ECC-0D0183B1DA65}">
      <dsp:nvSpPr>
        <dsp:cNvPr id="0" name=""/>
        <dsp:cNvSpPr/>
      </dsp:nvSpPr>
      <dsp:spPr>
        <a:xfrm>
          <a:off x="2345860" y="648847"/>
          <a:ext cx="562589" cy="1608012"/>
        </a:xfrm>
        <a:custGeom>
          <a:avLst/>
          <a:gdLst/>
          <a:ahLst/>
          <a:cxnLst/>
          <a:rect l="0" t="0" r="0" b="0"/>
          <a:pathLst>
            <a:path>
              <a:moveTo>
                <a:pt x="0" y="1608012"/>
              </a:moveTo>
              <a:lnTo>
                <a:pt x="281294" y="1608012"/>
              </a:lnTo>
              <a:lnTo>
                <a:pt x="281294" y="0"/>
              </a:lnTo>
              <a:lnTo>
                <a:pt x="56258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00" kern="1200"/>
        </a:p>
      </dsp:txBody>
      <dsp:txXfrm>
        <a:off x="2584565" y="1410263"/>
        <a:ext cx="85179" cy="85179"/>
      </dsp:txXfrm>
    </dsp:sp>
    <dsp:sp modelId="{162DDE4C-FA50-4505-9B7B-174A0EF84772}">
      <dsp:nvSpPr>
        <dsp:cNvPr id="0" name=""/>
        <dsp:cNvSpPr/>
      </dsp:nvSpPr>
      <dsp:spPr>
        <a:xfrm rot="16200000">
          <a:off x="-339802" y="1828056"/>
          <a:ext cx="4513719" cy="857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Kontrola lanca snabdevanja</a:t>
          </a:r>
        </a:p>
      </dsp:txBody>
      <dsp:txXfrm>
        <a:off x="-339802" y="1828056"/>
        <a:ext cx="4513719" cy="857606"/>
      </dsp:txXfrm>
    </dsp:sp>
    <dsp:sp modelId="{E29EB888-E589-42F0-844B-D4CDF57BC48C}">
      <dsp:nvSpPr>
        <dsp:cNvPr id="0" name=""/>
        <dsp:cNvSpPr/>
      </dsp:nvSpPr>
      <dsp:spPr>
        <a:xfrm>
          <a:off x="2908450" y="220043"/>
          <a:ext cx="2812949" cy="857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Analiza podataka</a:t>
          </a:r>
          <a:endParaRPr lang="pl-PL" sz="2900" kern="1200" dirty="0"/>
        </a:p>
      </dsp:txBody>
      <dsp:txXfrm>
        <a:off x="2908450" y="220043"/>
        <a:ext cx="2812949" cy="857606"/>
      </dsp:txXfrm>
    </dsp:sp>
    <dsp:sp modelId="{98154A11-4B43-4E89-84D9-A5FFC426FD18}">
      <dsp:nvSpPr>
        <dsp:cNvPr id="0" name=""/>
        <dsp:cNvSpPr/>
      </dsp:nvSpPr>
      <dsp:spPr>
        <a:xfrm>
          <a:off x="2908450" y="1292052"/>
          <a:ext cx="2812949" cy="857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Predviđanje</a:t>
          </a:r>
          <a:endParaRPr lang="pl-PL" sz="2900" kern="1200" dirty="0"/>
        </a:p>
      </dsp:txBody>
      <dsp:txXfrm>
        <a:off x="2908450" y="1292052"/>
        <a:ext cx="2812949" cy="857606"/>
      </dsp:txXfrm>
    </dsp:sp>
    <dsp:sp modelId="{F225F748-E2E2-48AD-9A83-2AC61A89F175}">
      <dsp:nvSpPr>
        <dsp:cNvPr id="0" name=""/>
        <dsp:cNvSpPr/>
      </dsp:nvSpPr>
      <dsp:spPr>
        <a:xfrm>
          <a:off x="2908450" y="2364060"/>
          <a:ext cx="2812949" cy="857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Nadgledanje performansi</a:t>
          </a:r>
          <a:endParaRPr lang="pl-PL" sz="2900" kern="1200" dirty="0"/>
        </a:p>
      </dsp:txBody>
      <dsp:txXfrm>
        <a:off x="2908450" y="2364060"/>
        <a:ext cx="2812949" cy="857606"/>
      </dsp:txXfrm>
    </dsp:sp>
    <dsp:sp modelId="{F3954B68-288B-409F-AD3C-1832C759F62A}">
      <dsp:nvSpPr>
        <dsp:cNvPr id="0" name=""/>
        <dsp:cNvSpPr/>
      </dsp:nvSpPr>
      <dsp:spPr>
        <a:xfrm>
          <a:off x="2908450" y="3436068"/>
          <a:ext cx="2812949" cy="857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Korektivne intervencije</a:t>
          </a:r>
          <a:endParaRPr lang="pl-PL" sz="2900" kern="1200" dirty="0"/>
        </a:p>
      </dsp:txBody>
      <dsp:txXfrm>
        <a:off x="2908450" y="3436068"/>
        <a:ext cx="2812949" cy="8576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1B250-5AA6-4CAC-B15C-556FCBE7938A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EC8F1-F634-43F9-8966-D31DBF3E1D48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F9E1B-4F00-4F15-BE04-91135D2F61DF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2FCFA-A87A-433D-89EF-934F02630E07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8CA72-41A9-41B8-886B-274F1AC9AD06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E81B5-B1BF-4E63-A44A-3AF3003FDE4B}">
      <dsp:nvSpPr>
        <dsp:cNvPr id="0" name=""/>
        <dsp:cNvSpPr/>
      </dsp:nvSpPr>
      <dsp:spPr>
        <a:xfrm>
          <a:off x="2261926" y="1363521"/>
          <a:ext cx="1496193" cy="14961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500" kern="1200" dirty="0"/>
            <a:t>KPI</a:t>
          </a:r>
        </a:p>
      </dsp:txBody>
      <dsp:txXfrm>
        <a:off x="2481038" y="1582633"/>
        <a:ext cx="1057969" cy="1057969"/>
      </dsp:txXfrm>
    </dsp:sp>
    <dsp:sp modelId="{F4AC7F19-AB36-4147-B330-5C0C8505F4FA}">
      <dsp:nvSpPr>
        <dsp:cNvPr id="0" name=""/>
        <dsp:cNvSpPr/>
      </dsp:nvSpPr>
      <dsp:spPr>
        <a:xfrm>
          <a:off x="2486355" y="1636"/>
          <a:ext cx="1047335" cy="10473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Određene</a:t>
          </a:r>
        </a:p>
      </dsp:txBody>
      <dsp:txXfrm>
        <a:off x="2639734" y="155015"/>
        <a:ext cx="740577" cy="740577"/>
      </dsp:txXfrm>
    </dsp:sp>
    <dsp:sp modelId="{CD33B37C-B90F-48D0-B4C1-F572B89C66E8}">
      <dsp:nvSpPr>
        <dsp:cNvPr id="0" name=""/>
        <dsp:cNvSpPr/>
      </dsp:nvSpPr>
      <dsp:spPr>
        <a:xfrm>
          <a:off x="3995030" y="1097752"/>
          <a:ext cx="1047335" cy="104733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Merljiv</a:t>
          </a:r>
          <a:endParaRPr lang="pl-PL" sz="1200" kern="1200" dirty="0"/>
        </a:p>
      </dsp:txBody>
      <dsp:txXfrm>
        <a:off x="4148409" y="1251131"/>
        <a:ext cx="740577" cy="740577"/>
      </dsp:txXfrm>
    </dsp:sp>
    <dsp:sp modelId="{84ECD289-B540-4201-9BC1-6E5DB9015878}">
      <dsp:nvSpPr>
        <dsp:cNvPr id="0" name=""/>
        <dsp:cNvSpPr/>
      </dsp:nvSpPr>
      <dsp:spPr>
        <a:xfrm>
          <a:off x="3418768" y="2871306"/>
          <a:ext cx="1047335" cy="104733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Ostvariv</a:t>
          </a:r>
          <a:endParaRPr lang="pl-PL" sz="1200" kern="1200" dirty="0"/>
        </a:p>
      </dsp:txBody>
      <dsp:txXfrm>
        <a:off x="3572147" y="3024685"/>
        <a:ext cx="740577" cy="740577"/>
      </dsp:txXfrm>
    </dsp:sp>
    <dsp:sp modelId="{A7D42D11-4056-4878-85B5-2EAAC03807E6}">
      <dsp:nvSpPr>
        <dsp:cNvPr id="0" name=""/>
        <dsp:cNvSpPr/>
      </dsp:nvSpPr>
      <dsp:spPr>
        <a:xfrm>
          <a:off x="1553943" y="2871306"/>
          <a:ext cx="1047335" cy="10473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Vremenski ograničen</a:t>
          </a:r>
        </a:p>
      </dsp:txBody>
      <dsp:txXfrm>
        <a:off x="1707322" y="3024685"/>
        <a:ext cx="740577" cy="740577"/>
      </dsp:txXfrm>
    </dsp:sp>
    <dsp:sp modelId="{3C571D98-D1C2-4DCE-8155-EBA34DC48CAB}">
      <dsp:nvSpPr>
        <dsp:cNvPr id="0" name=""/>
        <dsp:cNvSpPr/>
      </dsp:nvSpPr>
      <dsp:spPr>
        <a:xfrm>
          <a:off x="977680" y="1097752"/>
          <a:ext cx="1047335" cy="104733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Relevantne</a:t>
          </a:r>
        </a:p>
      </dsp:txBody>
      <dsp:txXfrm>
        <a:off x="1131059" y="1251131"/>
        <a:ext cx="740577" cy="740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1B250-5AA6-4CAC-B15C-556FCBE7938A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EC8F1-F634-43F9-8966-D31DBF3E1D48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F9E1B-4F00-4F15-BE04-91135D2F61DF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2FCFA-A87A-433D-89EF-934F02630E07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8CA72-41A9-41B8-886B-274F1AC9AD06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E81B5-B1BF-4E63-A44A-3AF3003FDE4B}">
      <dsp:nvSpPr>
        <dsp:cNvPr id="0" name=""/>
        <dsp:cNvSpPr/>
      </dsp:nvSpPr>
      <dsp:spPr>
        <a:xfrm>
          <a:off x="2261926" y="1363521"/>
          <a:ext cx="1496193" cy="14961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500" kern="1200" dirty="0"/>
            <a:t>KPI</a:t>
          </a:r>
        </a:p>
      </dsp:txBody>
      <dsp:txXfrm>
        <a:off x="2481038" y="1582633"/>
        <a:ext cx="1057969" cy="1057969"/>
      </dsp:txXfrm>
    </dsp:sp>
    <dsp:sp modelId="{F4AC7F19-AB36-4147-B330-5C0C8505F4FA}">
      <dsp:nvSpPr>
        <dsp:cNvPr id="0" name=""/>
        <dsp:cNvSpPr/>
      </dsp:nvSpPr>
      <dsp:spPr>
        <a:xfrm>
          <a:off x="2486355" y="1636"/>
          <a:ext cx="1047335" cy="10473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Određen</a:t>
          </a:r>
        </a:p>
      </dsp:txBody>
      <dsp:txXfrm>
        <a:off x="2639734" y="155015"/>
        <a:ext cx="740577" cy="740577"/>
      </dsp:txXfrm>
    </dsp:sp>
    <dsp:sp modelId="{CD33B37C-B90F-48D0-B4C1-F572B89C66E8}">
      <dsp:nvSpPr>
        <dsp:cNvPr id="0" name=""/>
        <dsp:cNvSpPr/>
      </dsp:nvSpPr>
      <dsp:spPr>
        <a:xfrm>
          <a:off x="3995030" y="1097752"/>
          <a:ext cx="1047335" cy="104733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Merljiv</a:t>
          </a:r>
        </a:p>
      </dsp:txBody>
      <dsp:txXfrm>
        <a:off x="4148409" y="1251131"/>
        <a:ext cx="740577" cy="740577"/>
      </dsp:txXfrm>
    </dsp:sp>
    <dsp:sp modelId="{84ECD289-B540-4201-9BC1-6E5DB9015878}">
      <dsp:nvSpPr>
        <dsp:cNvPr id="0" name=""/>
        <dsp:cNvSpPr/>
      </dsp:nvSpPr>
      <dsp:spPr>
        <a:xfrm>
          <a:off x="3418768" y="2871306"/>
          <a:ext cx="1047335" cy="104733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Ostvariv</a:t>
          </a:r>
        </a:p>
      </dsp:txBody>
      <dsp:txXfrm>
        <a:off x="3572147" y="3024685"/>
        <a:ext cx="740577" cy="740577"/>
      </dsp:txXfrm>
    </dsp:sp>
    <dsp:sp modelId="{A7D42D11-4056-4878-85B5-2EAAC03807E6}">
      <dsp:nvSpPr>
        <dsp:cNvPr id="0" name=""/>
        <dsp:cNvSpPr/>
      </dsp:nvSpPr>
      <dsp:spPr>
        <a:xfrm>
          <a:off x="1553943" y="2871306"/>
          <a:ext cx="1047335" cy="10473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Vremenski ograničen</a:t>
          </a:r>
          <a:endParaRPr lang="pl-PL" sz="1200" kern="1200" dirty="0"/>
        </a:p>
      </dsp:txBody>
      <dsp:txXfrm>
        <a:off x="1707322" y="3024685"/>
        <a:ext cx="740577" cy="740577"/>
      </dsp:txXfrm>
    </dsp:sp>
    <dsp:sp modelId="{3C571D98-D1C2-4DCE-8155-EBA34DC48CAB}">
      <dsp:nvSpPr>
        <dsp:cNvPr id="0" name=""/>
        <dsp:cNvSpPr/>
      </dsp:nvSpPr>
      <dsp:spPr>
        <a:xfrm>
          <a:off x="977680" y="1097752"/>
          <a:ext cx="1047335" cy="104733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Relevantan</a:t>
          </a:r>
        </a:p>
      </dsp:txBody>
      <dsp:txXfrm>
        <a:off x="1131059" y="1251131"/>
        <a:ext cx="740577" cy="740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16268&amp;jazyk=s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16268&amp;jazyk=s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Kontroling u upravljanju lancem snabdevanja</a:t>
            </a:r>
            <a:endParaRPr lang="pl-PL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290F90A3-1F64-269A-85B2-68DF043DA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1697" y="546867"/>
            <a:ext cx="7306347" cy="1752566"/>
          </a:xfrm>
        </p:spPr>
        <p:txBody>
          <a:bodyPr>
            <a:normAutofit fontScale="90000"/>
          </a:bodyPr>
          <a:lstStyle/>
          <a:p>
            <a:r>
              <a:rPr lang="pl-PL" dirty="0"/>
              <a:t>Napredna upotreba tabele za analizu logističkih podataka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Ključni pokazatelji učinka (KPI) u SCM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5" y="1621438"/>
            <a:ext cx="589107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pokazatelji</a:t>
            </a:r>
            <a:r>
              <a:rPr lang="en-US" dirty="0"/>
              <a:t> </a:t>
            </a:r>
            <a:r>
              <a:rPr lang="en-US" dirty="0" err="1"/>
              <a:t>učinka</a:t>
            </a:r>
            <a:r>
              <a:rPr lang="en-US" dirty="0"/>
              <a:t> (KPI) – </a:t>
            </a:r>
            <a:r>
              <a:rPr lang="en-US" dirty="0" err="1"/>
              <a:t>finansijski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nefinansijski</a:t>
            </a:r>
            <a:r>
              <a:rPr lang="en-US" dirty="0"/>
              <a:t> </a:t>
            </a:r>
            <a:r>
              <a:rPr lang="en-US" dirty="0" err="1"/>
              <a:t>indikatori</a:t>
            </a:r>
            <a:r>
              <a:rPr lang="en-US" dirty="0"/>
              <a:t> koji se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mere u </a:t>
            </a:r>
            <a:r>
              <a:rPr lang="en-US" dirty="0" err="1"/>
              <a:t>procesima</a:t>
            </a:r>
            <a:r>
              <a:rPr lang="en-US" dirty="0"/>
              <a:t> </a:t>
            </a:r>
            <a:r>
              <a:rPr lang="en-US" dirty="0" err="1"/>
              <a:t>merenja</a:t>
            </a:r>
            <a:r>
              <a:rPr lang="en-US" dirty="0"/>
              <a:t> </a:t>
            </a:r>
            <a:r>
              <a:rPr lang="en-US" dirty="0" err="1"/>
              <a:t>stepena</a:t>
            </a:r>
            <a:r>
              <a:rPr lang="en-US" dirty="0"/>
              <a:t> </a:t>
            </a:r>
            <a:r>
              <a:rPr lang="en-US" dirty="0" err="1"/>
              <a:t>postizanja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Dobroszek</a:t>
            </a:r>
            <a:r>
              <a:rPr lang="pl-PL" sz="1200" dirty="0">
                <a:solidFill>
                  <a:srgbClr val="7F7F7F"/>
                </a:solidFill>
              </a:rPr>
              <a:t>, 2011; https://www.salesbook.com/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735C647-45BC-DA29-048D-5F3DBE7AF2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3161704"/>
              </p:ext>
            </p:extLst>
          </p:nvPr>
        </p:nvGraphicFramePr>
        <p:xfrm>
          <a:off x="6216341" y="1553593"/>
          <a:ext cx="6020047" cy="3946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7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Ključni pokazatelji učinka (KPI) u SCM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5" y="1621438"/>
            <a:ext cx="5395896" cy="4351338"/>
          </a:xfrm>
        </p:spPr>
        <p:txBody>
          <a:bodyPr>
            <a:normAutofit/>
          </a:bodyPr>
          <a:lstStyle/>
          <a:p>
            <a:pPr algn="just"/>
            <a:r>
              <a:rPr lang="en-US" sz="3200" dirty="0"/>
              <a:t>Stub </a:t>
            </a:r>
            <a:r>
              <a:rPr lang="en-US" sz="3200" dirty="0" err="1"/>
              <a:t>lanca</a:t>
            </a:r>
            <a:r>
              <a:rPr lang="en-US" sz="3200" dirty="0"/>
              <a:t> </a:t>
            </a:r>
            <a:r>
              <a:rPr lang="en-US" sz="3200" dirty="0" err="1"/>
              <a:t>snabdevanja</a:t>
            </a:r>
            <a:r>
              <a:rPr lang="pl-PL" sz="3200" dirty="0"/>
              <a:t>;</a:t>
            </a:r>
          </a:p>
          <a:p>
            <a:pPr algn="just"/>
            <a:endParaRPr lang="pl-PL" sz="3200" dirty="0"/>
          </a:p>
          <a:p>
            <a:pPr algn="just"/>
            <a:r>
              <a:rPr lang="en-US" sz="3200" dirty="0"/>
              <a:t>Stub </a:t>
            </a:r>
            <a:r>
              <a:rPr lang="en-US" sz="3200" dirty="0" err="1"/>
              <a:t>partnerskih</a:t>
            </a:r>
            <a:r>
              <a:rPr lang="en-US" sz="3200" dirty="0"/>
              <a:t> </a:t>
            </a:r>
            <a:r>
              <a:rPr lang="en-US" sz="3200" dirty="0" err="1"/>
              <a:t>odnosa</a:t>
            </a:r>
            <a:r>
              <a:rPr lang="pl-PL" sz="3200" dirty="0"/>
              <a:t>;</a:t>
            </a:r>
          </a:p>
          <a:p>
            <a:pPr algn="just"/>
            <a:endParaRPr lang="pl-PL" sz="3200" dirty="0"/>
          </a:p>
          <a:p>
            <a:pPr algn="just"/>
            <a:r>
              <a:rPr lang="en-US" sz="3200" dirty="0" err="1"/>
              <a:t>Pojedinačni</a:t>
            </a:r>
            <a:r>
              <a:rPr lang="en-US" sz="3200" dirty="0"/>
              <a:t> </a:t>
            </a:r>
            <a:r>
              <a:rPr lang="en-US" sz="3200" dirty="0" err="1"/>
              <a:t>ekonomski</a:t>
            </a:r>
            <a:r>
              <a:rPr lang="en-US" sz="3200" dirty="0"/>
              <a:t> </a:t>
            </a:r>
            <a:r>
              <a:rPr lang="en-US" sz="3200" dirty="0" err="1"/>
              <a:t>subjekt</a:t>
            </a:r>
            <a:r>
              <a:rPr lang="en-US" sz="3200" dirty="0"/>
              <a:t> u </a:t>
            </a:r>
            <a:r>
              <a:rPr lang="en-US" sz="3200" dirty="0" err="1"/>
              <a:t>stubu</a:t>
            </a:r>
            <a:r>
              <a:rPr lang="en-US" sz="3200" dirty="0"/>
              <a:t> </a:t>
            </a:r>
            <a:r>
              <a:rPr lang="en-US" sz="3200" dirty="0" err="1"/>
              <a:t>lanca</a:t>
            </a:r>
            <a:r>
              <a:rPr lang="en-US" sz="3200" dirty="0"/>
              <a:t> </a:t>
            </a:r>
            <a:r>
              <a:rPr lang="en-US" sz="3200" dirty="0" err="1"/>
              <a:t>snabdevanja</a:t>
            </a:r>
            <a:r>
              <a:rPr lang="pl-PL" sz="3200" dirty="0"/>
              <a:t>.</a:t>
            </a:r>
            <a:endParaRPr lang="en-US" sz="3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Dobroszek</a:t>
            </a:r>
            <a:r>
              <a:rPr lang="pl-PL" sz="1200" dirty="0">
                <a:solidFill>
                  <a:srgbClr val="7F7F7F"/>
                </a:solidFill>
              </a:rPr>
              <a:t>, 2011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787A42D-6071-EF51-14D4-D067EB96F3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3939917"/>
              </p:ext>
            </p:extLst>
          </p:nvPr>
        </p:nvGraphicFramePr>
        <p:xfrm>
          <a:off x="6216341" y="1553593"/>
          <a:ext cx="6020047" cy="3946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76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Ključni pokazatelji učinka (KPI) u SCM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7246784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1800" dirty="0"/>
                  <a:t>OTIF (On-Time In-Full) – meri </a:t>
                </a:r>
                <a:r>
                  <a:rPr lang="en-US" sz="1800" dirty="0" err="1"/>
                  <a:t>procenat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narudžbi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isporučenih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kupcu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vreme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i</a:t>
                </a:r>
                <a:r>
                  <a:rPr lang="en-US" sz="1800" dirty="0"/>
                  <a:t> u </a:t>
                </a:r>
                <a:r>
                  <a:rPr lang="en-US" sz="1800" dirty="0" err="1"/>
                  <a:t>potpunosti</a:t>
                </a:r>
                <a:r>
                  <a:rPr lang="en-US" sz="1800" dirty="0"/>
                  <a:t>, u </a:t>
                </a:r>
                <a:r>
                  <a:rPr lang="en-US" sz="1800" dirty="0" err="1"/>
                  <a:t>skladu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njihovim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specifikacijama</a:t>
                </a:r>
                <a:r>
                  <a:rPr lang="pl-PL" sz="1800" dirty="0"/>
                  <a:t>;</a:t>
                </a:r>
              </a:p>
              <a:p>
                <a:pPr algn="just"/>
                <a:endParaRPr lang="pl-PL" sz="1800" dirty="0"/>
              </a:p>
              <a:p>
                <a:r>
                  <a:rPr lang="en-US" sz="1800" dirty="0"/>
                  <a:t>Formula: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𝑂𝑇𝐼𝐹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𝑏𝑟𝑜𝑗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𝑛𝑎𝑙𝑜𝑔𝑎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𝑖𝑠𝑝𝑜𝑟𝑢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č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𝑒𝑛𝑖h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𝑛𝑎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𝑣𝑟𝑒𝑚𝑒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𝑝𝑢𝑛𝑜𝑗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𝑘𝑜𝑙𝑖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č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𝑖𝑛𝑖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𝑈𝑘𝑢𝑝𝑎𝑛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𝑏𝑟𝑜𝑗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𝑛𝑎𝑙𝑜𝑔𝑎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7246784" cy="4351338"/>
              </a:xfrm>
              <a:blipFill>
                <a:blip r:embed="rId2"/>
                <a:stretch>
                  <a:fillRect l="-589" t="-1401" r="-75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Ahi</a:t>
            </a:r>
            <a:r>
              <a:rPr lang="pl-PL" sz="1200" dirty="0">
                <a:solidFill>
                  <a:srgbClr val="7F7F7F"/>
                </a:solidFill>
              </a:rPr>
              <a:t> et al., 2015; </a:t>
            </a:r>
            <a:r>
              <a:rPr lang="pl-PL" sz="1200" dirty="0" err="1">
                <a:solidFill>
                  <a:srgbClr val="7F7F7F"/>
                </a:solidFill>
              </a:rPr>
              <a:t>Anand</a:t>
            </a:r>
            <a:r>
              <a:rPr lang="pl-PL" sz="1200" dirty="0">
                <a:solidFill>
                  <a:srgbClr val="7F7F7F"/>
                </a:solidFill>
              </a:rPr>
              <a:t> &amp; Grover, 2015; Dias &amp; Silva 2021; </a:t>
            </a:r>
            <a:r>
              <a:rPr lang="pl-PL" sz="1200" dirty="0" err="1">
                <a:solidFill>
                  <a:srgbClr val="7F7F7F"/>
                </a:solidFill>
              </a:rPr>
              <a:t>Lehyani</a:t>
            </a:r>
            <a:r>
              <a:rPr lang="pl-PL" sz="1200" dirty="0">
                <a:solidFill>
                  <a:srgbClr val="7F7F7F"/>
                </a:solidFill>
              </a:rPr>
              <a:t> et al., 2018; </a:t>
            </a:r>
            <a:r>
              <a:rPr lang="pl-PL" sz="1200" dirty="0" err="1">
                <a:solidFill>
                  <a:srgbClr val="7F7F7F"/>
                </a:solidFill>
              </a:rPr>
              <a:t>Rasool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Yurtay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Zhu</a:t>
            </a:r>
            <a:r>
              <a:rPr lang="pl-PL" sz="1200" dirty="0">
                <a:solidFill>
                  <a:srgbClr val="7F7F7F"/>
                </a:solidFill>
              </a:rPr>
              <a:t> et al.,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9886" y="3516754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8181070" y="3941451"/>
            <a:ext cx="38610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Visok nivo implementacije OTIF-a ukazuje na efikasnost upravljanja zalihama, planiranje proizvodnje, upravljanje vremenom transporta i tačnost u procesu prihvatanja naloga.</a:t>
            </a:r>
            <a:endParaRPr lang="pl-PL" dirty="0">
              <a:solidFill>
                <a:srgbClr val="1065AB"/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241977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213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Ključni pokazatelji učinka (KPI) u SCM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1800"/>
                  <a:t>vreme obrade porudžbine LT (Lead Time, Order Fulfillment Time) – meri vreme od prihvatanja porudžbine do njene isporuke kupcu</a:t>
                </a:r>
                <a:r>
                  <a:rPr lang="pl-PL" sz="1800"/>
                  <a:t>;</a:t>
                </a:r>
                <a:endParaRPr lang="pl-PL" sz="1800" dirty="0"/>
              </a:p>
              <a:p>
                <a:pPr algn="just"/>
                <a:endParaRPr lang="pl-PL" sz="1800" dirty="0"/>
              </a:p>
              <a:p>
                <a:r>
                  <a:rPr lang="en-US" sz="1800" dirty="0"/>
                  <a:t>Formula: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𝐿𝑇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𝐷𝑎𝑡𝑢𝑚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𝑖𝑠𝑝𝑜𝑟𝑢𝑘𝑒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𝐷𝑎𝑡𝑢𝑚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𝑝𝑟𝑖h𝑣𝑎𝑡𝑎𝑛𝑗𝑎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𝑛𝑎𝑙𝑜𝑔𝑎</m:t>
                    </m:r>
                  </m:oMath>
                </a14:m>
                <a:endParaRPr lang="pl-PL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  <a:blipFill>
                <a:blip r:embed="rId2"/>
                <a:stretch>
                  <a:fillRect l="-638" t="-1401" r="-7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Ahi</a:t>
            </a:r>
            <a:r>
              <a:rPr lang="pl-PL" sz="1200" dirty="0">
                <a:solidFill>
                  <a:srgbClr val="7F7F7F"/>
                </a:solidFill>
              </a:rPr>
              <a:t> et al., 2015; </a:t>
            </a:r>
            <a:r>
              <a:rPr lang="pl-PL" sz="1200" dirty="0" err="1">
                <a:solidFill>
                  <a:srgbClr val="7F7F7F"/>
                </a:solidFill>
              </a:rPr>
              <a:t>Anand</a:t>
            </a:r>
            <a:r>
              <a:rPr lang="pl-PL" sz="1200" dirty="0">
                <a:solidFill>
                  <a:srgbClr val="7F7F7F"/>
                </a:solidFill>
              </a:rPr>
              <a:t> &amp; Grover, 2015; Dias &amp; Silva 2021; </a:t>
            </a:r>
            <a:r>
              <a:rPr lang="pl-PL" sz="1200" dirty="0" err="1">
                <a:solidFill>
                  <a:srgbClr val="7F7F7F"/>
                </a:solidFill>
              </a:rPr>
              <a:t>Lehyani</a:t>
            </a:r>
            <a:r>
              <a:rPr lang="pl-PL" sz="1200" dirty="0">
                <a:solidFill>
                  <a:srgbClr val="7F7F7F"/>
                </a:solidFill>
              </a:rPr>
              <a:t> et al., 2018; </a:t>
            </a:r>
            <a:r>
              <a:rPr lang="pl-PL" sz="1200" dirty="0" err="1">
                <a:solidFill>
                  <a:srgbClr val="7F7F7F"/>
                </a:solidFill>
              </a:rPr>
              <a:t>Rasool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Yurtay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Zhu</a:t>
            </a:r>
            <a:r>
              <a:rPr lang="pl-PL" sz="1200" dirty="0">
                <a:solidFill>
                  <a:srgbClr val="7F7F7F"/>
                </a:solidFill>
              </a:rPr>
              <a:t> et al.,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9886" y="3516754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7403977" y="3338927"/>
            <a:ext cx="43259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 isporuke uključuje: </a:t>
            </a:r>
            <a:endParaRPr lang="en-US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 pripreme porudžbine;
vreme proizvodnje;
Vreme isporuke.</a:t>
            </a:r>
            <a:endParaRPr lang="en-US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222385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556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Ključni pokazatelji učinka (KPI) u SCM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6" y="1621438"/>
            <a:ext cx="3742676" cy="4351338"/>
          </a:xfrm>
        </p:spPr>
        <p:txBody>
          <a:bodyPr>
            <a:normAutofit/>
          </a:bodyPr>
          <a:lstStyle/>
          <a:p>
            <a:pPr algn="just"/>
            <a:r>
              <a:rPr lang="bs-Latn-BA" sz="1800" dirty="0"/>
              <a:t>Nivo usluge kupcima </a:t>
            </a:r>
            <a:r>
              <a:rPr lang="en-US" sz="1800" dirty="0"/>
              <a:t>– meri </a:t>
            </a:r>
            <a:r>
              <a:rPr lang="en-US" sz="1800" dirty="0" err="1"/>
              <a:t>sposobnost</a:t>
            </a:r>
            <a:r>
              <a:rPr lang="en-US" sz="1800" dirty="0"/>
              <a:t> </a:t>
            </a:r>
            <a:r>
              <a:rPr lang="en-US" sz="1800" dirty="0" err="1"/>
              <a:t>organizacije</a:t>
            </a:r>
            <a:r>
              <a:rPr lang="en-US" sz="1800" dirty="0"/>
              <a:t> da </a:t>
            </a:r>
            <a:r>
              <a:rPr lang="en-US" sz="1800" dirty="0" err="1"/>
              <a:t>zadovolji</a:t>
            </a:r>
            <a:r>
              <a:rPr lang="en-US" sz="1800" dirty="0"/>
              <a:t> </a:t>
            </a:r>
            <a:r>
              <a:rPr lang="en-US" sz="1800" dirty="0" err="1"/>
              <a:t>zahteve</a:t>
            </a:r>
            <a:r>
              <a:rPr lang="en-US" sz="1800" dirty="0"/>
              <a:t> </a:t>
            </a:r>
            <a:r>
              <a:rPr lang="en-US" sz="1800" dirty="0" err="1"/>
              <a:t>kupaca</a:t>
            </a:r>
            <a:r>
              <a:rPr lang="en-US" sz="1800" dirty="0"/>
              <a:t>, </a:t>
            </a:r>
            <a:r>
              <a:rPr lang="en-US" sz="1800" dirty="0" err="1"/>
              <a:t>često</a:t>
            </a:r>
            <a:r>
              <a:rPr lang="en-US" sz="1800" dirty="0"/>
              <a:t> </a:t>
            </a:r>
            <a:r>
              <a:rPr lang="en-US" sz="1800" dirty="0" err="1"/>
              <a:t>definisan</a:t>
            </a:r>
            <a:r>
              <a:rPr lang="en-US" sz="1800" dirty="0"/>
              <a:t> </a:t>
            </a:r>
            <a:r>
              <a:rPr lang="en-US" sz="1800" dirty="0" err="1"/>
              <a:t>kao</a:t>
            </a:r>
            <a:r>
              <a:rPr lang="en-US" sz="1800" dirty="0"/>
              <a:t> </a:t>
            </a:r>
            <a:r>
              <a:rPr lang="en-US" sz="1800" dirty="0" err="1"/>
              <a:t>procenat</a:t>
            </a:r>
            <a:r>
              <a:rPr lang="en-US" sz="1800" dirty="0"/>
              <a:t> </a:t>
            </a:r>
            <a:r>
              <a:rPr lang="en-US" sz="1800" dirty="0" err="1"/>
              <a:t>naloga</a:t>
            </a:r>
            <a:r>
              <a:rPr lang="en-US" sz="1800" dirty="0"/>
              <a:t> </a:t>
            </a:r>
            <a:r>
              <a:rPr lang="en-US" sz="1800" dirty="0" err="1"/>
              <a:t>ispunjenih</a:t>
            </a:r>
            <a:r>
              <a:rPr lang="en-US" sz="1800" dirty="0"/>
              <a:t> bez </a:t>
            </a:r>
            <a:r>
              <a:rPr lang="en-US" sz="1800" dirty="0" err="1"/>
              <a:t>grešaka</a:t>
            </a:r>
            <a:r>
              <a:rPr lang="pl-PL" sz="1800" dirty="0"/>
              <a:t>;</a:t>
            </a:r>
          </a:p>
          <a:p>
            <a:pPr algn="just"/>
            <a:r>
              <a:rPr lang="bs-Latn-BA" sz="1800" dirty="0"/>
              <a:t>Nivo usluge kupcima</a:t>
            </a:r>
            <a:r>
              <a:rPr lang="en-US" sz="1800" dirty="0"/>
              <a:t>(CSL) </a:t>
            </a:r>
            <a:r>
              <a:rPr lang="it-IT" sz="1800" dirty="0"/>
              <a:t>sa stanovišta jednog asortimana proizvoda može se smatrati</a:t>
            </a:r>
            <a:r>
              <a:rPr lang="en-US" sz="1800" dirty="0"/>
              <a:t>:</a:t>
            </a:r>
          </a:p>
          <a:p>
            <a:pPr lvl="1" algn="just"/>
            <a:r>
              <a:rPr lang="en-US" sz="1400" dirty="0" err="1">
                <a:solidFill>
                  <a:srgbClr val="1065AB"/>
                </a:solidFill>
              </a:rPr>
              <a:t>Probabilistički</a:t>
            </a:r>
            <a:r>
              <a:rPr lang="bs-Latn-BA" sz="1400" dirty="0">
                <a:solidFill>
                  <a:srgbClr val="1065AB"/>
                </a:solidFill>
              </a:rPr>
              <a:t> </a:t>
            </a:r>
            <a:r>
              <a:rPr lang="en-US" sz="1400" dirty="0"/>
              <a:t>– </a:t>
            </a:r>
            <a:r>
              <a:rPr lang="en-US" sz="1400" dirty="0" err="1"/>
              <a:t>kao</a:t>
            </a:r>
            <a:r>
              <a:rPr lang="en-US" sz="1400" dirty="0"/>
              <a:t> </a:t>
            </a:r>
            <a:r>
              <a:rPr lang="en-US" sz="1400" dirty="0" err="1"/>
              <a:t>verovatnoća</a:t>
            </a:r>
            <a:r>
              <a:rPr lang="en-US" sz="1400" dirty="0"/>
              <a:t> da </a:t>
            </a:r>
            <a:r>
              <a:rPr lang="en-US" sz="1400" dirty="0" err="1"/>
              <a:t>nema</a:t>
            </a:r>
            <a:r>
              <a:rPr lang="en-US" sz="1400" dirty="0"/>
              <a:t> </a:t>
            </a:r>
            <a:r>
              <a:rPr lang="en-US" sz="1400" dirty="0" err="1"/>
              <a:t>nestašice</a:t>
            </a:r>
            <a:r>
              <a:rPr lang="en-US" sz="1400" dirty="0"/>
              <a:t> </a:t>
            </a:r>
            <a:r>
              <a:rPr lang="en-US" sz="1400" dirty="0" err="1"/>
              <a:t>javlja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lageru</a:t>
            </a:r>
            <a:r>
              <a:rPr lang="en-US" sz="1400" dirty="0"/>
              <a:t> u </a:t>
            </a:r>
            <a:r>
              <a:rPr lang="en-US" sz="1400" dirty="0" err="1"/>
              <a:t>datom</a:t>
            </a:r>
            <a:r>
              <a:rPr lang="en-US" sz="1400" dirty="0"/>
              <a:t> </a:t>
            </a:r>
            <a:r>
              <a:rPr lang="en-US" sz="1400" dirty="0" err="1"/>
              <a:t>ciklusu</a:t>
            </a:r>
            <a:r>
              <a:rPr lang="en-US" sz="1400" dirty="0"/>
              <a:t> </a:t>
            </a:r>
            <a:r>
              <a:rPr lang="en-US" sz="1400" dirty="0" err="1"/>
              <a:t>dopunjavanja</a:t>
            </a:r>
            <a:r>
              <a:rPr lang="pl-PL" sz="1400" dirty="0"/>
              <a:t>(PSL)</a:t>
            </a:r>
            <a:r>
              <a:rPr lang="en-US" sz="1400" dirty="0"/>
              <a:t>,</a:t>
            </a:r>
          </a:p>
          <a:p>
            <a:pPr lvl="1" algn="just"/>
            <a:r>
              <a:rPr lang="en-US" sz="1400" dirty="0" err="1">
                <a:solidFill>
                  <a:srgbClr val="1065AB"/>
                </a:solidFill>
              </a:rPr>
              <a:t>Kvantitativno</a:t>
            </a:r>
            <a:r>
              <a:rPr lang="en-US" sz="1400" dirty="0"/>
              <a:t> – </a:t>
            </a:r>
            <a:r>
              <a:rPr lang="en-US" sz="1400" dirty="0" err="1"/>
              <a:t>kao</a:t>
            </a:r>
            <a:r>
              <a:rPr lang="en-US" sz="1400" dirty="0"/>
              <a:t> </a:t>
            </a:r>
            <a:r>
              <a:rPr lang="en-US" sz="1400" dirty="0" err="1"/>
              <a:t>stepen</a:t>
            </a:r>
            <a:r>
              <a:rPr lang="en-US" sz="1400" dirty="0"/>
              <a:t> </a:t>
            </a:r>
            <a:r>
              <a:rPr lang="en-US" sz="1400" dirty="0" err="1"/>
              <a:t>kvantitativnog</a:t>
            </a:r>
            <a:r>
              <a:rPr lang="en-US" sz="1400" dirty="0"/>
              <a:t> </a:t>
            </a:r>
            <a:r>
              <a:rPr lang="en-US" sz="1400" dirty="0" err="1"/>
              <a:t>ispunjenja</a:t>
            </a:r>
            <a:r>
              <a:rPr lang="en-US" sz="1400" dirty="0"/>
              <a:t> </a:t>
            </a:r>
            <a:r>
              <a:rPr lang="en-US" sz="1400" dirty="0" err="1"/>
              <a:t>potražnje</a:t>
            </a:r>
            <a:r>
              <a:rPr lang="en-US" sz="1400" dirty="0"/>
              <a:t> (DFR).</a:t>
            </a:r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Ahi</a:t>
            </a:r>
            <a:r>
              <a:rPr lang="pl-PL" sz="1200" dirty="0">
                <a:solidFill>
                  <a:srgbClr val="7F7F7F"/>
                </a:solidFill>
              </a:rPr>
              <a:t> et al., 2015; </a:t>
            </a:r>
            <a:r>
              <a:rPr lang="pl-PL" sz="1200" dirty="0" err="1">
                <a:solidFill>
                  <a:srgbClr val="7F7F7F"/>
                </a:solidFill>
              </a:rPr>
              <a:t>Anand</a:t>
            </a:r>
            <a:r>
              <a:rPr lang="pl-PL" sz="1200" dirty="0">
                <a:solidFill>
                  <a:srgbClr val="7F7F7F"/>
                </a:solidFill>
              </a:rPr>
              <a:t> &amp; Grover, 2015; Dias &amp; Silva 2021; </a:t>
            </a:r>
            <a:r>
              <a:rPr lang="pl-PL" sz="1200" dirty="0" err="1">
                <a:solidFill>
                  <a:srgbClr val="7F7F7F"/>
                </a:solidFill>
              </a:rPr>
              <a:t>Lehyani</a:t>
            </a:r>
            <a:r>
              <a:rPr lang="pl-PL" sz="1200" dirty="0">
                <a:solidFill>
                  <a:srgbClr val="7F7F7F"/>
                </a:solidFill>
              </a:rPr>
              <a:t> et al., 2018; </a:t>
            </a:r>
            <a:r>
              <a:rPr lang="pl-PL" sz="1200" dirty="0" err="1">
                <a:solidFill>
                  <a:srgbClr val="7F7F7F"/>
                </a:solidFill>
              </a:rPr>
              <a:t>Rasool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Yurtay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Zhu</a:t>
            </a:r>
            <a:r>
              <a:rPr lang="pl-PL" sz="1200" dirty="0">
                <a:solidFill>
                  <a:srgbClr val="7F7F7F"/>
                </a:solidFill>
              </a:rPr>
              <a:t> et al., 2017; </a:t>
            </a:r>
            <a:r>
              <a:rPr lang="en-US" sz="1200" dirty="0">
                <a:solidFill>
                  <a:srgbClr val="7F7F7F"/>
                </a:solidFill>
              </a:rPr>
              <a:t>Bowersox and Closs, 1996</a:t>
            </a:r>
            <a:r>
              <a:rPr lang="pl-PL" sz="1200" dirty="0">
                <a:solidFill>
                  <a:srgbClr val="7F7F7F"/>
                </a:solidFill>
              </a:rPr>
              <a:t>;</a:t>
            </a:r>
            <a:r>
              <a:rPr lang="en-US" sz="1200" dirty="0">
                <a:solidFill>
                  <a:srgbClr val="7F7F7F"/>
                </a:solidFill>
              </a:rPr>
              <a:t> Cyplik &amp; Hadaś, 2012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33151" y="1481668"/>
            <a:ext cx="1148081" cy="95999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9474343-AD06-D1E1-C9E3-F68E1142A243}"/>
              </a:ext>
            </a:extLst>
          </p:cNvPr>
          <p:cNvSpPr txBox="1"/>
          <p:nvPr/>
        </p:nvSpPr>
        <p:spPr>
          <a:xfrm>
            <a:off x="6481232" y="1618262"/>
            <a:ext cx="5556888" cy="4160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Nivo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verovatnoće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korisnički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servis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izračunati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PSL = (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/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× 100%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it-IT" kern="1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Gde
PSL – probabilistički nivo usluge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ciklusa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dopunjavanja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zaliha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tokom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ispitivanog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perioda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
LDN –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ciklusa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dopunjavanja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zaliha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kojima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zabeležene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nestašice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tokom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ispitivanog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perioda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31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Ključni pokazatelji učinka (KPI) u SCM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6" y="1621438"/>
            <a:ext cx="3742676" cy="4351338"/>
          </a:xfrm>
        </p:spPr>
        <p:txBody>
          <a:bodyPr>
            <a:normAutofit/>
          </a:bodyPr>
          <a:lstStyle/>
          <a:p>
            <a:pPr algn="just"/>
            <a:r>
              <a:rPr lang="bs-Latn-BA" sz="1800" dirty="0"/>
              <a:t>Nivo usluge kupcima </a:t>
            </a:r>
            <a:r>
              <a:rPr lang="en-US" sz="1800" dirty="0"/>
              <a:t>– meri </a:t>
            </a:r>
            <a:r>
              <a:rPr lang="en-US" sz="1800" dirty="0" err="1"/>
              <a:t>sposobnost</a:t>
            </a:r>
            <a:r>
              <a:rPr lang="en-US" sz="1800" dirty="0"/>
              <a:t> </a:t>
            </a:r>
            <a:r>
              <a:rPr lang="en-US" sz="1800" dirty="0" err="1"/>
              <a:t>organizacije</a:t>
            </a:r>
            <a:r>
              <a:rPr lang="en-US" sz="1800" dirty="0"/>
              <a:t> da </a:t>
            </a:r>
            <a:r>
              <a:rPr lang="en-US" sz="1800" dirty="0" err="1"/>
              <a:t>zadovolji</a:t>
            </a:r>
            <a:r>
              <a:rPr lang="en-US" sz="1800" dirty="0"/>
              <a:t> </a:t>
            </a:r>
            <a:r>
              <a:rPr lang="en-US" sz="1800" dirty="0" err="1"/>
              <a:t>zahteve</a:t>
            </a:r>
            <a:r>
              <a:rPr lang="en-US" sz="1800" dirty="0"/>
              <a:t> </a:t>
            </a:r>
            <a:r>
              <a:rPr lang="en-US" sz="1800" dirty="0" err="1"/>
              <a:t>kupaca</a:t>
            </a:r>
            <a:r>
              <a:rPr lang="en-US" sz="1800" dirty="0"/>
              <a:t>, </a:t>
            </a:r>
            <a:r>
              <a:rPr lang="en-US" sz="1800" dirty="0" err="1"/>
              <a:t>često</a:t>
            </a:r>
            <a:r>
              <a:rPr lang="en-US" sz="1800" dirty="0"/>
              <a:t> </a:t>
            </a:r>
            <a:r>
              <a:rPr lang="en-US" sz="1800" dirty="0" err="1"/>
              <a:t>definisan</a:t>
            </a:r>
            <a:r>
              <a:rPr lang="en-US" sz="1800" dirty="0"/>
              <a:t> </a:t>
            </a:r>
            <a:r>
              <a:rPr lang="en-US" sz="1800" dirty="0" err="1"/>
              <a:t>kao</a:t>
            </a:r>
            <a:r>
              <a:rPr lang="en-US" sz="1800" dirty="0"/>
              <a:t> </a:t>
            </a:r>
            <a:r>
              <a:rPr lang="en-US" sz="1800" dirty="0" err="1"/>
              <a:t>procenat</a:t>
            </a:r>
            <a:r>
              <a:rPr lang="en-US" sz="1800" dirty="0"/>
              <a:t> </a:t>
            </a:r>
            <a:r>
              <a:rPr lang="en-US" sz="1800" dirty="0" err="1"/>
              <a:t>naloga</a:t>
            </a:r>
            <a:r>
              <a:rPr lang="en-US" sz="1800" dirty="0"/>
              <a:t> </a:t>
            </a:r>
            <a:r>
              <a:rPr lang="en-US" sz="1800" dirty="0" err="1"/>
              <a:t>ispunjenih</a:t>
            </a:r>
            <a:r>
              <a:rPr lang="en-US" sz="1800" dirty="0"/>
              <a:t> bez </a:t>
            </a:r>
            <a:r>
              <a:rPr lang="en-US" sz="1800" dirty="0" err="1"/>
              <a:t>grešaka</a:t>
            </a:r>
            <a:r>
              <a:rPr lang="pl-PL" sz="1800" dirty="0"/>
              <a:t>;</a:t>
            </a:r>
          </a:p>
          <a:p>
            <a:pPr algn="just"/>
            <a:r>
              <a:rPr lang="bs-Latn-BA" sz="1800" dirty="0"/>
              <a:t>Nivo usluge kupcima </a:t>
            </a:r>
            <a:r>
              <a:rPr lang="en-US" sz="1800" dirty="0"/>
              <a:t>(CSL) </a:t>
            </a:r>
            <a:r>
              <a:rPr lang="it-IT" sz="1800" dirty="0"/>
              <a:t>sa stanovišta jednog asortimana proizvoda može se smatrati</a:t>
            </a:r>
            <a:r>
              <a:rPr lang="en-US" sz="1800" dirty="0"/>
              <a:t>:</a:t>
            </a:r>
          </a:p>
          <a:p>
            <a:pPr lvl="1" algn="just"/>
            <a:r>
              <a:rPr lang="en-US" sz="1400" dirty="0" err="1">
                <a:solidFill>
                  <a:srgbClr val="1065AB"/>
                </a:solidFill>
              </a:rPr>
              <a:t>probabilistički</a:t>
            </a:r>
            <a:r>
              <a:rPr lang="en-US" sz="1400" dirty="0"/>
              <a:t> – </a:t>
            </a:r>
            <a:r>
              <a:rPr lang="en-US" sz="1400" dirty="0" err="1"/>
              <a:t>kao</a:t>
            </a:r>
            <a:r>
              <a:rPr lang="en-US" sz="1400" dirty="0"/>
              <a:t> </a:t>
            </a:r>
            <a:r>
              <a:rPr lang="en-US" sz="1400" dirty="0" err="1"/>
              <a:t>verovatnoća</a:t>
            </a:r>
            <a:r>
              <a:rPr lang="en-US" sz="1400" dirty="0"/>
              <a:t> da </a:t>
            </a:r>
            <a:r>
              <a:rPr lang="en-US" sz="1400" dirty="0" err="1"/>
              <a:t>nema</a:t>
            </a:r>
            <a:r>
              <a:rPr lang="en-US" sz="1400" dirty="0"/>
              <a:t> </a:t>
            </a:r>
            <a:r>
              <a:rPr lang="en-US" sz="1400" dirty="0" err="1"/>
              <a:t>nestašice</a:t>
            </a:r>
            <a:r>
              <a:rPr lang="en-US" sz="1400" dirty="0"/>
              <a:t> </a:t>
            </a:r>
            <a:r>
              <a:rPr lang="en-US" sz="1400" dirty="0" err="1"/>
              <a:t>javlja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lageru</a:t>
            </a:r>
            <a:r>
              <a:rPr lang="en-US" sz="1400" dirty="0"/>
              <a:t> u </a:t>
            </a:r>
            <a:r>
              <a:rPr lang="en-US" sz="1400" dirty="0" err="1"/>
              <a:t>datom</a:t>
            </a:r>
            <a:r>
              <a:rPr lang="en-US" sz="1400" dirty="0"/>
              <a:t> </a:t>
            </a:r>
            <a:r>
              <a:rPr lang="en-US" sz="1400" dirty="0" err="1"/>
              <a:t>ciklusu</a:t>
            </a:r>
            <a:r>
              <a:rPr lang="en-US" sz="1400" dirty="0"/>
              <a:t> </a:t>
            </a:r>
            <a:r>
              <a:rPr lang="en-US" sz="1400" dirty="0" err="1"/>
              <a:t>dopunjavanja</a:t>
            </a:r>
            <a:r>
              <a:rPr lang="pl-PL" sz="1400" dirty="0"/>
              <a:t>(PSL)</a:t>
            </a:r>
            <a:r>
              <a:rPr lang="en-US" sz="1400" dirty="0"/>
              <a:t>,</a:t>
            </a:r>
          </a:p>
          <a:p>
            <a:pPr lvl="1" algn="just"/>
            <a:r>
              <a:rPr lang="en-US" sz="1400" dirty="0" err="1">
                <a:solidFill>
                  <a:srgbClr val="1065AB"/>
                </a:solidFill>
              </a:rPr>
              <a:t>Kvantitativno</a:t>
            </a:r>
            <a:r>
              <a:rPr lang="en-US" sz="1400" dirty="0"/>
              <a:t>– </a:t>
            </a:r>
            <a:r>
              <a:rPr lang="en-US" sz="1400" dirty="0" err="1"/>
              <a:t>kao</a:t>
            </a:r>
            <a:r>
              <a:rPr lang="en-US" sz="1400" dirty="0"/>
              <a:t> </a:t>
            </a:r>
            <a:r>
              <a:rPr lang="en-US" sz="1400" dirty="0" err="1"/>
              <a:t>stepen</a:t>
            </a:r>
            <a:r>
              <a:rPr lang="en-US" sz="1400" dirty="0"/>
              <a:t> </a:t>
            </a:r>
            <a:r>
              <a:rPr lang="en-US" sz="1400" dirty="0" err="1"/>
              <a:t>kvantitativnog</a:t>
            </a:r>
            <a:r>
              <a:rPr lang="en-US" sz="1400" dirty="0"/>
              <a:t> </a:t>
            </a:r>
            <a:r>
              <a:rPr lang="en-US" sz="1400" dirty="0" err="1"/>
              <a:t>ispunjenja</a:t>
            </a:r>
            <a:r>
              <a:rPr lang="en-US" sz="1400" dirty="0"/>
              <a:t> </a:t>
            </a:r>
            <a:r>
              <a:rPr lang="en-US" sz="1400" dirty="0" err="1"/>
              <a:t>potražnje</a:t>
            </a:r>
            <a:r>
              <a:rPr lang="en-US" sz="1400" dirty="0"/>
              <a:t> </a:t>
            </a:r>
            <a:r>
              <a:rPr lang="pl-PL" sz="1400" dirty="0"/>
              <a:t>(DFR).</a:t>
            </a:r>
            <a:endParaRPr lang="en-US" sz="1400" dirty="0"/>
          </a:p>
          <a:p>
            <a:pPr algn="just"/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Ahi</a:t>
            </a:r>
            <a:r>
              <a:rPr lang="pl-PL" sz="1200" dirty="0">
                <a:solidFill>
                  <a:srgbClr val="7F7F7F"/>
                </a:solidFill>
              </a:rPr>
              <a:t> et al., 2015; </a:t>
            </a:r>
            <a:r>
              <a:rPr lang="pl-PL" sz="1200" dirty="0" err="1">
                <a:solidFill>
                  <a:srgbClr val="7F7F7F"/>
                </a:solidFill>
              </a:rPr>
              <a:t>Anand</a:t>
            </a:r>
            <a:r>
              <a:rPr lang="pl-PL" sz="1200" dirty="0">
                <a:solidFill>
                  <a:srgbClr val="7F7F7F"/>
                </a:solidFill>
              </a:rPr>
              <a:t> &amp; Grover, 2015; Dias &amp; Silva 2021; </a:t>
            </a:r>
            <a:r>
              <a:rPr lang="pl-PL" sz="1200" dirty="0" err="1">
                <a:solidFill>
                  <a:srgbClr val="7F7F7F"/>
                </a:solidFill>
              </a:rPr>
              <a:t>Lehyani</a:t>
            </a:r>
            <a:r>
              <a:rPr lang="pl-PL" sz="1200" dirty="0">
                <a:solidFill>
                  <a:srgbClr val="7F7F7F"/>
                </a:solidFill>
              </a:rPr>
              <a:t> et al., 2018; </a:t>
            </a:r>
            <a:r>
              <a:rPr lang="pl-PL" sz="1200" dirty="0" err="1">
                <a:solidFill>
                  <a:srgbClr val="7F7F7F"/>
                </a:solidFill>
              </a:rPr>
              <a:t>Rasool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Yurtay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Zhu</a:t>
            </a:r>
            <a:r>
              <a:rPr lang="pl-PL" sz="1200" dirty="0">
                <a:solidFill>
                  <a:srgbClr val="7F7F7F"/>
                </a:solidFill>
              </a:rPr>
              <a:t> et al., 2017; </a:t>
            </a:r>
            <a:r>
              <a:rPr lang="en-US" sz="1200" dirty="0">
                <a:solidFill>
                  <a:srgbClr val="7F7F7F"/>
                </a:solidFill>
              </a:rPr>
              <a:t>Bowersox and Closs, 1996</a:t>
            </a:r>
            <a:r>
              <a:rPr lang="pl-PL" sz="1200" dirty="0">
                <a:solidFill>
                  <a:srgbClr val="7F7F7F"/>
                </a:solidFill>
              </a:rPr>
              <a:t>;</a:t>
            </a:r>
            <a:r>
              <a:rPr lang="en-US" sz="1200" dirty="0">
                <a:solidFill>
                  <a:srgbClr val="7F7F7F"/>
                </a:solidFill>
              </a:rPr>
              <a:t> Cyplik &amp; Hadaś, 2012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33151" y="1481668"/>
            <a:ext cx="1148081" cy="959996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58D847A-28DE-5EF5-6780-BC39975B8BB0}"/>
              </a:ext>
            </a:extLst>
          </p:cNvPr>
          <p:cNvSpPr txBox="1"/>
          <p:nvPr/>
        </p:nvSpPr>
        <p:spPr>
          <a:xfrm>
            <a:off x="6596110" y="1621438"/>
            <a:ext cx="5040296" cy="3329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Stopa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popunjavanja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potražnje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izračunati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pomoću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DFR = (PR – NB) / PR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Gde
DFR – stopa popunjenosti potražnje,
PR – potražnja, ukupan broj naručenih jedinica,
NB – broj nedostataka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18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Ključni pokazatelji učinka (KPI) u SCM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1800" dirty="0" err="1"/>
                  <a:t>stopa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dostupnosti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zaliha</a:t>
                </a:r>
                <a:r>
                  <a:rPr lang="en-US" sz="1800" dirty="0"/>
                  <a:t> (IA) – </a:t>
                </a:r>
                <a:r>
                  <a:rPr lang="en-US" sz="1800" dirty="0" err="1"/>
                  <a:t>procenat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vremena</a:t>
                </a:r>
                <a:r>
                  <a:rPr lang="en-US" sz="1800" dirty="0"/>
                  <a:t> u </a:t>
                </a:r>
                <a:r>
                  <a:rPr lang="en-US" sz="1800" dirty="0" err="1"/>
                  <a:t>kojem</a:t>
                </a:r>
                <a:r>
                  <a:rPr lang="en-US" sz="1800" dirty="0"/>
                  <a:t> je </a:t>
                </a:r>
                <a:r>
                  <a:rPr lang="en-US" sz="1800" dirty="0" err="1"/>
                  <a:t>inventar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dostupan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kupcima</a:t>
                </a:r>
                <a:r>
                  <a:rPr lang="en-US" sz="1800" dirty="0"/>
                  <a:t> bez </a:t>
                </a:r>
                <a:r>
                  <a:rPr lang="en-US" sz="1800" dirty="0" err="1"/>
                  <a:t>odlaganja</a:t>
                </a:r>
                <a:r>
                  <a:rPr lang="pl-PL" sz="1800" dirty="0"/>
                  <a:t>;</a:t>
                </a:r>
              </a:p>
              <a:p>
                <a:pPr algn="just"/>
                <a:endParaRPr lang="pl-PL" sz="1800" dirty="0"/>
              </a:p>
              <a:p>
                <a:r>
                  <a:rPr lang="en-US" sz="1800" dirty="0"/>
                  <a:t>Formula: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𝐼𝐴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𝑏𝑟𝑜𝑗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𝑑𝑎𝑛𝑎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𝑘𝑜𝑗𝑖𝑚𝑎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𝑗𝑒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𝑖𝑛𝑣𝑒𝑛𝑡𝑎𝑟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𝑏𝑖𝑜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𝑑𝑜𝑠𝑡𝑢𝑝𝑎𝑛</m:t>
                            </m:r>
                          </m:num>
                          <m:den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𝑈𝑘𝑢𝑝𝑎𝑛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𝑏𝑟𝑜𝑗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𝑑𝑎𝑛𝑎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𝑝𝑒𝑟𝑖𝑜𝑑𝑢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pl-PL" sz="1800" dirty="0"/>
              </a:p>
              <a:p>
                <a:endParaRPr lang="pl-PL" sz="1800" dirty="0"/>
              </a:p>
              <a:p>
                <a:r>
                  <a:rPr lang="pl-PL" sz="1800" dirty="0"/>
                  <a:t>o</a:t>
                </a:r>
                <a:r>
                  <a:rPr lang="en-US" sz="1800" dirty="0"/>
                  <a:t>r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𝐼𝐴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𝑑𝑜𝑠𝑡𝑢𝑝𝑛𝑎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𝑘𝑜𝑙𝑖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č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𝑖𝑛𝑎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𝑧𝑎𝑙𝑖h𝑎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ž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𝑒𝑙𝑗𝑒𝑛𝑎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𝑘𝑜𝑙𝑖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č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𝑖𝑛𝑎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𝑖𝑛𝑣𝑒𝑛𝑡𝑎𝑟𝑎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pl-PL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  <a:blipFill>
                <a:blip r:embed="rId2"/>
                <a:stretch>
                  <a:fillRect l="-638" t="-1401" r="-7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Ahi</a:t>
            </a:r>
            <a:r>
              <a:rPr lang="pl-PL" sz="1200" dirty="0">
                <a:solidFill>
                  <a:srgbClr val="7F7F7F"/>
                </a:solidFill>
              </a:rPr>
              <a:t> et al., 2015; </a:t>
            </a:r>
            <a:r>
              <a:rPr lang="pl-PL" sz="1200" dirty="0" err="1">
                <a:solidFill>
                  <a:srgbClr val="7F7F7F"/>
                </a:solidFill>
              </a:rPr>
              <a:t>Anand</a:t>
            </a:r>
            <a:r>
              <a:rPr lang="pl-PL" sz="1200" dirty="0">
                <a:solidFill>
                  <a:srgbClr val="7F7F7F"/>
                </a:solidFill>
              </a:rPr>
              <a:t> &amp; Grover, 2015; Dias &amp; Silva 2021; </a:t>
            </a:r>
            <a:r>
              <a:rPr lang="pl-PL" sz="1200" dirty="0" err="1">
                <a:solidFill>
                  <a:srgbClr val="7F7F7F"/>
                </a:solidFill>
              </a:rPr>
              <a:t>Lehyani</a:t>
            </a:r>
            <a:r>
              <a:rPr lang="pl-PL" sz="1200" dirty="0">
                <a:solidFill>
                  <a:srgbClr val="7F7F7F"/>
                </a:solidFill>
              </a:rPr>
              <a:t> eta la., 2018; </a:t>
            </a:r>
            <a:r>
              <a:rPr lang="pl-PL" sz="1200" dirty="0" err="1">
                <a:solidFill>
                  <a:srgbClr val="7F7F7F"/>
                </a:solidFill>
              </a:rPr>
              <a:t>Rasool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Yurtay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Zhu</a:t>
            </a:r>
            <a:r>
              <a:rPr lang="pl-PL" sz="1200" dirty="0">
                <a:solidFill>
                  <a:srgbClr val="7F7F7F"/>
                </a:solidFill>
              </a:rPr>
              <a:t> et al.,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172" y="3348078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7403977" y="3658520"/>
            <a:ext cx="43259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Indikator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meri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procenat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dana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slučajeva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kojima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inventar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bio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dostupan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trenutno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ispunjenje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odnosu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ukupnu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potražnju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dana u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određenom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periodu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541978"/>
            <a:ext cx="939165" cy="939165"/>
          </a:xfrm>
          <a:prstGeom prst="rect">
            <a:avLst/>
          </a:prstGeom>
          <a:noFill/>
        </p:spPr>
      </p:pic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F8A573E4-E8ED-AB30-9469-1E0DC36E2F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172" y="4965293"/>
            <a:ext cx="670560" cy="56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2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Ključni pokazatelji učinka (KPI) u SCM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1800" dirty="0" err="1"/>
                  <a:t>odnos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prometa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zaliha</a:t>
                </a:r>
                <a:r>
                  <a:rPr lang="en-US" sz="1800" dirty="0"/>
                  <a:t> (IT) – meri </a:t>
                </a:r>
                <a:r>
                  <a:rPr lang="en-US" sz="1800" dirty="0" err="1"/>
                  <a:t>koliko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često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kompanija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koristi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zamenjuje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zalihe</a:t>
                </a:r>
                <a:r>
                  <a:rPr lang="en-US" sz="1800" dirty="0"/>
                  <a:t> u </a:t>
                </a:r>
                <a:r>
                  <a:rPr lang="en-US" sz="1800" dirty="0" err="1"/>
                  <a:t>datom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periodu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pokazuje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koliko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efikasno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organizacija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upravlja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svojim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resursima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reaguje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potražnju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tržišta</a:t>
                </a:r>
                <a:r>
                  <a:rPr lang="pl-PL" sz="1800" dirty="0"/>
                  <a:t>;</a:t>
                </a:r>
              </a:p>
              <a:p>
                <a:pPr algn="just"/>
                <a:endParaRPr lang="pl-PL" sz="1800" dirty="0"/>
              </a:p>
              <a:p>
                <a:r>
                  <a:rPr lang="en-US" sz="1800" dirty="0"/>
                  <a:t>Formula: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𝐼𝑇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𝑇𝑟𝑜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š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𝑘𝑜𝑣𝑖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𝑝𝑟𝑜𝑑𝑎𝑡𝑒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𝑟𝑜𝑏𝑒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𝑃𝑟𝑜𝑠𝑒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č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𝑛𝑖𝑣𝑜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𝑧𝑎𝑙𝑖h𝑎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pl-PL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  <a:blipFill>
                <a:blip r:embed="rId2"/>
                <a:stretch>
                  <a:fillRect l="-638" t="-1401" r="-7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Ahi</a:t>
            </a:r>
            <a:r>
              <a:rPr lang="pl-PL" sz="1200" dirty="0">
                <a:solidFill>
                  <a:srgbClr val="7F7F7F"/>
                </a:solidFill>
              </a:rPr>
              <a:t> et al., 2015; </a:t>
            </a:r>
            <a:r>
              <a:rPr lang="pl-PL" sz="1200" dirty="0" err="1">
                <a:solidFill>
                  <a:srgbClr val="7F7F7F"/>
                </a:solidFill>
              </a:rPr>
              <a:t>Anand</a:t>
            </a:r>
            <a:r>
              <a:rPr lang="pl-PL" sz="1200" dirty="0">
                <a:solidFill>
                  <a:srgbClr val="7F7F7F"/>
                </a:solidFill>
              </a:rPr>
              <a:t> &amp; Grover, 2015; Dias &amp; Silva 2021; </a:t>
            </a:r>
            <a:r>
              <a:rPr lang="pl-PL" sz="1200" dirty="0" err="1">
                <a:solidFill>
                  <a:srgbClr val="7F7F7F"/>
                </a:solidFill>
              </a:rPr>
              <a:t>Lehyani</a:t>
            </a:r>
            <a:r>
              <a:rPr lang="pl-PL" sz="1200" dirty="0">
                <a:solidFill>
                  <a:srgbClr val="7F7F7F"/>
                </a:solidFill>
              </a:rPr>
              <a:t> et al., 2018; </a:t>
            </a:r>
            <a:r>
              <a:rPr lang="pl-PL" sz="1200" dirty="0" err="1">
                <a:solidFill>
                  <a:srgbClr val="7F7F7F"/>
                </a:solidFill>
              </a:rPr>
              <a:t>Rasool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Yurtay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Zhu</a:t>
            </a:r>
            <a:r>
              <a:rPr lang="pl-PL" sz="1200" dirty="0">
                <a:solidFill>
                  <a:srgbClr val="7F7F7F"/>
                </a:solidFill>
              </a:rPr>
              <a:t> et al.,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172" y="3836479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7403977" y="3658520"/>
            <a:ext cx="43259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Previsok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indikator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ukazivati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rizik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nestašice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zaliha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bs-Latn-BA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
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Prenizak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indikator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značiti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prekomerne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zalihe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lošu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prodaju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541978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839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Ključni pokazatelji učinka (KPI) u SCM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1800" dirty="0"/>
                  <a:t>Stopa </a:t>
                </a:r>
                <a:r>
                  <a:rPr lang="en-US" sz="1800" dirty="0" err="1"/>
                  <a:t>povrata</a:t>
                </a:r>
                <a:r>
                  <a:rPr lang="en-US" sz="1800" dirty="0"/>
                  <a:t> (</a:t>
                </a:r>
                <a:r>
                  <a:rPr lang="en-US" sz="1800" dirty="0" err="1"/>
                  <a:t>RoR</a:t>
                </a:r>
                <a:r>
                  <a:rPr lang="en-US" sz="1800" dirty="0"/>
                  <a:t>) – </a:t>
                </a:r>
                <a:r>
                  <a:rPr lang="en-US" sz="1800" dirty="0" err="1"/>
                  <a:t>procenat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proizvoda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vraćenih</a:t>
                </a:r>
                <a:r>
                  <a:rPr lang="en-US" sz="1800" dirty="0"/>
                  <a:t> od </a:t>
                </a:r>
                <a:r>
                  <a:rPr lang="en-US" sz="1800" dirty="0" err="1"/>
                  <a:t>strane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kupaca</a:t>
                </a:r>
                <a:r>
                  <a:rPr lang="en-US" sz="1800" dirty="0"/>
                  <a:t> u </a:t>
                </a:r>
                <a:r>
                  <a:rPr lang="en-US" sz="1800" dirty="0" err="1"/>
                  <a:t>odnosu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ukupan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broj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prodatih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proizvoda</a:t>
                </a:r>
                <a:r>
                  <a:rPr lang="pl-PL" sz="1800" dirty="0"/>
                  <a:t>;</a:t>
                </a:r>
              </a:p>
              <a:p>
                <a:pPr algn="just"/>
                <a:endParaRPr lang="pl-PL" sz="1800" dirty="0"/>
              </a:p>
              <a:p>
                <a:r>
                  <a:rPr lang="en-US" sz="1800" dirty="0"/>
                  <a:t>Formula: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𝑅𝑜𝑅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𝐵𝑟𝑜𝑗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𝑣𝑟𝑎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ć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𝑒𝑛𝑖h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𝑗𝑒𝑑𝑖𝑛𝑖𝑐𝑎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𝑈𝑘𝑢𝑝𝑎𝑛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𝑏𝑟𝑜𝑗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𝑝𝑟𝑜𝑑𝑎𝑡𝑖h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𝑗𝑒𝑑𝑖𝑛𝑖𝑐𝑎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pl-PL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  <a:blipFill>
                <a:blip r:embed="rId2"/>
                <a:stretch>
                  <a:fillRect l="-638" t="-1401" r="-7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Ahi</a:t>
            </a:r>
            <a:r>
              <a:rPr lang="pl-PL" sz="1200" dirty="0">
                <a:solidFill>
                  <a:srgbClr val="7F7F7F"/>
                </a:solidFill>
              </a:rPr>
              <a:t> et al., 2015; </a:t>
            </a:r>
            <a:r>
              <a:rPr lang="pl-PL" sz="1200" dirty="0" err="1">
                <a:solidFill>
                  <a:srgbClr val="7F7F7F"/>
                </a:solidFill>
              </a:rPr>
              <a:t>Anand</a:t>
            </a:r>
            <a:r>
              <a:rPr lang="pl-PL" sz="1200" dirty="0">
                <a:solidFill>
                  <a:srgbClr val="7F7F7F"/>
                </a:solidFill>
              </a:rPr>
              <a:t> &amp; Grover, 2015; Dias &amp; Silva 2021; </a:t>
            </a:r>
            <a:r>
              <a:rPr lang="pl-PL" sz="1200" dirty="0" err="1">
                <a:solidFill>
                  <a:srgbClr val="7F7F7F"/>
                </a:solidFill>
              </a:rPr>
              <a:t>Lehyani</a:t>
            </a:r>
            <a:r>
              <a:rPr lang="pl-PL" sz="1200" dirty="0">
                <a:solidFill>
                  <a:srgbClr val="7F7F7F"/>
                </a:solidFill>
              </a:rPr>
              <a:t> et al., 2018; </a:t>
            </a:r>
            <a:r>
              <a:rPr lang="pl-PL" sz="1200" dirty="0" err="1">
                <a:solidFill>
                  <a:srgbClr val="7F7F7F"/>
                </a:solidFill>
              </a:rPr>
              <a:t>Rasool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Yurtay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Zhu</a:t>
            </a:r>
            <a:r>
              <a:rPr lang="pl-PL" sz="1200" dirty="0">
                <a:solidFill>
                  <a:srgbClr val="7F7F7F"/>
                </a:solidFill>
              </a:rPr>
              <a:t> et al.,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3303819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7403977" y="3658520"/>
            <a:ext cx="43259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Visoka stopa prinosa može ukazivati na probleme sa kvalitetom proizvoda, neslaganja u opisima ili nepravilno ispunjavanje očekivanja kupaca, što negativno utiče na njihovo zadovoljstvo.</a:t>
            </a:r>
            <a:endParaRPr lang="en-US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541978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669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Ključni pokazatelji učinka (KPI) u SCM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1800" dirty="0" err="1"/>
                  <a:t>indeks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performansi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dobavljača</a:t>
                </a:r>
                <a:r>
                  <a:rPr lang="en-US" sz="1800" dirty="0"/>
                  <a:t> (SPI) – </a:t>
                </a:r>
                <a:r>
                  <a:rPr lang="en-US" sz="1800" dirty="0" err="1"/>
                  <a:t>procena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praćenje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performansi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dobavljača</a:t>
                </a:r>
                <a:r>
                  <a:rPr lang="en-US" sz="1800" dirty="0"/>
                  <a:t> u </a:t>
                </a:r>
                <a:r>
                  <a:rPr lang="en-US" sz="1800" dirty="0" err="1"/>
                  <a:t>lancu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snabdevanja</a:t>
                </a:r>
                <a:r>
                  <a:rPr lang="en-US" sz="1800" dirty="0"/>
                  <a:t>; </a:t>
                </a:r>
                <a:r>
                  <a:rPr lang="en-US" sz="1800" dirty="0" err="1"/>
                  <a:t>odrediti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koliko</a:t>
                </a:r>
                <a:r>
                  <a:rPr lang="en-US" sz="1800" dirty="0"/>
                  <a:t> dobro </a:t>
                </a:r>
                <a:r>
                  <a:rPr lang="en-US" sz="1800" dirty="0" err="1"/>
                  <a:t>dobavljači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ispunjavaju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utvrđene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kriterijume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kao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što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kvalitet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isporučenih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proizvoda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na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vreme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isporuke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ili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sposobnost</a:t>
                </a:r>
                <a:r>
                  <a:rPr lang="en-US" sz="1800" dirty="0"/>
                  <a:t> da se </a:t>
                </a:r>
                <a:r>
                  <a:rPr lang="en-US" sz="1800" dirty="0" err="1"/>
                  <a:t>završe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porudžbine</a:t>
                </a:r>
                <a:r>
                  <a:rPr lang="en-US" sz="1800" dirty="0"/>
                  <a:t> bez </a:t>
                </a:r>
                <a:r>
                  <a:rPr lang="en-US" sz="1800" dirty="0" err="1"/>
                  <a:t>grešaka</a:t>
                </a:r>
                <a:r>
                  <a:rPr lang="pl-PL" sz="1800" dirty="0"/>
                  <a:t>;</a:t>
                </a:r>
              </a:p>
              <a:p>
                <a:pPr algn="just"/>
                <a:endParaRPr lang="pl-PL" sz="1800" dirty="0"/>
              </a:p>
              <a:p>
                <a:r>
                  <a:rPr lang="en-US" sz="1800" dirty="0"/>
                  <a:t>Formula: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𝑆𝑃𝐼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𝑧𝑏𝑖𝑟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𝑏𝑜𝑑𝑜𝑣𝑎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𝑧𝑎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𝑠𝑣𝑒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𝑘𝑟𝑖𝑡𝑒𝑟𝑖𝑗𝑢𝑚𝑒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𝑚𝑎𝑘𝑠𝑖𝑚𝑎𝑙𝑎𝑛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𝑚𝑜𝑔𝑢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ć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𝑏𝑟𝑜𝑗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𝑏𝑜𝑑𝑜𝑣𝑎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pl-PL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  <a:blipFill>
                <a:blip r:embed="rId2"/>
                <a:stretch>
                  <a:fillRect l="-638" t="-1401" r="-7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Ahi</a:t>
            </a:r>
            <a:r>
              <a:rPr lang="pl-PL" sz="1200" dirty="0">
                <a:solidFill>
                  <a:srgbClr val="7F7F7F"/>
                </a:solidFill>
              </a:rPr>
              <a:t> et al., 2015; </a:t>
            </a:r>
            <a:r>
              <a:rPr lang="pl-PL" sz="1200" dirty="0" err="1">
                <a:solidFill>
                  <a:srgbClr val="7F7F7F"/>
                </a:solidFill>
              </a:rPr>
              <a:t>Anand</a:t>
            </a:r>
            <a:r>
              <a:rPr lang="pl-PL" sz="1200" dirty="0">
                <a:solidFill>
                  <a:srgbClr val="7F7F7F"/>
                </a:solidFill>
              </a:rPr>
              <a:t> &amp; Grover, 2015; Dias &amp; Silva 2021; </a:t>
            </a:r>
            <a:r>
              <a:rPr lang="pl-PL" sz="1200" dirty="0" err="1">
                <a:solidFill>
                  <a:srgbClr val="7F7F7F"/>
                </a:solidFill>
              </a:rPr>
              <a:t>Lehyani</a:t>
            </a:r>
            <a:r>
              <a:rPr lang="pl-PL" sz="1200" dirty="0">
                <a:solidFill>
                  <a:srgbClr val="7F7F7F"/>
                </a:solidFill>
              </a:rPr>
              <a:t> et al., 2018; </a:t>
            </a:r>
            <a:r>
              <a:rPr lang="pl-PL" sz="1200" dirty="0" err="1">
                <a:solidFill>
                  <a:srgbClr val="7F7F7F"/>
                </a:solidFill>
              </a:rPr>
              <a:t>Rasool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Yurtay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Zhu</a:t>
            </a:r>
            <a:r>
              <a:rPr lang="pl-PL" sz="1200" dirty="0">
                <a:solidFill>
                  <a:srgbClr val="7F7F7F"/>
                </a:solidFill>
              </a:rPr>
              <a:t> et al.,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4029164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7403977" y="3658520"/>
            <a:ext cx="43259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 se obično izračunava na osnovu nekoliko pojedinačnih pokazatelja učinka, kao što su kvalitet isporuke, blagovremenost i fleksibilnost.</a:t>
            </a:r>
            <a:endParaRPr lang="en-US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541978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042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000" dirty="0" err="1"/>
              <a:t>Koncept</a:t>
            </a:r>
            <a:r>
              <a:rPr lang="en-US" sz="2000" dirty="0"/>
              <a:t> </a:t>
            </a:r>
            <a:r>
              <a:rPr lang="en-US" sz="2000" dirty="0" err="1"/>
              <a:t>kontrole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en-US" sz="2000" dirty="0" err="1"/>
              <a:t>Ciljevi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obim</a:t>
            </a:r>
            <a:r>
              <a:rPr lang="en-US" sz="2000" dirty="0"/>
              <a:t> </a:t>
            </a:r>
            <a:r>
              <a:rPr lang="en-US" sz="2000" dirty="0" err="1"/>
              <a:t>kontrole</a:t>
            </a:r>
            <a:r>
              <a:rPr lang="en-US" sz="2000" dirty="0"/>
              <a:t> u </a:t>
            </a:r>
            <a:r>
              <a:rPr lang="en-US" sz="2000" dirty="0" err="1"/>
              <a:t>lancu</a:t>
            </a:r>
            <a:r>
              <a:rPr lang="en-US" sz="2000" dirty="0"/>
              <a:t> </a:t>
            </a:r>
            <a:r>
              <a:rPr lang="en-US" sz="2000" dirty="0" err="1"/>
              <a:t>snabdevanja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en-US" sz="2000" dirty="0" err="1"/>
              <a:t>osnovni</a:t>
            </a:r>
            <a:r>
              <a:rPr lang="en-US" sz="2000" dirty="0"/>
              <a:t> </a:t>
            </a:r>
            <a:r>
              <a:rPr lang="en-US" sz="2000" dirty="0" err="1"/>
              <a:t>ključni</a:t>
            </a:r>
            <a:r>
              <a:rPr lang="en-US" sz="2000" dirty="0"/>
              <a:t> </a:t>
            </a:r>
            <a:r>
              <a:rPr lang="en-US" sz="2000" dirty="0" err="1"/>
              <a:t>pokazatelji</a:t>
            </a:r>
            <a:r>
              <a:rPr lang="en-US" sz="2000" dirty="0"/>
              <a:t> </a:t>
            </a:r>
            <a:r>
              <a:rPr lang="en-US" sz="2000" dirty="0" err="1"/>
              <a:t>učinka</a:t>
            </a:r>
            <a:r>
              <a:rPr lang="en-US" sz="2000" dirty="0"/>
              <a:t> (KPI) u </a:t>
            </a:r>
            <a:r>
              <a:rPr lang="en-US" sz="2000" dirty="0" err="1"/>
              <a:t>lancu</a:t>
            </a:r>
            <a:r>
              <a:rPr lang="en-US" sz="2000" dirty="0"/>
              <a:t> </a:t>
            </a:r>
            <a:r>
              <a:rPr lang="en-US" sz="2000" dirty="0" err="1"/>
              <a:t>snabdevanja</a:t>
            </a:r>
            <a:r>
              <a:rPr lang="pl-PL" sz="2000" dirty="0"/>
              <a:t>.</a:t>
            </a:r>
            <a:endParaRPr lang="en-US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KPI u SCM – Primer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0951347" cy="10418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err="1"/>
              <a:t>Porudžbine</a:t>
            </a:r>
            <a:r>
              <a:rPr lang="en-US" sz="2000" dirty="0"/>
              <a:t> od </a:t>
            </a:r>
            <a:r>
              <a:rPr lang="en-US" sz="2000" dirty="0" err="1"/>
              <a:t>strane</a:t>
            </a:r>
            <a:r>
              <a:rPr lang="en-US" sz="2000" dirty="0"/>
              <a:t> </a:t>
            </a:r>
            <a:r>
              <a:rPr lang="en-US" sz="2000" dirty="0" err="1"/>
              <a:t>kupaca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njihovi</a:t>
            </a:r>
            <a:r>
              <a:rPr lang="en-US" sz="2000" dirty="0"/>
              <a:t> </a:t>
            </a:r>
            <a:r>
              <a:rPr lang="en-US" sz="2000" dirty="0" err="1"/>
              <a:t>planirani</a:t>
            </a:r>
            <a:r>
              <a:rPr lang="en-US" sz="2000" dirty="0"/>
              <a:t> </a:t>
            </a:r>
            <a:r>
              <a:rPr lang="en-US" sz="2000" dirty="0" err="1"/>
              <a:t>datumi</a:t>
            </a:r>
            <a:r>
              <a:rPr lang="en-US" sz="2000" dirty="0"/>
              <a:t> </a:t>
            </a:r>
            <a:r>
              <a:rPr lang="en-US" sz="2000" dirty="0" err="1"/>
              <a:t>isporuke</a:t>
            </a:r>
            <a:r>
              <a:rPr lang="en-US" sz="2000" dirty="0"/>
              <a:t> </a:t>
            </a:r>
            <a:r>
              <a:rPr lang="en-US" sz="2000" dirty="0" err="1"/>
              <a:t>prikazani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u </a:t>
            </a:r>
            <a:r>
              <a:rPr lang="en-US" sz="2000" dirty="0" err="1"/>
              <a:t>tabeli</a:t>
            </a:r>
            <a:r>
              <a:rPr lang="en-US" sz="2000" dirty="0"/>
              <a:t> </a:t>
            </a:r>
            <a:r>
              <a:rPr lang="en-US" sz="2000" dirty="0" err="1"/>
              <a:t>ispod</a:t>
            </a:r>
            <a:endParaRPr lang="en-US" sz="2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E38CED5-FDE1-C0FD-594D-77499BFA7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772388"/>
              </p:ext>
            </p:extLst>
          </p:nvPr>
        </p:nvGraphicFramePr>
        <p:xfrm>
          <a:off x="838198" y="1875347"/>
          <a:ext cx="6294120" cy="406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980">
                  <a:extLst>
                    <a:ext uri="{9D8B030D-6E8A-4147-A177-3AD203B41FA5}">
                      <a16:colId xmlns:a16="http://schemas.microsoft.com/office/drawing/2014/main" val="237260658"/>
                    </a:ext>
                  </a:extLst>
                </a:gridCol>
                <a:gridCol w="2823570">
                  <a:extLst>
                    <a:ext uri="{9D8B030D-6E8A-4147-A177-3AD203B41FA5}">
                      <a16:colId xmlns:a16="http://schemas.microsoft.com/office/drawing/2014/main" val="1089559589"/>
                    </a:ext>
                  </a:extLst>
                </a:gridCol>
                <a:gridCol w="2823570">
                  <a:extLst>
                    <a:ext uri="{9D8B030D-6E8A-4147-A177-3AD203B41FA5}">
                      <a16:colId xmlns:a16="http://schemas.microsoft.com/office/drawing/2014/main" val="3292723896"/>
                    </a:ext>
                  </a:extLst>
                </a:gridCol>
              </a:tblGrid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Količina porudžbine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Planirani datum isporuke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38614586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2440165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23.02.2023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27168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10160978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59356725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04328603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098489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1454991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5386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4082712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02347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5840969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96270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508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KPI u SCM – Primer</a:t>
            </a:r>
            <a:endParaRPr lang="en-GB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1182166" cy="10418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dirty="0" err="1"/>
              <a:t>Količine</a:t>
            </a:r>
            <a:r>
              <a:rPr lang="en-US" sz="1800" dirty="0"/>
              <a:t> </a:t>
            </a:r>
            <a:r>
              <a:rPr lang="en-US" sz="1800" dirty="0" err="1"/>
              <a:t>isporučene</a:t>
            </a:r>
            <a:r>
              <a:rPr lang="en-US" sz="1800" dirty="0"/>
              <a:t> </a:t>
            </a:r>
            <a:r>
              <a:rPr lang="en-US" sz="1800" dirty="0" err="1"/>
              <a:t>kupcu</a:t>
            </a:r>
            <a:r>
              <a:rPr lang="en-US" sz="1800" dirty="0"/>
              <a:t> </a:t>
            </a:r>
            <a:r>
              <a:rPr lang="en-US" sz="1800" dirty="0" err="1"/>
              <a:t>zajedno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/>
              <a:t>stvarnim</a:t>
            </a:r>
            <a:r>
              <a:rPr lang="en-US" sz="1800" dirty="0"/>
              <a:t> </a:t>
            </a:r>
            <a:r>
              <a:rPr lang="en-US" sz="1800" dirty="0" err="1"/>
              <a:t>datumom</a:t>
            </a:r>
            <a:r>
              <a:rPr lang="en-US" sz="1800" dirty="0"/>
              <a:t> </a:t>
            </a:r>
            <a:r>
              <a:rPr lang="en-US" sz="1800" dirty="0" err="1"/>
              <a:t>isporuke</a:t>
            </a:r>
            <a:r>
              <a:rPr lang="en-US" sz="1800" dirty="0"/>
              <a:t> </a:t>
            </a:r>
            <a:r>
              <a:rPr lang="en-US" sz="1800" dirty="0" err="1"/>
              <a:t>prikazane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u </a:t>
            </a:r>
            <a:r>
              <a:rPr lang="en-US" sz="1800" dirty="0" err="1"/>
              <a:t>tabeli</a:t>
            </a:r>
            <a:r>
              <a:rPr lang="en-US" sz="1800" dirty="0"/>
              <a:t> </a:t>
            </a:r>
            <a:r>
              <a:rPr lang="en-US" sz="1800" dirty="0" err="1"/>
              <a:t>ispod</a:t>
            </a:r>
            <a:endParaRPr lang="en-US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E38CED5-FDE1-C0FD-594D-77499BFA7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856714"/>
              </p:ext>
            </p:extLst>
          </p:nvPr>
        </p:nvGraphicFramePr>
        <p:xfrm>
          <a:off x="580747" y="1875347"/>
          <a:ext cx="11182166" cy="436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854">
                  <a:extLst>
                    <a:ext uri="{9D8B030D-6E8A-4147-A177-3AD203B41FA5}">
                      <a16:colId xmlns:a16="http://schemas.microsoft.com/office/drawing/2014/main" val="237260658"/>
                    </a:ext>
                  </a:extLst>
                </a:gridCol>
                <a:gridCol w="2644078">
                  <a:extLst>
                    <a:ext uri="{9D8B030D-6E8A-4147-A177-3AD203B41FA5}">
                      <a16:colId xmlns:a16="http://schemas.microsoft.com/office/drawing/2014/main" val="1089559589"/>
                    </a:ext>
                  </a:extLst>
                </a:gridCol>
                <a:gridCol w="2644078">
                  <a:extLst>
                    <a:ext uri="{9D8B030D-6E8A-4147-A177-3AD203B41FA5}">
                      <a16:colId xmlns:a16="http://schemas.microsoft.com/office/drawing/2014/main" val="3292723896"/>
                    </a:ext>
                  </a:extLst>
                </a:gridCol>
                <a:gridCol w="2644078">
                  <a:extLst>
                    <a:ext uri="{9D8B030D-6E8A-4147-A177-3AD203B41FA5}">
                      <a16:colId xmlns:a16="http://schemas.microsoft.com/office/drawing/2014/main" val="1153920355"/>
                    </a:ext>
                  </a:extLst>
                </a:gridCol>
                <a:gridCol w="2644078">
                  <a:extLst>
                    <a:ext uri="{9D8B030D-6E8A-4147-A177-3AD203B41FA5}">
                      <a16:colId xmlns:a16="http://schemas.microsoft.com/office/drawing/2014/main" val="3741629107"/>
                    </a:ext>
                  </a:extLst>
                </a:gridCol>
              </a:tblGrid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Količina porudžbine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Planirani datum isporuke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Količina isporučena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Stvarni datum isporuke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38614586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440165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27.02.2023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7168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0160978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9356725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4328603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98489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454991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5386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4082712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2347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5840969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6270829"/>
                  </a:ext>
                </a:extLst>
              </a:tr>
            </a:tbl>
          </a:graphicData>
        </a:graphic>
      </p:graphicFrame>
      <p:sp>
        <p:nvSpPr>
          <p:cNvPr id="2" name="Prostokąt 1">
            <a:extLst>
              <a:ext uri="{FF2B5EF4-FFF2-40B4-BE49-F238E27FC236}">
                <a16:creationId xmlns:a16="http://schemas.microsoft.com/office/drawing/2014/main" id="{4F95415C-F9F4-50D4-B6DD-ADD903A10F22}"/>
              </a:ext>
            </a:extLst>
          </p:cNvPr>
          <p:cNvSpPr/>
          <p:nvPr/>
        </p:nvSpPr>
        <p:spPr>
          <a:xfrm>
            <a:off x="1784412" y="3492606"/>
            <a:ext cx="9472473" cy="8199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osnovu podataka datih u tabeli, izračunati OTIF</a:t>
            </a:r>
          </a:p>
        </p:txBody>
      </p:sp>
    </p:spTree>
    <p:extLst>
      <p:ext uri="{BB962C8B-B14F-4D97-AF65-F5344CB8AC3E}">
        <p14:creationId xmlns:p14="http://schemas.microsoft.com/office/powerpoint/2010/main" val="3212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KPI u SCM – Primer</a:t>
            </a:r>
            <a:endParaRPr lang="en-GB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1182166" cy="1041863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800" dirty="0" err="1"/>
              <a:t>Verifikacija</a:t>
            </a:r>
            <a:r>
              <a:rPr lang="en-US" sz="1800" dirty="0"/>
              <a:t> </a:t>
            </a:r>
            <a:r>
              <a:rPr lang="en-US" sz="1800" dirty="0" err="1"/>
              <a:t>količina</a:t>
            </a:r>
            <a:r>
              <a:rPr lang="en-US" sz="1800" dirty="0"/>
              <a:t> </a:t>
            </a:r>
            <a:r>
              <a:rPr lang="en-US" sz="1800" dirty="0" err="1"/>
              <a:t>isporučenih</a:t>
            </a:r>
            <a:r>
              <a:rPr lang="en-US" sz="1800" dirty="0"/>
              <a:t> </a:t>
            </a:r>
            <a:r>
              <a:rPr lang="en-US" sz="1800" dirty="0" err="1"/>
              <a:t>kupcu</a:t>
            </a:r>
            <a:endParaRPr lang="en-US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E38CED5-FDE1-C0FD-594D-77499BFA7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650652"/>
              </p:ext>
            </p:extLst>
          </p:nvPr>
        </p:nvGraphicFramePr>
        <p:xfrm>
          <a:off x="838197" y="1875347"/>
          <a:ext cx="10924717" cy="436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905">
                  <a:extLst>
                    <a:ext uri="{9D8B030D-6E8A-4147-A177-3AD203B41FA5}">
                      <a16:colId xmlns:a16="http://schemas.microsoft.com/office/drawing/2014/main" val="237260658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089559589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292723896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153920355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741629107"/>
                    </a:ext>
                  </a:extLst>
                </a:gridCol>
              </a:tblGrid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Količina porudžbine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Planirani datum isporuke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Količina isporučena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Stvarni datum isporuke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38614586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440165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27.02.2023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7168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0160978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9356725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4328603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98489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454991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5386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4082712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2347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5840969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6270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253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KPI u SCM – Primer</a:t>
            </a:r>
            <a:endParaRPr lang="en-GB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1182166" cy="1041863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800" dirty="0" err="1"/>
              <a:t>Verifikacija</a:t>
            </a:r>
            <a:r>
              <a:rPr lang="en-US" sz="1800" dirty="0"/>
              <a:t> </a:t>
            </a:r>
            <a:r>
              <a:rPr lang="en-US" sz="1800" dirty="0" err="1"/>
              <a:t>količina</a:t>
            </a:r>
            <a:r>
              <a:rPr lang="en-US" sz="1800" dirty="0"/>
              <a:t> </a:t>
            </a:r>
            <a:r>
              <a:rPr lang="en-US" sz="1800" dirty="0" err="1"/>
              <a:t>isporučenih</a:t>
            </a:r>
            <a:r>
              <a:rPr lang="en-US" sz="1800" dirty="0"/>
              <a:t> </a:t>
            </a:r>
            <a:r>
              <a:rPr lang="en-US" sz="1800" dirty="0" err="1"/>
              <a:t>kupcu</a:t>
            </a:r>
            <a:endParaRPr lang="en-US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E38CED5-FDE1-C0FD-594D-77499BFA7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636478"/>
              </p:ext>
            </p:extLst>
          </p:nvPr>
        </p:nvGraphicFramePr>
        <p:xfrm>
          <a:off x="171635" y="1875347"/>
          <a:ext cx="11848733" cy="406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969">
                  <a:extLst>
                    <a:ext uri="{9D8B030D-6E8A-4147-A177-3AD203B41FA5}">
                      <a16:colId xmlns:a16="http://schemas.microsoft.com/office/drawing/2014/main" val="237260658"/>
                    </a:ext>
                  </a:extLst>
                </a:gridCol>
                <a:gridCol w="2801691">
                  <a:extLst>
                    <a:ext uri="{9D8B030D-6E8A-4147-A177-3AD203B41FA5}">
                      <a16:colId xmlns:a16="http://schemas.microsoft.com/office/drawing/2014/main" val="1089559589"/>
                    </a:ext>
                  </a:extLst>
                </a:gridCol>
                <a:gridCol w="2801691">
                  <a:extLst>
                    <a:ext uri="{9D8B030D-6E8A-4147-A177-3AD203B41FA5}">
                      <a16:colId xmlns:a16="http://schemas.microsoft.com/office/drawing/2014/main" val="3292723896"/>
                    </a:ext>
                  </a:extLst>
                </a:gridCol>
                <a:gridCol w="2801691">
                  <a:extLst>
                    <a:ext uri="{9D8B030D-6E8A-4147-A177-3AD203B41FA5}">
                      <a16:colId xmlns:a16="http://schemas.microsoft.com/office/drawing/2014/main" val="1153920355"/>
                    </a:ext>
                  </a:extLst>
                </a:gridCol>
                <a:gridCol w="2801691">
                  <a:extLst>
                    <a:ext uri="{9D8B030D-6E8A-4147-A177-3AD203B41FA5}">
                      <a16:colId xmlns:a16="http://schemas.microsoft.com/office/drawing/2014/main" val="3741629107"/>
                    </a:ext>
                  </a:extLst>
                </a:gridCol>
              </a:tblGrid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Količina porudžbine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Planirani datum isporuke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Količina isporučena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Stvarni datum isporuke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38614586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440165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27.02.2023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7168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0160978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9356725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4328603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98489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454991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53860"/>
                  </a:ext>
                </a:extLst>
              </a:tr>
              <a:tr h="289452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4082712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2347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5840969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6270829"/>
                  </a:ext>
                </a:extLst>
              </a:tr>
            </a:tbl>
          </a:graphicData>
        </a:graphic>
      </p:graphicFrame>
      <p:sp>
        <p:nvSpPr>
          <p:cNvPr id="2" name="Strzałka: w prawo 1">
            <a:extLst>
              <a:ext uri="{FF2B5EF4-FFF2-40B4-BE49-F238E27FC236}">
                <a16:creationId xmlns:a16="http://schemas.microsoft.com/office/drawing/2014/main" id="{192CF152-2D92-129F-289B-1F8F4F4A26DC}"/>
              </a:ext>
            </a:extLst>
          </p:cNvPr>
          <p:cNvSpPr/>
          <p:nvPr/>
        </p:nvSpPr>
        <p:spPr>
          <a:xfrm>
            <a:off x="1245585" y="3667423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0D9DCC8B-0B58-76FA-7F36-46A44102591A}"/>
              </a:ext>
            </a:extLst>
          </p:cNvPr>
          <p:cNvSpPr/>
          <p:nvPr/>
        </p:nvSpPr>
        <p:spPr>
          <a:xfrm>
            <a:off x="6794705" y="3667423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546AF2D7-D0B4-DAD6-0519-5A779D7CDBC2}"/>
              </a:ext>
            </a:extLst>
          </p:cNvPr>
          <p:cNvSpPr/>
          <p:nvPr/>
        </p:nvSpPr>
        <p:spPr>
          <a:xfrm>
            <a:off x="1266611" y="4913446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D98105EB-847D-F98F-0233-CB655FF81D46}"/>
              </a:ext>
            </a:extLst>
          </p:cNvPr>
          <p:cNvSpPr/>
          <p:nvPr/>
        </p:nvSpPr>
        <p:spPr>
          <a:xfrm>
            <a:off x="6794705" y="4907579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402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KPI u SCM – Primer</a:t>
            </a:r>
            <a:endParaRPr lang="en-GB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1182166" cy="1041863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en-US" sz="1800" dirty="0"/>
              <a:t>Provera </a:t>
            </a:r>
            <a:r>
              <a:rPr lang="en-US" sz="1800" dirty="0" err="1"/>
              <a:t>datuma</a:t>
            </a:r>
            <a:r>
              <a:rPr lang="en-US" sz="1800" dirty="0"/>
              <a:t> </a:t>
            </a:r>
            <a:r>
              <a:rPr lang="en-US" sz="1800" dirty="0" err="1"/>
              <a:t>isporuke</a:t>
            </a:r>
            <a:endParaRPr lang="en-US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E38CED5-FDE1-C0FD-594D-77499BFA7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703191"/>
              </p:ext>
            </p:extLst>
          </p:nvPr>
        </p:nvGraphicFramePr>
        <p:xfrm>
          <a:off x="85816" y="1766415"/>
          <a:ext cx="12020364" cy="406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268">
                  <a:extLst>
                    <a:ext uri="{9D8B030D-6E8A-4147-A177-3AD203B41FA5}">
                      <a16:colId xmlns:a16="http://schemas.microsoft.com/office/drawing/2014/main" val="237260658"/>
                    </a:ext>
                  </a:extLst>
                </a:gridCol>
                <a:gridCol w="2842274">
                  <a:extLst>
                    <a:ext uri="{9D8B030D-6E8A-4147-A177-3AD203B41FA5}">
                      <a16:colId xmlns:a16="http://schemas.microsoft.com/office/drawing/2014/main" val="1089559589"/>
                    </a:ext>
                  </a:extLst>
                </a:gridCol>
                <a:gridCol w="2842274">
                  <a:extLst>
                    <a:ext uri="{9D8B030D-6E8A-4147-A177-3AD203B41FA5}">
                      <a16:colId xmlns:a16="http://schemas.microsoft.com/office/drawing/2014/main" val="3292723896"/>
                    </a:ext>
                  </a:extLst>
                </a:gridCol>
                <a:gridCol w="2842274">
                  <a:extLst>
                    <a:ext uri="{9D8B030D-6E8A-4147-A177-3AD203B41FA5}">
                      <a16:colId xmlns:a16="http://schemas.microsoft.com/office/drawing/2014/main" val="1153920355"/>
                    </a:ext>
                  </a:extLst>
                </a:gridCol>
                <a:gridCol w="2842274">
                  <a:extLst>
                    <a:ext uri="{9D8B030D-6E8A-4147-A177-3AD203B41FA5}">
                      <a16:colId xmlns:a16="http://schemas.microsoft.com/office/drawing/2014/main" val="3741629107"/>
                    </a:ext>
                  </a:extLst>
                </a:gridCol>
              </a:tblGrid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Količina porudžbine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Planirani datum isporuke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Količina isporučena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Stvarni datum isporuke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38614586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440165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27.02.2023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7168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0160978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9356725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4328603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98489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454991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53860"/>
                  </a:ext>
                </a:extLst>
              </a:tr>
              <a:tr h="289452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4082712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2347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5840969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6270829"/>
                  </a:ext>
                </a:extLst>
              </a:tr>
            </a:tbl>
          </a:graphicData>
        </a:graphic>
      </p:graphicFrame>
      <p:sp>
        <p:nvSpPr>
          <p:cNvPr id="2" name="Strzałka: w prawo 1">
            <a:extLst>
              <a:ext uri="{FF2B5EF4-FFF2-40B4-BE49-F238E27FC236}">
                <a16:creationId xmlns:a16="http://schemas.microsoft.com/office/drawing/2014/main" id="{192CF152-2D92-129F-289B-1F8F4F4A26DC}"/>
              </a:ext>
            </a:extLst>
          </p:cNvPr>
          <p:cNvSpPr/>
          <p:nvPr/>
        </p:nvSpPr>
        <p:spPr>
          <a:xfrm>
            <a:off x="3484433" y="2332499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0D9DCC8B-0B58-76FA-7F36-46A44102591A}"/>
              </a:ext>
            </a:extLst>
          </p:cNvPr>
          <p:cNvSpPr/>
          <p:nvPr/>
        </p:nvSpPr>
        <p:spPr>
          <a:xfrm>
            <a:off x="8980979" y="2312844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7B467D41-01A0-9B9F-C798-FD72E906E779}"/>
              </a:ext>
            </a:extLst>
          </p:cNvPr>
          <p:cNvSpPr/>
          <p:nvPr/>
        </p:nvSpPr>
        <p:spPr>
          <a:xfrm>
            <a:off x="1115923" y="2753882"/>
            <a:ext cx="9472473" cy="8199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isporuka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pogrešnom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količinom</a:t>
            </a:r>
            <a:r>
              <a:rPr lang="pl-P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2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7E9C246A-7EE5-4BCF-37C4-A3AF277A53F3}"/>
              </a:ext>
            </a:extLst>
          </p:cNvPr>
          <p:cNvSpPr/>
          <p:nvPr/>
        </p:nvSpPr>
        <p:spPr>
          <a:xfrm>
            <a:off x="1359762" y="3945196"/>
            <a:ext cx="9472473" cy="8199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odloženih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isporuka</a:t>
            </a:r>
            <a:r>
              <a:rPr lang="pl-P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1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8BE915F8-354C-B124-81B2-C7A05DCC113B}"/>
              </a:ext>
            </a:extLst>
          </p:cNvPr>
          <p:cNvSpPr/>
          <p:nvPr/>
        </p:nvSpPr>
        <p:spPr>
          <a:xfrm>
            <a:off x="1359762" y="5284294"/>
            <a:ext cx="9472473" cy="8199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Ukupan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pogrešnih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isporuka</a:t>
            </a:r>
            <a:r>
              <a:rPr lang="pl-P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3</a:t>
            </a:r>
          </a:p>
        </p:txBody>
      </p:sp>
    </p:spTree>
    <p:extLst>
      <p:ext uri="{BB962C8B-B14F-4D97-AF65-F5344CB8AC3E}">
        <p14:creationId xmlns:p14="http://schemas.microsoft.com/office/powerpoint/2010/main" val="2661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KPI u SCM – Primer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0951347" cy="157392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pl-PL" dirty="0"/>
              <a:t>OTIF obračun:</a:t>
            </a:r>
          </a:p>
          <a:p>
            <a:pPr lvl="1" algn="just"/>
            <a:r>
              <a:rPr lang="pl-PL" sz="2000" dirty="0"/>
              <a:t>Ukupan broj narudžbina = 12</a:t>
            </a:r>
          </a:p>
          <a:p>
            <a:pPr lvl="1" algn="just"/>
            <a:endParaRPr lang="pl-PL" sz="2000" dirty="0"/>
          </a:p>
          <a:p>
            <a:pPr lvl="1" algn="just"/>
            <a:r>
              <a:rPr lang="pl-PL" sz="2000" dirty="0"/>
              <a:t>Broj narudžbina isporučenih na vreme i u punoj količini = 12 – 3 = 9</a:t>
            </a:r>
          </a:p>
          <a:p>
            <a:pPr lvl="1" algn="just"/>
            <a:endParaRPr lang="pl-PL" sz="2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8DA45330-91B1-780E-44DC-A6D7F7043DFE}"/>
                  </a:ext>
                </a:extLst>
              </p:cNvPr>
              <p:cNvSpPr txBox="1"/>
              <p:nvPr/>
            </p:nvSpPr>
            <p:spPr>
              <a:xfrm>
                <a:off x="1795878" y="3379372"/>
                <a:ext cx="8600243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𝑂𝑇𝐼𝐹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𝑏𝑟𝑜𝑗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𝑛𝑎𝑟𝑢𝑑</m:t>
                              </m:r>
                              <m:r>
                                <a:rPr lang="bs-Latn-BA" b="0" i="1" smtClean="0">
                                  <a:latin typeface="Cambria Math" panose="02040503050406030204" pitchFamily="18" charset="0"/>
                                </a:rPr>
                                <m:t>ž</m:t>
                              </m:r>
                              <m:r>
                                <a:rPr lang="bs-Latn-BA" b="0" i="1" smtClean="0">
                                  <a:latin typeface="Cambria Math" panose="02040503050406030204" pitchFamily="18" charset="0"/>
                                </a:rPr>
                                <m:t>𝑏𝑖𝑛𝑎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𝑖𝑠𝑝𝑜𝑟𝑢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č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𝑒𝑛𝑖h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𝑣𝑟𝑒𝑚𝑒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𝑝𝑢𝑛𝑜𝑗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𝑘𝑜𝑙𝑖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č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𝑖𝑛𝑖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𝑈𝑘𝑢𝑝𝑎𝑛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𝑏𝑟𝑜𝑗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𝑛𝑎𝑟𝑢𝑑</m:t>
                              </m:r>
                              <m:r>
                                <a:rPr lang="bs-Latn-BA" b="0" i="1" smtClean="0">
                                  <a:latin typeface="Cambria Math" panose="02040503050406030204" pitchFamily="18" charset="0"/>
                                </a:rPr>
                                <m:t>ž</m:t>
                              </m:r>
                              <m:r>
                                <a:rPr lang="bs-Latn-BA" b="0" i="1" smtClean="0">
                                  <a:latin typeface="Cambria Math" panose="02040503050406030204" pitchFamily="18" charset="0"/>
                                </a:rPr>
                                <m:t>𝑏𝑖𝑛𝑎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×100%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8DA45330-91B1-780E-44DC-A6D7F7043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878" y="3379372"/>
                <a:ext cx="8600243" cy="7146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158E1748-3E63-DA09-CB29-6081ECD5460D}"/>
                  </a:ext>
                </a:extLst>
              </p:cNvPr>
              <p:cNvSpPr txBox="1"/>
              <p:nvPr/>
            </p:nvSpPr>
            <p:spPr>
              <a:xfrm>
                <a:off x="1795877" y="4350365"/>
                <a:ext cx="8600243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𝑂𝑇𝐼𝐹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×100%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158E1748-3E63-DA09-CB29-6081ECD54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877" y="4350365"/>
                <a:ext cx="8600243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Łącznik: łamany 9">
            <a:extLst>
              <a:ext uri="{FF2B5EF4-FFF2-40B4-BE49-F238E27FC236}">
                <a16:creationId xmlns:a16="http://schemas.microsoft.com/office/drawing/2014/main" id="{2399E5DD-14D1-66EB-A664-47891D33BB24}"/>
              </a:ext>
            </a:extLst>
          </p:cNvPr>
          <p:cNvCxnSpPr>
            <a:cxnSpLocks/>
          </p:cNvCxnSpPr>
          <p:nvPr/>
        </p:nvCxnSpPr>
        <p:spPr>
          <a:xfrm>
            <a:off x="1100831" y="2059619"/>
            <a:ext cx="4793942" cy="2877118"/>
          </a:xfrm>
          <a:prstGeom prst="bentConnector3">
            <a:avLst>
              <a:gd name="adj1" fmla="val -15556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: łamany 16">
            <a:extLst>
              <a:ext uri="{FF2B5EF4-FFF2-40B4-BE49-F238E27FC236}">
                <a16:creationId xmlns:a16="http://schemas.microsoft.com/office/drawing/2014/main" id="{E35EA008-0379-7162-0E7A-96C0335CFCEF}"/>
              </a:ext>
            </a:extLst>
          </p:cNvPr>
          <p:cNvCxnSpPr>
            <a:cxnSpLocks/>
          </p:cNvCxnSpPr>
          <p:nvPr/>
        </p:nvCxnSpPr>
        <p:spPr>
          <a:xfrm>
            <a:off x="1260629" y="2716567"/>
            <a:ext cx="4731798" cy="1736918"/>
          </a:xfrm>
          <a:prstGeom prst="bentConnector3">
            <a:avLst>
              <a:gd name="adj1" fmla="val -5722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pole tekstowe 20">
                <a:extLst>
                  <a:ext uri="{FF2B5EF4-FFF2-40B4-BE49-F238E27FC236}">
                    <a16:creationId xmlns:a16="http://schemas.microsoft.com/office/drawing/2014/main" id="{95E6B339-1D3A-867F-B03D-66E734375C52}"/>
                  </a:ext>
                </a:extLst>
              </p:cNvPr>
              <p:cNvSpPr txBox="1"/>
              <p:nvPr/>
            </p:nvSpPr>
            <p:spPr>
              <a:xfrm>
                <a:off x="1795877" y="5366327"/>
                <a:ext cx="860024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𝑶𝑻𝑰𝑭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pl-PL" sz="3200" b="1" i="1" smtClean="0"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pl-PL" sz="32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1" name="pole tekstowe 20">
                <a:extLst>
                  <a:ext uri="{FF2B5EF4-FFF2-40B4-BE49-F238E27FC236}">
                    <a16:creationId xmlns:a16="http://schemas.microsoft.com/office/drawing/2014/main" id="{95E6B339-1D3A-867F-B03D-66E734375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877" y="5366327"/>
                <a:ext cx="860024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474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Rezime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2000" dirty="0" err="1"/>
              <a:t>Kontrola</a:t>
            </a:r>
            <a:r>
              <a:rPr lang="en-US" sz="2000" dirty="0"/>
              <a:t> u </a:t>
            </a:r>
            <a:r>
              <a:rPr lang="en-US" sz="2000" dirty="0" err="1"/>
              <a:t>lancu</a:t>
            </a:r>
            <a:r>
              <a:rPr lang="en-US" sz="2000" dirty="0"/>
              <a:t> </a:t>
            </a:r>
            <a:r>
              <a:rPr lang="en-US" sz="2000" dirty="0" err="1"/>
              <a:t>snabdevanja</a:t>
            </a:r>
            <a:r>
              <a:rPr lang="en-US" sz="2000" dirty="0"/>
              <a:t> je </a:t>
            </a:r>
            <a:r>
              <a:rPr lang="en-US" sz="2000" dirty="0" err="1"/>
              <a:t>proces</a:t>
            </a:r>
            <a:r>
              <a:rPr lang="en-US" sz="2000" dirty="0"/>
              <a:t> </a:t>
            </a:r>
            <a:r>
              <a:rPr lang="en-US" sz="2000" dirty="0" err="1"/>
              <a:t>upravljanja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optimizacije</a:t>
            </a:r>
            <a:r>
              <a:rPr lang="en-US" sz="2000" dirty="0"/>
              <a:t> </a:t>
            </a:r>
            <a:r>
              <a:rPr lang="en-US" sz="2000" dirty="0" err="1"/>
              <a:t>finansijskih</a:t>
            </a:r>
            <a:r>
              <a:rPr lang="en-US" sz="2000" dirty="0"/>
              <a:t>, </a:t>
            </a:r>
            <a:r>
              <a:rPr lang="en-US" sz="2000" dirty="0" err="1"/>
              <a:t>materijalnih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informacionih</a:t>
            </a:r>
            <a:r>
              <a:rPr lang="en-US" sz="2000" dirty="0"/>
              <a:t> </a:t>
            </a:r>
            <a:r>
              <a:rPr lang="en-US" sz="2000" dirty="0" err="1"/>
              <a:t>tokova</a:t>
            </a:r>
            <a:r>
              <a:rPr lang="en-US" sz="2000" dirty="0"/>
              <a:t> u celom </a:t>
            </a:r>
            <a:r>
              <a:rPr lang="en-US" sz="2000" dirty="0" err="1"/>
              <a:t>lancu</a:t>
            </a:r>
            <a:r>
              <a:rPr lang="en-US" sz="2000" dirty="0"/>
              <a:t> </a:t>
            </a:r>
            <a:r>
              <a:rPr lang="en-US" sz="2000" dirty="0" err="1"/>
              <a:t>snabdevanja</a:t>
            </a:r>
            <a:r>
              <a:rPr lang="pl-PL" sz="2000" dirty="0"/>
              <a:t>;</a:t>
            </a:r>
          </a:p>
          <a:p>
            <a:pPr algn="just"/>
            <a:r>
              <a:rPr lang="en-US" sz="2000" dirty="0" err="1"/>
              <a:t>Ključni</a:t>
            </a:r>
            <a:r>
              <a:rPr lang="en-US" sz="2000" dirty="0"/>
              <a:t> </a:t>
            </a:r>
            <a:r>
              <a:rPr lang="en-US" sz="2000" dirty="0" err="1"/>
              <a:t>pokazatelji</a:t>
            </a:r>
            <a:r>
              <a:rPr lang="en-US" sz="2000" dirty="0"/>
              <a:t> </a:t>
            </a:r>
            <a:r>
              <a:rPr lang="en-US" sz="2000" dirty="0" err="1"/>
              <a:t>učinka</a:t>
            </a:r>
            <a:r>
              <a:rPr lang="en-US" sz="2000" dirty="0"/>
              <a:t> (KPI)– </a:t>
            </a:r>
            <a:r>
              <a:rPr lang="en-US" sz="2000" dirty="0" err="1"/>
              <a:t>finansijski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nefinansijski</a:t>
            </a:r>
            <a:r>
              <a:rPr lang="en-US" sz="2000" dirty="0"/>
              <a:t> </a:t>
            </a:r>
            <a:r>
              <a:rPr lang="en-US" sz="2000" dirty="0" err="1"/>
              <a:t>pokazatelji</a:t>
            </a:r>
            <a:r>
              <a:rPr lang="en-US" sz="2000" dirty="0"/>
              <a:t> koji se </a:t>
            </a:r>
            <a:r>
              <a:rPr lang="en-US" sz="2000" dirty="0" err="1"/>
              <a:t>koriste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mere u </a:t>
            </a:r>
            <a:r>
              <a:rPr lang="en-US" sz="2000" dirty="0" err="1"/>
              <a:t>procesima</a:t>
            </a:r>
            <a:r>
              <a:rPr lang="en-US" sz="2000" dirty="0"/>
              <a:t> </a:t>
            </a:r>
            <a:r>
              <a:rPr lang="en-US" sz="2000" dirty="0" err="1"/>
              <a:t>merenja</a:t>
            </a:r>
            <a:r>
              <a:rPr lang="en-US" sz="2000" dirty="0"/>
              <a:t> </a:t>
            </a:r>
            <a:r>
              <a:rPr lang="en-US" sz="2000" dirty="0" err="1"/>
              <a:t>stepena</a:t>
            </a:r>
            <a:r>
              <a:rPr lang="en-US" sz="2000" dirty="0"/>
              <a:t> </a:t>
            </a:r>
            <a:r>
              <a:rPr lang="en-US" sz="2000" dirty="0" err="1"/>
              <a:t>ostvarenja</a:t>
            </a:r>
            <a:r>
              <a:rPr lang="en-US" sz="2000" dirty="0"/>
              <a:t> </a:t>
            </a:r>
            <a:r>
              <a:rPr lang="en-US" sz="2000" dirty="0" err="1"/>
              <a:t>ciljeva</a:t>
            </a:r>
            <a:r>
              <a:rPr lang="en-US" sz="2000" dirty="0"/>
              <a:t> </a:t>
            </a:r>
            <a:r>
              <a:rPr lang="en-US" sz="2000" dirty="0" err="1"/>
              <a:t>organizacije</a:t>
            </a:r>
            <a:r>
              <a:rPr lang="pl-PL" sz="2000" dirty="0"/>
              <a:t>;</a:t>
            </a:r>
          </a:p>
          <a:p>
            <a:pPr algn="just"/>
            <a:r>
              <a:rPr lang="en-US" sz="2000" dirty="0"/>
              <a:t>KPI se </a:t>
            </a:r>
            <a:r>
              <a:rPr lang="en-US" sz="2000" dirty="0" err="1"/>
              <a:t>koriste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indikatori</a:t>
            </a:r>
            <a:r>
              <a:rPr lang="en-US" sz="2000" dirty="0"/>
              <a:t> za </a:t>
            </a:r>
            <a:r>
              <a:rPr lang="en-US" sz="2000" dirty="0" err="1"/>
              <a:t>kontrolu</a:t>
            </a:r>
            <a:r>
              <a:rPr lang="en-US" sz="2000" dirty="0"/>
              <a:t> </a:t>
            </a:r>
            <a:r>
              <a:rPr lang="en-US" sz="2000" dirty="0" err="1"/>
              <a:t>implementacije</a:t>
            </a:r>
            <a:r>
              <a:rPr lang="en-US" sz="2000" dirty="0"/>
              <a:t> </a:t>
            </a:r>
            <a:r>
              <a:rPr lang="en-US" sz="2000" dirty="0" err="1"/>
              <a:t>procesa</a:t>
            </a:r>
            <a:r>
              <a:rPr lang="en-US" sz="2000" dirty="0"/>
              <a:t> u </a:t>
            </a:r>
            <a:r>
              <a:rPr lang="en-US" sz="2000" dirty="0" err="1"/>
              <a:t>lancu</a:t>
            </a:r>
            <a:r>
              <a:rPr lang="en-US" sz="2000" dirty="0"/>
              <a:t> </a:t>
            </a:r>
            <a:r>
              <a:rPr lang="en-US" sz="2000" dirty="0" err="1"/>
              <a:t>snabdevanja</a:t>
            </a:r>
            <a:r>
              <a:rPr lang="pl-PL" sz="2000" dirty="0"/>
              <a:t>;</a:t>
            </a:r>
          </a:p>
          <a:p>
            <a:pPr algn="just"/>
            <a:r>
              <a:rPr lang="en-US" sz="2000" dirty="0"/>
              <a:t>OTIF </a:t>
            </a:r>
            <a:r>
              <a:rPr lang="en-US" sz="2000" dirty="0" err="1"/>
              <a:t>indikator</a:t>
            </a:r>
            <a:r>
              <a:rPr lang="en-US" sz="2000" dirty="0"/>
              <a:t>,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jedan</a:t>
            </a:r>
            <a:r>
              <a:rPr lang="en-US" sz="2000" dirty="0"/>
              <a:t> od </a:t>
            </a:r>
            <a:r>
              <a:rPr lang="en-US" sz="2000" dirty="0" err="1"/>
              <a:t>najvažnijih</a:t>
            </a:r>
            <a:r>
              <a:rPr lang="en-US" sz="2000" dirty="0"/>
              <a:t> </a:t>
            </a:r>
            <a:r>
              <a:rPr lang="en-US" sz="2000" dirty="0" err="1"/>
              <a:t>pokazatelja</a:t>
            </a:r>
            <a:r>
              <a:rPr lang="en-US" sz="2000" dirty="0"/>
              <a:t>, je </a:t>
            </a:r>
            <a:r>
              <a:rPr lang="en-US" sz="2000" dirty="0" err="1"/>
              <a:t>alat</a:t>
            </a:r>
            <a:r>
              <a:rPr lang="en-US" sz="2000" dirty="0"/>
              <a:t> koji </a:t>
            </a:r>
            <a:r>
              <a:rPr lang="en-US" sz="2000" dirty="0" err="1"/>
              <a:t>omogućava</a:t>
            </a:r>
            <a:r>
              <a:rPr lang="en-US" sz="2000" dirty="0"/>
              <a:t> </a:t>
            </a:r>
            <a:r>
              <a:rPr lang="en-US" sz="2000" dirty="0" err="1"/>
              <a:t>organizacijama</a:t>
            </a:r>
            <a:r>
              <a:rPr lang="en-US" sz="2000" dirty="0"/>
              <a:t> da prate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procenjuju</a:t>
            </a:r>
            <a:r>
              <a:rPr lang="en-US" sz="2000" dirty="0"/>
              <a:t> </a:t>
            </a:r>
            <a:r>
              <a:rPr lang="en-US" sz="2000" dirty="0" err="1"/>
              <a:t>svoju</a:t>
            </a:r>
            <a:r>
              <a:rPr lang="en-US" sz="2000" dirty="0"/>
              <a:t> </a:t>
            </a:r>
            <a:r>
              <a:rPr lang="en-US" sz="2000" dirty="0" err="1"/>
              <a:t>efikasnost</a:t>
            </a:r>
            <a:r>
              <a:rPr lang="en-US" sz="2000" dirty="0"/>
              <a:t>, </a:t>
            </a:r>
            <a:r>
              <a:rPr lang="en-US" sz="2000" dirty="0" err="1"/>
              <a:t>efikasnost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produktivnost</a:t>
            </a:r>
            <a:r>
              <a:rPr lang="en-US" sz="2000" dirty="0"/>
              <a:t> u </a:t>
            </a:r>
            <a:r>
              <a:rPr lang="en-US" sz="2000" dirty="0" err="1"/>
              <a:t>ključnim</a:t>
            </a:r>
            <a:r>
              <a:rPr lang="en-US" sz="2000" dirty="0"/>
              <a:t> </a:t>
            </a:r>
            <a:r>
              <a:rPr lang="en-US" sz="2000" dirty="0" err="1"/>
              <a:t>oblastima</a:t>
            </a:r>
            <a:r>
              <a:rPr lang="en-US" sz="2000" dirty="0"/>
              <a:t> </a:t>
            </a:r>
            <a:r>
              <a:rPr lang="en-US" sz="2000" dirty="0" err="1"/>
              <a:t>aktivnosti</a:t>
            </a:r>
            <a:r>
              <a:rPr lang="en-US" sz="2000" dirty="0"/>
              <a:t>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Hvala na pažnji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Koncept kontrole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>
                <a:solidFill>
                  <a:srgbClr val="1065AB"/>
                </a:solidFill>
              </a:rPr>
              <a:t>Kontroling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/>
              <a:t>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opisati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"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međusobno</a:t>
            </a:r>
            <a:r>
              <a:rPr lang="en-US" dirty="0"/>
              <a:t> </a:t>
            </a:r>
            <a:r>
              <a:rPr lang="en-US" dirty="0" err="1"/>
              <a:t>dogovorenih</a:t>
            </a:r>
            <a:r>
              <a:rPr lang="en-US" dirty="0"/>
              <a:t> </a:t>
            </a:r>
            <a:r>
              <a:rPr lang="en-US" dirty="0" err="1"/>
              <a:t>mera</a:t>
            </a:r>
            <a:r>
              <a:rPr lang="en-US" dirty="0"/>
              <a:t>, </a:t>
            </a:r>
            <a:r>
              <a:rPr lang="en-US" dirty="0" err="1"/>
              <a:t>principa</a:t>
            </a:r>
            <a:r>
              <a:rPr lang="en-US" dirty="0"/>
              <a:t>, </a:t>
            </a:r>
            <a:r>
              <a:rPr lang="en-US" dirty="0" err="1"/>
              <a:t>ciljeva</a:t>
            </a:r>
            <a:r>
              <a:rPr lang="en-US" dirty="0"/>
              <a:t>, </a:t>
            </a:r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tehnika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služe</a:t>
            </a:r>
            <a:r>
              <a:rPr lang="en-US" dirty="0"/>
              <a:t> </a:t>
            </a:r>
            <a:r>
              <a:rPr lang="en-US" dirty="0" err="1"/>
              <a:t>unutrašnjoj</a:t>
            </a:r>
            <a:r>
              <a:rPr lang="en-US" dirty="0"/>
              <a:t> </a:t>
            </a:r>
            <a:r>
              <a:rPr lang="en-US" dirty="0" err="1"/>
              <a:t>kontroli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upravljanju</a:t>
            </a:r>
            <a:r>
              <a:rPr lang="en-US" dirty="0"/>
              <a:t> </a:t>
            </a:r>
            <a:r>
              <a:rPr lang="en-US" dirty="0" err="1"/>
              <a:t>ciljevima</a:t>
            </a:r>
            <a:r>
              <a:rPr lang="en-US" dirty="0"/>
              <a:t> </a:t>
            </a:r>
            <a:r>
              <a:rPr lang="en-US" dirty="0" err="1"/>
              <a:t>vezanim</a:t>
            </a:r>
            <a:r>
              <a:rPr lang="en-US" dirty="0"/>
              <a:t> za </a:t>
            </a:r>
            <a:r>
              <a:rPr lang="en-US" dirty="0" err="1"/>
              <a:t>ishod</a:t>
            </a:r>
            <a:r>
              <a:rPr lang="pl-PL" dirty="0"/>
              <a:t>”;</a:t>
            </a:r>
          </a:p>
          <a:p>
            <a:pPr algn="just"/>
            <a:endParaRPr lang="pl-PL" dirty="0"/>
          </a:p>
          <a:p>
            <a:pPr algn="just"/>
            <a:r>
              <a:rPr lang="en-US" dirty="0" err="1">
                <a:solidFill>
                  <a:schemeClr val="accent1"/>
                </a:solidFill>
              </a:rPr>
              <a:t>Kontrol</a:t>
            </a:r>
            <a:r>
              <a:rPr lang="bs-Latn-BA" dirty="0">
                <a:solidFill>
                  <a:schemeClr val="accent1"/>
                </a:solidFill>
              </a:rPr>
              <a:t>ing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u </a:t>
            </a:r>
            <a:r>
              <a:rPr lang="en-US" dirty="0" err="1"/>
              <a:t>lancu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 je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upravljanja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optimizacije</a:t>
            </a:r>
            <a:r>
              <a:rPr lang="en-US" dirty="0"/>
              <a:t> </a:t>
            </a:r>
            <a:r>
              <a:rPr lang="en-US" dirty="0" err="1"/>
              <a:t>finansijskih</a:t>
            </a:r>
            <a:r>
              <a:rPr lang="en-US" dirty="0"/>
              <a:t>, </a:t>
            </a:r>
            <a:r>
              <a:rPr lang="en-US" dirty="0" err="1"/>
              <a:t>materijalnih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informacionih</a:t>
            </a:r>
            <a:r>
              <a:rPr lang="en-US" dirty="0"/>
              <a:t> </a:t>
            </a:r>
            <a:r>
              <a:rPr lang="en-US" dirty="0" err="1"/>
              <a:t>tokova</a:t>
            </a:r>
            <a:r>
              <a:rPr lang="en-US" dirty="0"/>
              <a:t> u celom </a:t>
            </a:r>
            <a:r>
              <a:rPr lang="en-US" dirty="0" err="1"/>
              <a:t>lancu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pl-PL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Nowak, 2015; </a:t>
            </a:r>
            <a:r>
              <a:rPr lang="pl-PL" sz="1200" dirty="0" err="1">
                <a:solidFill>
                  <a:srgbClr val="7F7F7F"/>
                </a:solidFill>
              </a:rPr>
              <a:t>Chopra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Meindl</a:t>
            </a:r>
            <a:r>
              <a:rPr lang="pl-PL" sz="1200" dirty="0">
                <a:solidFill>
                  <a:srgbClr val="7F7F7F"/>
                </a:solidFill>
              </a:rPr>
              <a:t>, 2007</a:t>
            </a: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Koncept kontrole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2" y="5974099"/>
            <a:ext cx="4580467" cy="477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Cigolini</a:t>
            </a:r>
            <a:r>
              <a:rPr lang="pl-PL" sz="1200" dirty="0">
                <a:solidFill>
                  <a:srgbClr val="7F7F7F"/>
                </a:solidFill>
              </a:rPr>
              <a:t> et al., 2004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1EE31D2-041D-C804-9439-3857D61784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7514497"/>
              </p:ext>
            </p:extLst>
          </p:nvPr>
        </p:nvGraphicFramePr>
        <p:xfrm>
          <a:off x="0" y="1278672"/>
          <a:ext cx="7209654" cy="4513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AFE67DCA-4188-6230-DE84-AECD28E31689}"/>
              </a:ext>
            </a:extLst>
          </p:cNvPr>
          <p:cNvSpPr/>
          <p:nvPr/>
        </p:nvSpPr>
        <p:spPr>
          <a:xfrm>
            <a:off x="6096000" y="3036163"/>
            <a:ext cx="2210540" cy="90552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B4EEA27-045D-02D6-17A7-564A9BF81AB6}"/>
              </a:ext>
            </a:extLst>
          </p:cNvPr>
          <p:cNvSpPr txBox="1"/>
          <p:nvPr/>
        </p:nvSpPr>
        <p:spPr>
          <a:xfrm>
            <a:off x="8540318" y="3036163"/>
            <a:ext cx="31426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b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Kontinuirano prilagođavanje aktivnosti promjenjivim tržišnim i operativnim uslovima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86369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Koncept kontrole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2" y="6396503"/>
            <a:ext cx="5289695" cy="2386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Mazur et al., 2021, </a:t>
            </a:r>
            <a:r>
              <a:rPr lang="pl-PL" sz="1200" dirty="0" err="1">
                <a:solidFill>
                  <a:srgbClr val="7F7F7F"/>
                </a:solidFill>
              </a:rPr>
              <a:t>Nesterak</a:t>
            </a:r>
            <a:r>
              <a:rPr lang="pl-PL" sz="1200" dirty="0">
                <a:solidFill>
                  <a:srgbClr val="7F7F7F"/>
                </a:solidFill>
              </a:rPr>
              <a:t> et al., 2020, </a:t>
            </a:r>
            <a:r>
              <a:rPr lang="pl-PL" sz="1200" dirty="0" err="1">
                <a:solidFill>
                  <a:srgbClr val="7F7F7F"/>
                </a:solidFill>
              </a:rPr>
              <a:t>Vollmuth</a:t>
            </a:r>
            <a:r>
              <a:rPr lang="pl-PL" sz="1200" dirty="0">
                <a:solidFill>
                  <a:srgbClr val="7F7F7F"/>
                </a:solidFill>
              </a:rPr>
              <a:t>, 2000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88196126-5C7F-7771-E393-691642A06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33745"/>
              </p:ext>
            </p:extLst>
          </p:nvPr>
        </p:nvGraphicFramePr>
        <p:xfrm>
          <a:off x="783207" y="1743278"/>
          <a:ext cx="10625586" cy="3993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1862">
                  <a:extLst>
                    <a:ext uri="{9D8B030D-6E8A-4147-A177-3AD203B41FA5}">
                      <a16:colId xmlns:a16="http://schemas.microsoft.com/office/drawing/2014/main" val="2681700093"/>
                    </a:ext>
                  </a:extLst>
                </a:gridCol>
                <a:gridCol w="3541862">
                  <a:extLst>
                    <a:ext uri="{9D8B030D-6E8A-4147-A177-3AD203B41FA5}">
                      <a16:colId xmlns:a16="http://schemas.microsoft.com/office/drawing/2014/main" val="2271514789"/>
                    </a:ext>
                  </a:extLst>
                </a:gridCol>
                <a:gridCol w="3541862">
                  <a:extLst>
                    <a:ext uri="{9D8B030D-6E8A-4147-A177-3AD203B41FA5}">
                      <a16:colId xmlns:a16="http://schemas.microsoft.com/office/drawing/2014/main" val="3364593022"/>
                    </a:ext>
                  </a:extLst>
                </a:gridCol>
              </a:tblGrid>
              <a:tr h="411969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Kriterijum razlikovanja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Kontroling u lancu snabdevanja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Kontroling u preduzeću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977989"/>
                  </a:ext>
                </a:extLst>
              </a:tr>
              <a:tr h="910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Opseg aktivnosti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uključuje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upravljanje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koordinaciju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aktivnosti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mnogim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nezavisnim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organizacijama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koje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sarađuju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proizvodnji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isporuci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proizvoda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krajnjem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primaocu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fokusira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interne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procese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jedne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organizacije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fokusirajući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optimizaciju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operativnu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efikasnost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samom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preduzeću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728511"/>
                  </a:ext>
                </a:extLst>
              </a:tr>
              <a:tr h="910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Strateški cilj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nastoji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optimizuje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ceo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od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dobavljača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kupaca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fokusirajući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integraciju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sinhronizaciju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aktivnosti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između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različitih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entiteta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fokusira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postizanje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finansijskih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operativnih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ciljeva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samog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preduzeća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kao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što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profitabilnost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operativna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efikasnost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usklađenost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budžetom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88961906"/>
                  </a:ext>
                </a:extLst>
              </a:tr>
              <a:tr h="910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Oblasti intervencije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bavi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aspektima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kao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što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vreme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ispunjenja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naloga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troškovi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logistike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kvalitet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saradnje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između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partnera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upravljanje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zalihama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nivou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celog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lanca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može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fokusirati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kontrolu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internih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troškova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analizu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profitabilnosti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proizvoda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ili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odeljenja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optimizaciju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poslovnih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procesa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unutar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kompanije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2832223"/>
                  </a:ext>
                </a:extLst>
              </a:tr>
              <a:tr h="677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Alati i metodologije koji se koriste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često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koristi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napredne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IT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sisteme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koji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integrišu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podatke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različitih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preduzeća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kao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što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ERP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ili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SCM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sistemi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može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koristiti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više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alata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sistema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koji ne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moraju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nužno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biti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integrisani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spoljnim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poslovnim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partnerima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85055901"/>
                  </a:ext>
                </a:extLst>
              </a:tr>
            </a:tbl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62705BD-22E4-1999-991D-C3DF84841563}"/>
              </a:ext>
            </a:extLst>
          </p:cNvPr>
          <p:cNvSpPr txBox="1"/>
          <p:nvPr/>
        </p:nvSpPr>
        <p:spPr>
          <a:xfrm>
            <a:off x="702732" y="6134893"/>
            <a:ext cx="99740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Tabela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Razlike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između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kontrole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lancu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snabdevanja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preduzeća</a:t>
            </a:r>
            <a:endParaRPr lang="pl-PL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015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Kontroling povratnih informacija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>
                <a:solidFill>
                  <a:srgbClr val="1065AB"/>
                </a:solidFill>
              </a:rPr>
              <a:t>povratne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>
                <a:solidFill>
                  <a:srgbClr val="1065AB"/>
                </a:solidFill>
              </a:rPr>
              <a:t>informacije</a:t>
            </a:r>
            <a:r>
              <a:rPr lang="en-US" dirty="0">
                <a:solidFill>
                  <a:srgbClr val="1065AB"/>
                </a:solidFill>
              </a:rPr>
              <a:t> (</a:t>
            </a:r>
            <a:r>
              <a:rPr lang="bs-Latn-BA" dirty="0">
                <a:solidFill>
                  <a:srgbClr val="1065AB"/>
                </a:solidFill>
              </a:rPr>
              <a:t>feed-back</a:t>
            </a:r>
            <a:r>
              <a:rPr lang="en-US" dirty="0">
                <a:solidFill>
                  <a:srgbClr val="1065AB"/>
                </a:solidFill>
              </a:rPr>
              <a:t>)</a:t>
            </a:r>
            <a:r>
              <a:rPr lang="bs-Latn-BA" dirty="0">
                <a:solidFill>
                  <a:srgbClr val="1065AB"/>
                </a:solidFill>
              </a:rPr>
              <a:t> </a:t>
            </a:r>
            <a:r>
              <a:rPr lang="en-US" dirty="0">
                <a:solidFill>
                  <a:srgbClr val="1065AB"/>
                </a:solidFill>
              </a:rPr>
              <a:t>– </a:t>
            </a:r>
            <a:r>
              <a:rPr lang="en-US" dirty="0" err="1"/>
              <a:t>propis</a:t>
            </a:r>
            <a:r>
              <a:rPr lang="en-US" dirty="0"/>
              <a:t> koji </a:t>
            </a:r>
            <a:r>
              <a:rPr lang="en-US" dirty="0" err="1"/>
              <a:t>omogućava</a:t>
            </a:r>
            <a:r>
              <a:rPr lang="en-US" dirty="0"/>
              <a:t> </a:t>
            </a:r>
            <a:r>
              <a:rPr lang="en-US" dirty="0" err="1"/>
              <a:t>identifikaciju</a:t>
            </a:r>
            <a:r>
              <a:rPr lang="en-US" dirty="0"/>
              <a:t> </a:t>
            </a:r>
            <a:r>
              <a:rPr lang="en-US" dirty="0" err="1"/>
              <a:t>odstupanja</a:t>
            </a:r>
            <a:r>
              <a:rPr lang="en-US" dirty="0"/>
              <a:t> u </a:t>
            </a:r>
            <a:r>
              <a:rPr lang="en-US" dirty="0" err="1"/>
              <a:t>sistemu</a:t>
            </a:r>
            <a:r>
              <a:rPr lang="en-US" dirty="0"/>
              <a:t> </a:t>
            </a:r>
            <a:r>
              <a:rPr lang="en-US" dirty="0" err="1"/>
              <a:t>izvršenja</a:t>
            </a:r>
            <a:r>
              <a:rPr lang="en-US" dirty="0"/>
              <a:t> plana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preduzimanje</a:t>
            </a:r>
            <a:r>
              <a:rPr lang="en-US" dirty="0"/>
              <a:t> </a:t>
            </a:r>
            <a:r>
              <a:rPr lang="en-US" dirty="0" err="1"/>
              <a:t>odgovarajućih</a:t>
            </a:r>
            <a:r>
              <a:rPr lang="en-US" dirty="0"/>
              <a:t> </a:t>
            </a:r>
            <a:r>
              <a:rPr lang="en-US" dirty="0" err="1"/>
              <a:t>korektivnih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preventivnih</a:t>
            </a:r>
            <a:r>
              <a:rPr lang="en-US" dirty="0"/>
              <a:t> </a:t>
            </a:r>
            <a:r>
              <a:rPr lang="en-US" dirty="0" err="1"/>
              <a:t>mera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izbeglo</a:t>
            </a:r>
            <a:r>
              <a:rPr lang="en-US" dirty="0"/>
              <a:t> </a:t>
            </a:r>
            <a:r>
              <a:rPr lang="en-US" dirty="0" err="1"/>
              <a:t>odstupanje</a:t>
            </a:r>
            <a:r>
              <a:rPr lang="en-US" dirty="0"/>
              <a:t> od </a:t>
            </a:r>
            <a:r>
              <a:rPr lang="en-US" dirty="0" err="1"/>
              <a:t>postavljenog</a:t>
            </a:r>
            <a:r>
              <a:rPr lang="en-US" dirty="0"/>
              <a:t> </a:t>
            </a:r>
            <a:r>
              <a:rPr lang="en-US" dirty="0" err="1"/>
              <a:t>cilja</a:t>
            </a:r>
            <a:r>
              <a:rPr lang="pl-PL" dirty="0"/>
              <a:t>;</a:t>
            </a:r>
            <a:endParaRPr lang="en-US" dirty="0"/>
          </a:p>
          <a:p>
            <a:pPr algn="just"/>
            <a:r>
              <a:rPr lang="en-US" dirty="0" err="1">
                <a:solidFill>
                  <a:srgbClr val="1065AB"/>
                </a:solidFill>
              </a:rPr>
              <a:t>Pretraživanje</a:t>
            </a:r>
            <a:r>
              <a:rPr lang="bs-Latn-BA" dirty="0">
                <a:solidFill>
                  <a:srgbClr val="1065AB"/>
                </a:solidFill>
              </a:rPr>
              <a:t> (feed-forward)</a:t>
            </a:r>
            <a:r>
              <a:rPr lang="en-US" dirty="0">
                <a:solidFill>
                  <a:srgbClr val="1065AB"/>
                </a:solidFill>
              </a:rPr>
              <a:t> – </a:t>
            </a:r>
            <a:r>
              <a:rPr lang="en-US" dirty="0" err="1"/>
              <a:t>shvaćena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kontrola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odnosi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upotrebu</a:t>
            </a:r>
            <a:r>
              <a:rPr lang="en-US" dirty="0"/>
              <a:t> </a:t>
            </a:r>
            <a:r>
              <a:rPr lang="en-US" dirty="0" err="1"/>
              <a:t>predviđenih</a:t>
            </a:r>
            <a:r>
              <a:rPr lang="en-US" dirty="0"/>
              <a:t> </a:t>
            </a:r>
            <a:r>
              <a:rPr lang="en-US" dirty="0" err="1"/>
              <a:t>količina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en-US" dirty="0"/>
              <a:t> o </a:t>
            </a:r>
            <a:r>
              <a:rPr lang="en-US" dirty="0" err="1"/>
              <a:t>prošlim</a:t>
            </a:r>
            <a:r>
              <a:rPr lang="en-US" dirty="0"/>
              <a:t> </a:t>
            </a:r>
            <a:r>
              <a:rPr lang="en-US" dirty="0" err="1"/>
              <a:t>akcijama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utvrdilo</a:t>
            </a:r>
            <a:r>
              <a:rPr lang="en-US" dirty="0"/>
              <a:t> </a:t>
            </a:r>
            <a:r>
              <a:rPr lang="en-US" dirty="0" err="1"/>
              <a:t>kakve</a:t>
            </a:r>
            <a:r>
              <a:rPr lang="en-US" dirty="0"/>
              <a:t> </a:t>
            </a:r>
            <a:r>
              <a:rPr lang="en-US" dirty="0" err="1"/>
              <a:t>akcije</a:t>
            </a:r>
            <a:r>
              <a:rPr lang="en-US" dirty="0"/>
              <a:t> treba </a:t>
            </a:r>
            <a:r>
              <a:rPr lang="en-US" dirty="0" err="1"/>
              <a:t>preduzeti</a:t>
            </a:r>
            <a:r>
              <a:rPr lang="en-US" dirty="0"/>
              <a:t> u </a:t>
            </a:r>
            <a:r>
              <a:rPr lang="en-US" dirty="0" err="1"/>
              <a:t>budućnosti</a:t>
            </a:r>
            <a:r>
              <a:rPr lang="en-US" dirty="0"/>
              <a:t>. 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Nesterak</a:t>
            </a:r>
            <a:r>
              <a:rPr lang="pl-PL" sz="1200" dirty="0">
                <a:solidFill>
                  <a:srgbClr val="7F7F7F"/>
                </a:solidFill>
              </a:rPr>
              <a:t>, 2002</a:t>
            </a:r>
          </a:p>
        </p:txBody>
      </p:sp>
    </p:spTree>
    <p:extLst>
      <p:ext uri="{BB962C8B-B14F-4D97-AF65-F5344CB8AC3E}">
        <p14:creationId xmlns:p14="http://schemas.microsoft.com/office/powerpoint/2010/main" val="178797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ciljevi</a:t>
            </a:r>
            <a:r>
              <a:rPr lang="en-US" dirty="0"/>
              <a:t> </a:t>
            </a:r>
            <a:r>
              <a:rPr lang="en-US" dirty="0" err="1"/>
              <a:t>kontrole</a:t>
            </a:r>
            <a:r>
              <a:rPr lang="en-US" dirty="0"/>
              <a:t> </a:t>
            </a:r>
            <a:r>
              <a:rPr lang="en-US" dirty="0" err="1"/>
              <a:t>lanca</a:t>
            </a:r>
            <a:r>
              <a:rPr lang="en-US" dirty="0"/>
              <a:t> </a:t>
            </a:r>
            <a:r>
              <a:rPr lang="en-US" dirty="0" err="1"/>
              <a:t>snabdevanja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5" y="1621438"/>
            <a:ext cx="8474476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>
                <a:solidFill>
                  <a:srgbClr val="1065AB"/>
                </a:solidFill>
              </a:rPr>
              <a:t>Povećanje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>
                <a:solidFill>
                  <a:srgbClr val="1065AB"/>
                </a:solidFill>
              </a:rPr>
              <a:t>operativne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>
                <a:solidFill>
                  <a:srgbClr val="1065AB"/>
                </a:solidFill>
              </a:rPr>
              <a:t>efikasnosti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analizu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, </a:t>
            </a:r>
            <a:r>
              <a:rPr lang="en-US" dirty="0" err="1"/>
              <a:t>optimizaciju</a:t>
            </a:r>
            <a:r>
              <a:rPr lang="en-US" dirty="0"/>
              <a:t> </a:t>
            </a:r>
            <a:r>
              <a:rPr lang="en-US" dirty="0" err="1"/>
              <a:t>toka</a:t>
            </a:r>
            <a:r>
              <a:rPr lang="en-US" dirty="0"/>
              <a:t> </a:t>
            </a:r>
            <a:r>
              <a:rPr lang="en-US" dirty="0" err="1"/>
              <a:t>posla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minimiziranje</a:t>
            </a:r>
            <a:r>
              <a:rPr lang="en-US" dirty="0"/>
              <a:t> </a:t>
            </a:r>
            <a:r>
              <a:rPr lang="en-US" dirty="0" err="1"/>
              <a:t>otpada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poboljšava</a:t>
            </a:r>
            <a:r>
              <a:rPr lang="en-US" dirty="0"/>
              <a:t> </a:t>
            </a:r>
            <a:r>
              <a:rPr lang="en-US" dirty="0" err="1"/>
              <a:t>ukupne</a:t>
            </a:r>
            <a:r>
              <a:rPr lang="en-US" dirty="0"/>
              <a:t> </a:t>
            </a:r>
            <a:r>
              <a:rPr lang="en-US" dirty="0" err="1"/>
              <a:t>performanse</a:t>
            </a:r>
            <a:r>
              <a:rPr lang="en-US" dirty="0"/>
              <a:t> </a:t>
            </a:r>
            <a:r>
              <a:rPr lang="en-US" dirty="0" err="1"/>
              <a:t>lanca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pl-PL" dirty="0"/>
              <a:t>;</a:t>
            </a:r>
          </a:p>
          <a:p>
            <a:pPr algn="just"/>
            <a:r>
              <a:rPr lang="en-US" dirty="0" err="1">
                <a:solidFill>
                  <a:srgbClr val="1065AB"/>
                </a:solidFill>
              </a:rPr>
              <a:t>Smanjenje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>
                <a:solidFill>
                  <a:srgbClr val="1065AB"/>
                </a:solidFill>
              </a:rPr>
              <a:t>troškova</a:t>
            </a:r>
            <a:r>
              <a:rPr lang="en-US" dirty="0">
                <a:solidFill>
                  <a:srgbClr val="1065AB"/>
                </a:solidFill>
              </a:rPr>
              <a:t>,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kontrola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kontinuirano</a:t>
            </a:r>
            <a:r>
              <a:rPr lang="en-US" dirty="0"/>
              <a:t> </a:t>
            </a:r>
            <a:r>
              <a:rPr lang="en-US" dirty="0" err="1"/>
              <a:t>praćenje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u </a:t>
            </a:r>
            <a:r>
              <a:rPr lang="en-US" dirty="0" err="1"/>
              <a:t>lancu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 </a:t>
            </a:r>
            <a:r>
              <a:rPr lang="en-US" dirty="0" err="1"/>
              <a:t>pomažu</a:t>
            </a:r>
            <a:r>
              <a:rPr lang="en-US" dirty="0"/>
              <a:t> u </a:t>
            </a:r>
            <a:r>
              <a:rPr lang="en-US" dirty="0" err="1"/>
              <a:t>identifikaciji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 u </a:t>
            </a:r>
            <a:r>
              <a:rPr lang="en-US" dirty="0" err="1"/>
              <a:t>kojima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postići</a:t>
            </a:r>
            <a:r>
              <a:rPr lang="en-US" dirty="0"/>
              <a:t> </a:t>
            </a:r>
            <a:r>
              <a:rPr lang="en-US" dirty="0" err="1"/>
              <a:t>uštede</a:t>
            </a:r>
            <a:r>
              <a:rPr lang="en-US" dirty="0"/>
              <a:t> bez </a:t>
            </a:r>
            <a:r>
              <a:rPr lang="en-US" dirty="0" err="1"/>
              <a:t>ugrožavanja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pl-PL" dirty="0"/>
              <a:t>;</a:t>
            </a:r>
            <a:endParaRPr lang="en-US" dirty="0"/>
          </a:p>
          <a:p>
            <a:pPr algn="just"/>
            <a:r>
              <a:rPr lang="en-US" dirty="0" err="1">
                <a:solidFill>
                  <a:srgbClr val="1065AB"/>
                </a:solidFill>
              </a:rPr>
              <a:t>Obezbeđivanje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>
                <a:solidFill>
                  <a:srgbClr val="1065AB"/>
                </a:solidFill>
              </a:rPr>
              <a:t>usklađenosti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>
                <a:solidFill>
                  <a:srgbClr val="1065AB"/>
                </a:solidFill>
              </a:rPr>
              <a:t>i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/>
              <a:t>kvaliteta</a:t>
            </a:r>
            <a:r>
              <a:rPr lang="en-US" dirty="0"/>
              <a:t> </a:t>
            </a:r>
            <a:r>
              <a:rPr lang="en-US" dirty="0" err="1"/>
              <a:t>praćenjem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obezbeđivanjem</a:t>
            </a:r>
            <a:r>
              <a:rPr lang="en-US" dirty="0"/>
              <a:t> </a:t>
            </a:r>
            <a:r>
              <a:rPr lang="en-US" dirty="0" err="1"/>
              <a:t>poštovanja</a:t>
            </a:r>
            <a:r>
              <a:rPr lang="en-US" dirty="0"/>
              <a:t> </a:t>
            </a:r>
            <a:r>
              <a:rPr lang="en-US" dirty="0" err="1"/>
              <a:t>propisa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standarda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u celom </a:t>
            </a:r>
            <a:r>
              <a:rPr lang="en-US" dirty="0" err="1"/>
              <a:t>lancu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pl-PL" dirty="0"/>
              <a:t>;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Chopra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Meindl</a:t>
            </a:r>
            <a:r>
              <a:rPr lang="pl-PL" sz="1200" dirty="0">
                <a:solidFill>
                  <a:srgbClr val="7F7F7F"/>
                </a:solidFill>
              </a:rPr>
              <a:t>, 2007</a:t>
            </a:r>
          </a:p>
        </p:txBody>
      </p:sp>
      <p:pic>
        <p:nvPicPr>
          <p:cNvPr id="3" name="Grafika 2" descr="Strzał w dziesiątkę z wypełnieniem pełnym">
            <a:extLst>
              <a:ext uri="{FF2B5EF4-FFF2-40B4-BE49-F238E27FC236}">
                <a16:creationId xmlns:a16="http://schemas.microsoft.com/office/drawing/2014/main" id="{97EEE692-1B6A-F0CC-C2B2-3FB5048FD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43640" y="2331020"/>
            <a:ext cx="2195960" cy="219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4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ciljevi</a:t>
            </a:r>
            <a:r>
              <a:rPr lang="en-US" dirty="0"/>
              <a:t> </a:t>
            </a:r>
            <a:r>
              <a:rPr lang="en-US" dirty="0" err="1"/>
              <a:t>kontrole</a:t>
            </a:r>
            <a:r>
              <a:rPr lang="en-US" dirty="0"/>
              <a:t> </a:t>
            </a:r>
            <a:r>
              <a:rPr lang="en-US" dirty="0" err="1"/>
              <a:t>lanca</a:t>
            </a:r>
            <a:r>
              <a:rPr lang="en-US" dirty="0"/>
              <a:t> </a:t>
            </a:r>
            <a:r>
              <a:rPr lang="en-US" dirty="0" err="1"/>
              <a:t>snabdevanja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5" y="1621438"/>
            <a:ext cx="8474476" cy="4351338"/>
          </a:xfrm>
        </p:spPr>
        <p:txBody>
          <a:bodyPr>
            <a:normAutofit/>
          </a:bodyPr>
          <a:lstStyle/>
          <a:p>
            <a:pPr algn="just"/>
            <a:r>
              <a:rPr lang="en-US" dirty="0" err="1">
                <a:solidFill>
                  <a:srgbClr val="1065AB"/>
                </a:solidFill>
              </a:rPr>
              <a:t>Unapređenje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>
                <a:solidFill>
                  <a:srgbClr val="1065AB"/>
                </a:solidFill>
              </a:rPr>
              <a:t>saradnje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>
                <a:solidFill>
                  <a:srgbClr val="1065AB"/>
                </a:solidFill>
              </a:rPr>
              <a:t>između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>
                <a:solidFill>
                  <a:srgbClr val="1065AB"/>
                </a:solidFill>
              </a:rPr>
              <a:t>partnera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bolje</a:t>
            </a:r>
            <a:r>
              <a:rPr lang="en-US" dirty="0"/>
              <a:t> </a:t>
            </a:r>
            <a:r>
              <a:rPr lang="en-US" dirty="0" err="1"/>
              <a:t>planiranje</a:t>
            </a:r>
            <a:r>
              <a:rPr lang="en-US" dirty="0"/>
              <a:t>, </a:t>
            </a:r>
            <a:r>
              <a:rPr lang="en-US" dirty="0" err="1"/>
              <a:t>komunikaciju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koordinaciju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pl-PL" dirty="0"/>
              <a:t>;</a:t>
            </a:r>
            <a:endParaRPr lang="en-US" dirty="0"/>
          </a:p>
          <a:p>
            <a:pPr algn="just"/>
            <a:r>
              <a:rPr lang="en-US" dirty="0" err="1">
                <a:solidFill>
                  <a:srgbClr val="1065AB"/>
                </a:solidFill>
              </a:rPr>
              <a:t>Povećanje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>
                <a:solidFill>
                  <a:srgbClr val="1065AB"/>
                </a:solidFill>
              </a:rPr>
              <a:t>fleksibilnosti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>
                <a:solidFill>
                  <a:srgbClr val="1065AB"/>
                </a:solidFill>
              </a:rPr>
              <a:t>i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>
                <a:solidFill>
                  <a:srgbClr val="1065AB"/>
                </a:solidFill>
              </a:rPr>
              <a:t>otpornosti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>
                <a:solidFill>
                  <a:srgbClr val="1065AB"/>
                </a:solidFill>
              </a:rPr>
              <a:t>lanca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>
                <a:solidFill>
                  <a:srgbClr val="1065AB"/>
                </a:solidFill>
              </a:rPr>
              <a:t>snabdevanja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/>
              <a:t>razvijanjem</a:t>
            </a:r>
            <a:r>
              <a:rPr lang="en-US" dirty="0"/>
              <a:t> </a:t>
            </a:r>
            <a:r>
              <a:rPr lang="en-US" dirty="0" err="1"/>
              <a:t>sposobnosti</a:t>
            </a:r>
            <a:r>
              <a:rPr lang="en-US" dirty="0"/>
              <a:t> </a:t>
            </a:r>
            <a:r>
              <a:rPr lang="en-US" dirty="0" err="1"/>
              <a:t>brzog</a:t>
            </a:r>
            <a:r>
              <a:rPr lang="en-US" dirty="0"/>
              <a:t> </a:t>
            </a:r>
            <a:r>
              <a:rPr lang="en-US" dirty="0" err="1"/>
              <a:t>prilagođavanja</a:t>
            </a:r>
            <a:r>
              <a:rPr lang="en-US" dirty="0"/>
              <a:t> </a:t>
            </a:r>
            <a:r>
              <a:rPr lang="en-US" dirty="0" err="1"/>
              <a:t>tržišnim</a:t>
            </a:r>
            <a:r>
              <a:rPr lang="en-US" dirty="0"/>
              <a:t> </a:t>
            </a:r>
            <a:r>
              <a:rPr lang="en-US" dirty="0" err="1"/>
              <a:t>promenama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operativnim</a:t>
            </a:r>
            <a:r>
              <a:rPr lang="en-US" dirty="0"/>
              <a:t> </a:t>
            </a:r>
            <a:r>
              <a:rPr lang="en-US" dirty="0" err="1"/>
              <a:t>okruženjima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minimiziranjem</a:t>
            </a:r>
            <a:r>
              <a:rPr lang="en-US" dirty="0"/>
              <a:t> </a:t>
            </a:r>
            <a:r>
              <a:rPr lang="en-US" dirty="0" err="1"/>
              <a:t>rizika</a:t>
            </a:r>
            <a:r>
              <a:rPr lang="en-US" dirty="0"/>
              <a:t> od </a:t>
            </a:r>
            <a:r>
              <a:rPr lang="en-US" dirty="0" err="1"/>
              <a:t>zastoja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poremećaja</a:t>
            </a:r>
            <a:r>
              <a:rPr lang="pl-PL" dirty="0"/>
              <a:t>;</a:t>
            </a:r>
            <a:endParaRPr lang="en-US" dirty="0"/>
          </a:p>
          <a:p>
            <a:pPr algn="just"/>
            <a:r>
              <a:rPr lang="en-US" dirty="0" err="1">
                <a:solidFill>
                  <a:srgbClr val="1065AB"/>
                </a:solidFill>
              </a:rPr>
              <a:t>Optimizacija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>
                <a:solidFill>
                  <a:srgbClr val="1065AB"/>
                </a:solidFill>
              </a:rPr>
              <a:t>upravljanja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>
                <a:solidFill>
                  <a:srgbClr val="1065AB"/>
                </a:solidFill>
              </a:rPr>
              <a:t>zalihama</a:t>
            </a:r>
            <a:r>
              <a:rPr lang="en-US" dirty="0">
                <a:solidFill>
                  <a:srgbClr val="1065AB"/>
                </a:solidFill>
              </a:rPr>
              <a:t>, </a:t>
            </a:r>
            <a:r>
              <a:rPr lang="en-US" dirty="0"/>
              <a:t>koji </a:t>
            </a:r>
            <a:r>
              <a:rPr lang="en-US" dirty="0" err="1"/>
              <a:t>balansira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 za </a:t>
            </a:r>
            <a:r>
              <a:rPr lang="en-US" dirty="0" err="1"/>
              <a:t>smanjenjem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zahtevima</a:t>
            </a:r>
            <a:r>
              <a:rPr lang="en-US" dirty="0"/>
              <a:t> za </a:t>
            </a:r>
            <a:r>
              <a:rPr lang="en-US" dirty="0" err="1"/>
              <a:t>dostupnost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pl-PL" dirty="0"/>
              <a:t>;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Chopra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Meindl</a:t>
            </a:r>
            <a:r>
              <a:rPr lang="pl-PL" sz="1200" dirty="0">
                <a:solidFill>
                  <a:srgbClr val="7F7F7F"/>
                </a:solidFill>
              </a:rPr>
              <a:t>, 2007</a:t>
            </a:r>
          </a:p>
        </p:txBody>
      </p:sp>
      <p:pic>
        <p:nvPicPr>
          <p:cNvPr id="3" name="Grafika 2" descr="Strzał w dziesiątkę z wypełnieniem pełnym">
            <a:extLst>
              <a:ext uri="{FF2B5EF4-FFF2-40B4-BE49-F238E27FC236}">
                <a16:creationId xmlns:a16="http://schemas.microsoft.com/office/drawing/2014/main" id="{97EEE692-1B6A-F0CC-C2B2-3FB5048FD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43640" y="2331020"/>
            <a:ext cx="2195960" cy="219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ciljevi</a:t>
            </a:r>
            <a:r>
              <a:rPr lang="en-US" dirty="0"/>
              <a:t> </a:t>
            </a:r>
            <a:r>
              <a:rPr lang="en-US" dirty="0" err="1"/>
              <a:t>kontrole</a:t>
            </a:r>
            <a:r>
              <a:rPr lang="en-US" dirty="0"/>
              <a:t> </a:t>
            </a:r>
            <a:r>
              <a:rPr lang="en-US" dirty="0" err="1"/>
              <a:t>lanca</a:t>
            </a:r>
            <a:r>
              <a:rPr lang="en-US" dirty="0"/>
              <a:t> </a:t>
            </a:r>
            <a:r>
              <a:rPr lang="en-US" dirty="0" err="1"/>
              <a:t>snabdevanja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5" y="1621438"/>
            <a:ext cx="8474476" cy="4351338"/>
          </a:xfrm>
        </p:spPr>
        <p:txBody>
          <a:bodyPr>
            <a:normAutofit/>
          </a:bodyPr>
          <a:lstStyle/>
          <a:p>
            <a:pPr algn="just"/>
            <a:r>
              <a:rPr lang="en-US" dirty="0" err="1">
                <a:solidFill>
                  <a:srgbClr val="1065AB"/>
                </a:solidFill>
              </a:rPr>
              <a:t>Unapređenje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>
                <a:solidFill>
                  <a:srgbClr val="1065AB"/>
                </a:solidFill>
              </a:rPr>
              <a:t>procesa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>
                <a:solidFill>
                  <a:srgbClr val="1065AB"/>
                </a:solidFill>
              </a:rPr>
              <a:t>donošenja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>
                <a:solidFill>
                  <a:srgbClr val="1065AB"/>
                </a:solidFill>
              </a:rPr>
              <a:t>odluka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/>
              <a:t>pružanjem</a:t>
            </a:r>
            <a:r>
              <a:rPr lang="en-US" dirty="0"/>
              <a:t> </a:t>
            </a:r>
            <a:r>
              <a:rPr lang="en-US" dirty="0" err="1"/>
              <a:t>ključnih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podržavaju</a:t>
            </a:r>
            <a:r>
              <a:rPr lang="en-US" dirty="0"/>
              <a:t> </a:t>
            </a:r>
            <a:r>
              <a:rPr lang="en-US" dirty="0" err="1"/>
              <a:t>strateške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taktičke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 o </a:t>
            </a:r>
            <a:r>
              <a:rPr lang="en-US" dirty="0" err="1"/>
              <a:t>upravljanju</a:t>
            </a:r>
            <a:r>
              <a:rPr lang="en-US" dirty="0"/>
              <a:t>;</a:t>
            </a:r>
          </a:p>
          <a:p>
            <a:pPr algn="just"/>
            <a:r>
              <a:rPr lang="en-US" dirty="0" err="1">
                <a:solidFill>
                  <a:srgbClr val="1065AB"/>
                </a:solidFill>
              </a:rPr>
              <a:t>Obezbeđivanje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>
                <a:solidFill>
                  <a:srgbClr val="1065AB"/>
                </a:solidFill>
              </a:rPr>
              <a:t>kontinuiranog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>
                <a:solidFill>
                  <a:srgbClr val="1065AB"/>
                </a:solidFill>
              </a:rPr>
              <a:t>poboljšanja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/>
              <a:t>promovisanjem</a:t>
            </a:r>
            <a:r>
              <a:rPr lang="en-US" dirty="0"/>
              <a:t> </a:t>
            </a:r>
            <a:r>
              <a:rPr lang="en-US" dirty="0" err="1"/>
              <a:t>kulture</a:t>
            </a:r>
            <a:r>
              <a:rPr lang="en-US" dirty="0"/>
              <a:t> </a:t>
            </a:r>
            <a:r>
              <a:rPr lang="en-US" dirty="0" err="1"/>
              <a:t>kontinuiranog</a:t>
            </a:r>
            <a:r>
              <a:rPr lang="en-US" dirty="0"/>
              <a:t> </a:t>
            </a:r>
            <a:r>
              <a:rPr lang="en-US" dirty="0" err="1"/>
              <a:t>poboljšanja</a:t>
            </a:r>
            <a:r>
              <a:rPr lang="en-US" dirty="0"/>
              <a:t> u </a:t>
            </a:r>
            <a:r>
              <a:rPr lang="en-US" dirty="0" err="1"/>
              <a:t>lancu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redovne</a:t>
            </a:r>
            <a:r>
              <a:rPr lang="en-US" dirty="0"/>
              <a:t> </a:t>
            </a:r>
            <a:r>
              <a:rPr lang="en-US" dirty="0" err="1"/>
              <a:t>preglede</a:t>
            </a:r>
            <a:r>
              <a:rPr lang="en-US" dirty="0"/>
              <a:t>, </a:t>
            </a:r>
            <a:r>
              <a:rPr lang="en-US" dirty="0" err="1"/>
              <a:t>procene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ažuriranja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Chopra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Meindl</a:t>
            </a:r>
            <a:r>
              <a:rPr lang="pl-PL" sz="1200" dirty="0">
                <a:solidFill>
                  <a:srgbClr val="7F7F7F"/>
                </a:solidFill>
              </a:rPr>
              <a:t>, 2007</a:t>
            </a:r>
          </a:p>
        </p:txBody>
      </p:sp>
      <p:pic>
        <p:nvPicPr>
          <p:cNvPr id="3" name="Grafika 2" descr="Strzał w dziesiątkę z wypełnieniem pełnym">
            <a:extLst>
              <a:ext uri="{FF2B5EF4-FFF2-40B4-BE49-F238E27FC236}">
                <a16:creationId xmlns:a16="http://schemas.microsoft.com/office/drawing/2014/main" id="{97EEE692-1B6A-F0CC-C2B2-3FB5048FD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43640" y="2331020"/>
            <a:ext cx="2195960" cy="219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2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5437566D-0945-414C-BA49-55AA10DE3CC2}"/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2747</TotalTime>
  <Words>2279</Words>
  <Application>Microsoft Office PowerPoint</Application>
  <PresentationFormat>Widescreen</PresentationFormat>
  <Paragraphs>487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Cambria Math</vt:lpstr>
      <vt:lpstr>Tahoma</vt:lpstr>
      <vt:lpstr>Motyw pakietu Office</vt:lpstr>
      <vt:lpstr>Napredna upotreba tabele za analizu logističkih podataka</vt:lpstr>
      <vt:lpstr>Agenda</vt:lpstr>
      <vt:lpstr>Koncept kontrole</vt:lpstr>
      <vt:lpstr>Koncept kontrole</vt:lpstr>
      <vt:lpstr>Koncept kontrole</vt:lpstr>
      <vt:lpstr>Kontroling povratnih informacija</vt:lpstr>
      <vt:lpstr>Ključni ciljevi kontrole lanca snabdevanja</vt:lpstr>
      <vt:lpstr>Ključni ciljevi kontrole lanca snabdevanja</vt:lpstr>
      <vt:lpstr>Ključni ciljevi kontrole lanca snabdevanja</vt:lpstr>
      <vt:lpstr>Ključni pokazatelji učinka (KPI) u SCM</vt:lpstr>
      <vt:lpstr>Ključni pokazatelji učinka (KPI) u SCM</vt:lpstr>
      <vt:lpstr>Ključni pokazatelji učinka (KPI) u SCM</vt:lpstr>
      <vt:lpstr>Ključni pokazatelji učinka (KPI) u SCM</vt:lpstr>
      <vt:lpstr>Ključni pokazatelji učinka (KPI) u SCM</vt:lpstr>
      <vt:lpstr>Ključni pokazatelji učinka (KPI) u SCM</vt:lpstr>
      <vt:lpstr>Ključni pokazatelji učinka (KPI) u SCM</vt:lpstr>
      <vt:lpstr>Ključni pokazatelji učinka (KPI) u SCM</vt:lpstr>
      <vt:lpstr>Ključni pokazatelji učinka (KPI) u SCM</vt:lpstr>
      <vt:lpstr>Ključni pokazatelji učinka (KPI) u SCM</vt:lpstr>
      <vt:lpstr>KPI u SCM – Primer</vt:lpstr>
      <vt:lpstr>KPI u SCM – Primer</vt:lpstr>
      <vt:lpstr>KPI u SCM – Primer</vt:lpstr>
      <vt:lpstr>KPI u SCM – Primer</vt:lpstr>
      <vt:lpstr>KPI u SCM – Primer</vt:lpstr>
      <vt:lpstr>KPI u SCM – Primer</vt:lpstr>
      <vt:lpstr>Rezime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ST 8/2021 - Mihajlović Sofija</cp:lastModifiedBy>
  <cp:revision>46</cp:revision>
  <dcterms:created xsi:type="dcterms:W3CDTF">2023-07-06T12:09:08Z</dcterms:created>
  <dcterms:modified xsi:type="dcterms:W3CDTF">2025-04-26T16:23:28Z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