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84" r:id="rId11"/>
    <p:sldId id="297" r:id="rId12"/>
    <p:sldId id="303" r:id="rId13"/>
    <p:sldId id="298" r:id="rId14"/>
    <p:sldId id="299" r:id="rId15"/>
    <p:sldId id="286" r:id="rId16"/>
    <p:sldId id="300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266" r:id="rId25"/>
    <p:sldId id="30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BEB3E-9BB2-499E-A085-1BAFA66AA0C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2D32A-CC28-47D1-83CD-83627DE478A3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DA4BFC-F266-4A33-9D18-862DF5D22C3F}" type="par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8F15E300-E47F-4B48-A616-F034A09D7B91}" type="sibTrans" cxnId="{21E2AF27-C975-445F-AEC4-D95A8627F7D5}">
      <dgm:prSet/>
      <dgm:spPr/>
      <dgm:t>
        <a:bodyPr/>
        <a:lstStyle/>
        <a:p>
          <a:pPr algn="ctr"/>
          <a:endParaRPr lang="en-US"/>
        </a:p>
      </dgm:t>
    </dgm:pt>
    <dgm:pt modelId="{479F92B0-22D4-4FED-A135-977C7AF52BCD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30563C-14AA-486E-8B45-A0EB8E8A46F9}" type="par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E5C4CB94-2B6C-4727-8171-49915CF1BF78}" type="sibTrans" cxnId="{D236476A-B71C-4158-8AD1-52CC28FC015E}">
      <dgm:prSet/>
      <dgm:spPr/>
      <dgm:t>
        <a:bodyPr/>
        <a:lstStyle/>
        <a:p>
          <a:pPr algn="ctr"/>
          <a:endParaRPr lang="en-US"/>
        </a:p>
      </dgm:t>
    </dgm:pt>
    <dgm:pt modelId="{5FD544B7-C658-41FB-88E5-90A86DACF79A}">
      <dgm:prSet phldrT="[Text]" custT="1"/>
      <dgm:spPr/>
      <dgm:t>
        <a:bodyPr/>
        <a:lstStyle/>
        <a:p>
          <a:pPr algn="ctr"/>
          <a:r>
            <a: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221558-136C-465F-9990-38042A653BCA}" type="par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E6569DB9-75AE-4191-92EB-4B8D8F7DE141}" type="sibTrans" cxnId="{0CB3527A-56AD-4300-B6AF-3155A8D68E0F}">
      <dgm:prSet/>
      <dgm:spPr/>
      <dgm:t>
        <a:bodyPr/>
        <a:lstStyle/>
        <a:p>
          <a:pPr algn="ctr"/>
          <a:endParaRPr lang="en-US"/>
        </a:p>
      </dgm:t>
    </dgm:pt>
    <dgm:pt modelId="{1145682E-2B54-4913-B4A1-8E46E82BAA8E}">
      <dgm:prSet phldrT="[Text]" custT="1"/>
      <dgm:spPr/>
      <dgm:t>
        <a:bodyPr/>
        <a:lstStyle/>
        <a:p>
          <a:pPr algn="ctr"/>
          <a:r>
            <a: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927D19-4BC2-4C50-8FB3-B3B8CB96C3BA}" type="sib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A800B307-62D8-4634-B305-40ABDD9D0945}" type="parTrans" cxnId="{3A444354-ADEA-4496-97C8-6B3DB3074858}">
      <dgm:prSet/>
      <dgm:spPr/>
      <dgm:t>
        <a:bodyPr/>
        <a:lstStyle/>
        <a:p>
          <a:pPr algn="ctr"/>
          <a:endParaRPr lang="en-US"/>
        </a:p>
      </dgm:t>
    </dgm:pt>
    <dgm:pt modelId="{70B81790-E59A-4B14-A0A8-F5A5EE03D845}" type="pres">
      <dgm:prSet presAssocID="{E9BBEB3E-9BB2-499E-A085-1BAFA66AA0C5}" presName="Name0" presStyleCnt="0">
        <dgm:presLayoutVars>
          <dgm:chMax val="4"/>
          <dgm:resizeHandles val="exact"/>
        </dgm:presLayoutVars>
      </dgm:prSet>
      <dgm:spPr/>
    </dgm:pt>
    <dgm:pt modelId="{A222D22F-1D35-450C-B641-753982D06356}" type="pres">
      <dgm:prSet presAssocID="{E9BBEB3E-9BB2-499E-A085-1BAFA66AA0C5}" presName="ellipse" presStyleLbl="trBgShp" presStyleIdx="0" presStyleCnt="1" custLinFactNeighborX="2526" custLinFactNeighborY="1678"/>
      <dgm:spPr/>
    </dgm:pt>
    <dgm:pt modelId="{51AA7DDC-0C3B-49CB-8022-160E4257634D}" type="pres">
      <dgm:prSet presAssocID="{E9BBEB3E-9BB2-499E-A085-1BAFA66AA0C5}" presName="arrow1" presStyleLbl="fgShp" presStyleIdx="0" presStyleCnt="1"/>
      <dgm:spPr/>
    </dgm:pt>
    <dgm:pt modelId="{CA925446-A2EA-4871-874B-B6A832571DA8}" type="pres">
      <dgm:prSet presAssocID="{E9BBEB3E-9BB2-499E-A085-1BAFA66AA0C5}" presName="rectangle" presStyleLbl="revTx" presStyleIdx="0" presStyleCnt="1">
        <dgm:presLayoutVars>
          <dgm:bulletEnabled val="1"/>
        </dgm:presLayoutVars>
      </dgm:prSet>
      <dgm:spPr/>
    </dgm:pt>
    <dgm:pt modelId="{AA9899E1-8929-4E1A-99B7-72763A1F4E97}" type="pres">
      <dgm:prSet presAssocID="{1145682E-2B54-4913-B4A1-8E46E82BAA8E}" presName="item1" presStyleLbl="node1" presStyleIdx="0" presStyleCnt="3" custScaleX="173936" custScaleY="115865">
        <dgm:presLayoutVars>
          <dgm:bulletEnabled val="1"/>
        </dgm:presLayoutVars>
      </dgm:prSet>
      <dgm:spPr/>
    </dgm:pt>
    <dgm:pt modelId="{64CD24B5-1A3D-481C-86C3-4FC84820AD11}" type="pres">
      <dgm:prSet presAssocID="{479F92B0-22D4-4FED-A135-977C7AF52BCD}" presName="item2" presStyleLbl="node1" presStyleIdx="1" presStyleCnt="3" custScaleX="160986" custScaleY="94148" custLinFactNeighborX="-3958" custLinFactNeighborY="-19551">
        <dgm:presLayoutVars>
          <dgm:bulletEnabled val="1"/>
        </dgm:presLayoutVars>
      </dgm:prSet>
      <dgm:spPr/>
    </dgm:pt>
    <dgm:pt modelId="{38BB4DB9-1507-484B-9470-CCD9AB1D127C}" type="pres">
      <dgm:prSet presAssocID="{5FD544B7-C658-41FB-88E5-90A86DACF79A}" presName="item3" presStyleLbl="node1" presStyleIdx="2" presStyleCnt="3" custScaleX="147950" custScaleY="107558" custLinFactNeighborX="20586" custLinFactNeighborY="-769">
        <dgm:presLayoutVars>
          <dgm:bulletEnabled val="1"/>
        </dgm:presLayoutVars>
      </dgm:prSet>
      <dgm:spPr/>
    </dgm:pt>
    <dgm:pt modelId="{ED3C8EE8-6EF3-462A-B30B-88BFF6F3C778}" type="pres">
      <dgm:prSet presAssocID="{E9BBEB3E-9BB2-499E-A085-1BAFA66AA0C5}" presName="funnel" presStyleLbl="trAlignAcc1" presStyleIdx="0" presStyleCnt="1" custLinFactNeighborX="2945" custLinFactNeighborY="2208"/>
      <dgm:spPr/>
    </dgm:pt>
  </dgm:ptLst>
  <dgm:cxnLst>
    <dgm:cxn modelId="{DA388B0D-92A3-4359-99CC-76692DA43245}" type="presOf" srcId="{5FD544B7-C658-41FB-88E5-90A86DACF79A}" destId="{CA925446-A2EA-4871-874B-B6A832571DA8}" srcOrd="0" destOrd="0" presId="urn:microsoft.com/office/officeart/2005/8/layout/funnel1"/>
    <dgm:cxn modelId="{21E2AF27-C975-445F-AEC4-D95A8627F7D5}" srcId="{E9BBEB3E-9BB2-499E-A085-1BAFA66AA0C5}" destId="{0E02D32A-CC28-47D1-83CD-83627DE478A3}" srcOrd="0" destOrd="0" parTransId="{C7DA4BFC-F266-4A33-9D18-862DF5D22C3F}" sibTransId="{8F15E300-E47F-4B48-A616-F034A09D7B91}"/>
    <dgm:cxn modelId="{8E4A505D-22CF-4967-922F-16F216AF4CC1}" type="presOf" srcId="{0E02D32A-CC28-47D1-83CD-83627DE478A3}" destId="{38BB4DB9-1507-484B-9470-CCD9AB1D127C}" srcOrd="0" destOrd="0" presId="urn:microsoft.com/office/officeart/2005/8/layout/funnel1"/>
    <dgm:cxn modelId="{73951961-E350-46EC-B933-206ACD5D299A}" type="presOf" srcId="{479F92B0-22D4-4FED-A135-977C7AF52BCD}" destId="{AA9899E1-8929-4E1A-99B7-72763A1F4E97}" srcOrd="0" destOrd="0" presId="urn:microsoft.com/office/officeart/2005/8/layout/funnel1"/>
    <dgm:cxn modelId="{D236476A-B71C-4158-8AD1-52CC28FC015E}" srcId="{E9BBEB3E-9BB2-499E-A085-1BAFA66AA0C5}" destId="{479F92B0-22D4-4FED-A135-977C7AF52BCD}" srcOrd="2" destOrd="0" parTransId="{1330563C-14AA-486E-8B45-A0EB8E8A46F9}" sibTransId="{E5C4CB94-2B6C-4727-8171-49915CF1BF78}"/>
    <dgm:cxn modelId="{3A444354-ADEA-4496-97C8-6B3DB3074858}" srcId="{E9BBEB3E-9BB2-499E-A085-1BAFA66AA0C5}" destId="{1145682E-2B54-4913-B4A1-8E46E82BAA8E}" srcOrd="1" destOrd="0" parTransId="{A800B307-62D8-4634-B305-40ABDD9D0945}" sibTransId="{83927D19-4BC2-4C50-8FB3-B3B8CB96C3BA}"/>
    <dgm:cxn modelId="{212E0057-7230-4CE2-88A9-62314C666715}" type="presOf" srcId="{E9BBEB3E-9BB2-499E-A085-1BAFA66AA0C5}" destId="{70B81790-E59A-4B14-A0A8-F5A5EE03D845}" srcOrd="0" destOrd="0" presId="urn:microsoft.com/office/officeart/2005/8/layout/funnel1"/>
    <dgm:cxn modelId="{0CB3527A-56AD-4300-B6AF-3155A8D68E0F}" srcId="{E9BBEB3E-9BB2-499E-A085-1BAFA66AA0C5}" destId="{5FD544B7-C658-41FB-88E5-90A86DACF79A}" srcOrd="3" destOrd="0" parTransId="{46221558-136C-465F-9990-38042A653BCA}" sibTransId="{E6569DB9-75AE-4191-92EB-4B8D8F7DE141}"/>
    <dgm:cxn modelId="{F0A866FC-056C-4382-9E14-124E8914B388}" type="presOf" srcId="{1145682E-2B54-4913-B4A1-8E46E82BAA8E}" destId="{64CD24B5-1A3D-481C-86C3-4FC84820AD11}" srcOrd="0" destOrd="0" presId="urn:microsoft.com/office/officeart/2005/8/layout/funnel1"/>
    <dgm:cxn modelId="{60F3BD61-29E7-4C08-B95D-749F90F99EC4}" type="presParOf" srcId="{70B81790-E59A-4B14-A0A8-F5A5EE03D845}" destId="{A222D22F-1D35-450C-B641-753982D06356}" srcOrd="0" destOrd="0" presId="urn:microsoft.com/office/officeart/2005/8/layout/funnel1"/>
    <dgm:cxn modelId="{1799414C-F575-4404-9942-7394246E4438}" type="presParOf" srcId="{70B81790-E59A-4B14-A0A8-F5A5EE03D845}" destId="{51AA7DDC-0C3B-49CB-8022-160E4257634D}" srcOrd="1" destOrd="0" presId="urn:microsoft.com/office/officeart/2005/8/layout/funnel1"/>
    <dgm:cxn modelId="{4CCE7184-A89C-41C0-85C8-9CDCC773F139}" type="presParOf" srcId="{70B81790-E59A-4B14-A0A8-F5A5EE03D845}" destId="{CA925446-A2EA-4871-874B-B6A832571DA8}" srcOrd="2" destOrd="0" presId="urn:microsoft.com/office/officeart/2005/8/layout/funnel1"/>
    <dgm:cxn modelId="{6B8C2CA4-5946-4DD8-A8B3-0D72C5C12108}" type="presParOf" srcId="{70B81790-E59A-4B14-A0A8-F5A5EE03D845}" destId="{AA9899E1-8929-4E1A-99B7-72763A1F4E97}" srcOrd="3" destOrd="0" presId="urn:microsoft.com/office/officeart/2005/8/layout/funnel1"/>
    <dgm:cxn modelId="{F03CA04D-CE2D-4978-8666-60971EC696AD}" type="presParOf" srcId="{70B81790-E59A-4B14-A0A8-F5A5EE03D845}" destId="{64CD24B5-1A3D-481C-86C3-4FC84820AD11}" srcOrd="4" destOrd="0" presId="urn:microsoft.com/office/officeart/2005/8/layout/funnel1"/>
    <dgm:cxn modelId="{1D70A654-8AF9-4197-87F3-D038303F7DED}" type="presParOf" srcId="{70B81790-E59A-4B14-A0A8-F5A5EE03D845}" destId="{38BB4DB9-1507-484B-9470-CCD9AB1D127C}" srcOrd="5" destOrd="0" presId="urn:microsoft.com/office/officeart/2005/8/layout/funnel1"/>
    <dgm:cxn modelId="{13C41949-EEE2-48A1-8CB9-759251DDC6BE}" type="presParOf" srcId="{70B81790-E59A-4B14-A0A8-F5A5EE03D845}" destId="{ED3C8EE8-6EF3-462A-B30B-88BFF6F3C7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D22F-1D35-450C-B641-753982D06356}">
      <dsp:nvSpPr>
        <dsp:cNvPr id="0" name=""/>
        <dsp:cNvSpPr/>
      </dsp:nvSpPr>
      <dsp:spPr>
        <a:xfrm>
          <a:off x="1433993" y="185590"/>
          <a:ext cx="3301435" cy="11465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A7DDC-0C3B-49CB-8022-160E4257634D}">
      <dsp:nvSpPr>
        <dsp:cNvPr id="0" name=""/>
        <dsp:cNvSpPr/>
      </dsp:nvSpPr>
      <dsp:spPr>
        <a:xfrm>
          <a:off x="2686529" y="2973851"/>
          <a:ext cx="639813" cy="409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25446-A2EA-4871-874B-B6A832571DA8}">
      <dsp:nvSpPr>
        <dsp:cNvPr id="0" name=""/>
        <dsp:cNvSpPr/>
      </dsp:nvSpPr>
      <dsp:spPr>
        <a:xfrm>
          <a:off x="1470884" y="3301435"/>
          <a:ext cx="3071103" cy="7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Analityka biznesowa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70884" y="3301435"/>
        <a:ext cx="3071103" cy="767775"/>
      </dsp:txXfrm>
    </dsp:sp>
    <dsp:sp modelId="{AA9899E1-8929-4E1A-99B7-72763A1F4E97}">
      <dsp:nvSpPr>
        <dsp:cNvPr id="0" name=""/>
        <dsp:cNvSpPr/>
      </dsp:nvSpPr>
      <dsp:spPr>
        <a:xfrm>
          <a:off x="2125142" y="1310090"/>
          <a:ext cx="2003157" cy="13343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Programowanie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18498" y="1505505"/>
        <a:ext cx="1416445" cy="943545"/>
      </dsp:txXfrm>
    </dsp:sp>
    <dsp:sp modelId="{64CD24B5-1A3D-481C-86C3-4FC84820AD11}">
      <dsp:nvSpPr>
        <dsp:cNvPr id="0" name=""/>
        <dsp:cNvSpPr/>
      </dsp:nvSpPr>
      <dsp:spPr>
        <a:xfrm>
          <a:off x="1330050" y="345978"/>
          <a:ext cx="1854017" cy="1084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Narzędzia matematyczne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01565" y="504765"/>
        <a:ext cx="1310987" cy="766694"/>
      </dsp:txXfrm>
    </dsp:sp>
    <dsp:sp modelId="{38BB4DB9-1507-484B-9470-CCD9AB1D127C}">
      <dsp:nvSpPr>
        <dsp:cNvPr id="0" name=""/>
        <dsp:cNvSpPr/>
      </dsp:nvSpPr>
      <dsp:spPr>
        <a:xfrm>
          <a:off x="2865036" y="206618"/>
          <a:ext cx="1703886" cy="1238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Ekspertyza logistyczna</a:t>
          </a:r>
          <a:endParaRPr lang="en-US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4564" y="388022"/>
        <a:ext cx="1204830" cy="875898"/>
      </dsp:txXfrm>
    </dsp:sp>
    <dsp:sp modelId="{ED3C8EE8-6EF3-462A-B30B-88BFF6F3C778}">
      <dsp:nvSpPr>
        <dsp:cNvPr id="0" name=""/>
        <dsp:cNvSpPr/>
      </dsp:nvSpPr>
      <dsp:spPr>
        <a:xfrm>
          <a:off x="1320477" y="88881"/>
          <a:ext cx="3582953" cy="286636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762D46D1-33BE-2DE0-8C95-B33C4833D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743107"/>
            <a:ext cx="5444689" cy="209971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lang="pl-PL" sz="4000" b="1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B3AF293-5F03-5CBF-E797-E3F4FF4E49B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46EA2B09-7223-1781-4026-E4036E1D6C6B}"/>
              </a:ext>
            </a:extLst>
          </p:cNvPr>
          <p:cNvSpPr txBox="1">
            <a:spLocks/>
          </p:cNvSpPr>
          <p:nvPr/>
        </p:nvSpPr>
        <p:spPr>
          <a:xfrm>
            <a:off x="6096000" y="3252594"/>
            <a:ext cx="5708073" cy="949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l-PL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 analityki biznesowej, w tym R i SQL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/>
              <a:t>owanie</a:t>
            </a:r>
            <a:r>
              <a:rPr lang="pt-BR" dirty="0"/>
              <a:t> R </a:t>
            </a:r>
            <a:r>
              <a:rPr lang="pl-PL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80376" y="5788919"/>
            <a:ext cx="43892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Interfejs użytkownika i R &amp; R Studio.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907386" y="1367372"/>
            <a:ext cx="5627014" cy="42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SQL i jego związek z BA i R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239" y="1282064"/>
            <a:ext cx="6902027" cy="473773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58462" y="6154320"/>
            <a:ext cx="43474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Model danych bazy danych Chinook.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2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SQL i jego związek z BA i R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pl-PL" sz="2200" dirty="0"/>
              <a:t>Integracja Business Analytics (BA), SQL i R jest niezbędna do skutecznego zarządzania danymi i ich analizy, szczególnie w dużych organizacjach, w których dane są dobrze ustrukturyzowane w bazach danych SQL. Podczas gdy MŚP mogą nadal zmagać się z właściwym zarządzaniem danymi, większe firmy dostrzegły znaczenie organizowania swoich danych biznesowych, zazwyczaj przy użyciu baz danych SQL. SQL jest idealny do przechowywania i aktualizowania stale zmieniających się danych napędzanych przez realia rynkowe i działania firmy, takie jak sprzedaż i przychody</a:t>
            </a:r>
            <a:r>
              <a:rPr lang="en-GB" sz="22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pl-PL" sz="2200" dirty="0"/>
              <a:t>R uzupełnia SQL, zapewniając potężne narzędzia statystyczne dostosowane do analizy danych, co czyni go doskonałym wyborem do automatyzacji zadań i tworzenia niestandardowych pakietów analitycznych. W przeciwieństwie do ogólnych języków programowania, takich jak </a:t>
            </a:r>
            <a:r>
              <a:rPr lang="pl-PL" sz="2200" dirty="0" err="1"/>
              <a:t>Python</a:t>
            </a:r>
            <a:r>
              <a:rPr lang="pl-PL" sz="2200" dirty="0"/>
              <a:t>, R jest specjalnie zaprojektowany do analizy danych, co czyni go kluczowym graczem w BA. Razem, SQL i R oferują solidne ramy do analizy danych biznesowych, umożliwiając firmom podejmowanie świadomych decyzji w oparciu o dokładne i aktualne informacje</a:t>
            </a:r>
            <a:r>
              <a:rPr lang="en-GB" sz="2200" dirty="0"/>
              <a:t>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6306" y="1481668"/>
            <a:ext cx="6291658" cy="46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1572" y="1117600"/>
            <a:ext cx="5090161" cy="5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0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4B956-0E8E-A6C3-DA2A-A841920F8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10" y="1365583"/>
            <a:ext cx="10093158" cy="4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84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Zapytanie do bazy danych SQL za pomocą R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0BE13-466C-4DE0-1DEC-975F2ACCF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1540904"/>
            <a:ext cx="9581147" cy="41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42CBB0-067A-BE79-1203-A4EC53FD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733" y="1044885"/>
            <a:ext cx="5410729" cy="5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FA8197C-75C0-D052-576E-72E75632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56860"/>
            <a:ext cx="5890441" cy="39031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9D6E5AF-40CE-83F5-0DB2-B225E50D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" y="1919333"/>
            <a:ext cx="5890441" cy="39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Renderowanie</a:t>
            </a:r>
            <a:r>
              <a:rPr lang="pl-PL" dirty="0"/>
              <a:t> bazy danych SQL i tworzenie raportu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49AAB87-A58C-6B21-FC3D-D0A5E6B5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5" y="1619340"/>
            <a:ext cx="5519647" cy="44258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23002D3-DBAA-012E-F4F4-DAE9E0FA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761" y="2177764"/>
            <a:ext cx="6278854" cy="32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777903"/>
            <a:ext cx="9949873" cy="395787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3000" dirty="0"/>
              <a:t>Czym jest analityka biznesowa (BA)</a:t>
            </a:r>
          </a:p>
          <a:p>
            <a:pPr algn="just"/>
            <a:r>
              <a:rPr lang="pl-PL" sz="3000" dirty="0"/>
              <a:t>Jakie problemy rozwiązuje i jakich narzędzi używa?</a:t>
            </a:r>
            <a:r>
              <a:rPr lang="en-GB" sz="3000" dirty="0"/>
              <a:t> </a:t>
            </a:r>
            <a:endParaRPr lang="sr-Latn-RS" sz="3000" dirty="0"/>
          </a:p>
          <a:p>
            <a:pPr algn="just">
              <a:lnSpc>
                <a:spcPct val="110000"/>
              </a:lnSpc>
            </a:pPr>
            <a:r>
              <a:rPr lang="pl-PL" sz="3000" dirty="0"/>
              <a:t>Czym są R i SQL? W jaki sposób BA jest powiązane z R i SQL?</a:t>
            </a:r>
            <a:r>
              <a:rPr lang="en-GB" sz="3000" dirty="0"/>
              <a:t> </a:t>
            </a:r>
            <a:endParaRPr lang="sr-Latn-RS" sz="3000" dirty="0"/>
          </a:p>
          <a:p>
            <a:pPr algn="just">
              <a:lnSpc>
                <a:spcPct val="110000"/>
              </a:lnSpc>
            </a:pPr>
            <a:r>
              <a:rPr lang="pl-PL" sz="3000" dirty="0"/>
              <a:t>Czy istnieją przykłady dobrych praktyk, w których oprogramowanie to jest wykorzystywane do rozwiązywania logistycznych problemów biznesowych?</a:t>
            </a:r>
            <a:endParaRPr lang="sr-Latn-RS" sz="3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Rendering the SQL database and making report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863BD6-9012-B7CB-A5F4-C0C901DD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9" y="1520435"/>
            <a:ext cx="5498876" cy="506888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509260-E8E6-6433-C856-B21A9C034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23" y="1520435"/>
            <a:ext cx="5928203" cy="46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3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30" y="0"/>
            <a:ext cx="9745133" cy="1116542"/>
          </a:xfrm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491" y="960582"/>
            <a:ext cx="10298651" cy="520930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Analityka biznesowa (BA) to podejście oparte na danych, które usprawnia podejmowanie decyzji biznesowych poprzez łączenie surowych danych z praktycznymi spostrzeżeniami, poprawiając wydajność firmy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BA obejmuje różne obszary zastosowań, takie jak analityka finansowa, analityka łańcucha dostaw, analityka marketingowa i inne, z których każdy przyczynia się do różnych aspektów strategii biznesowej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Istnieją trzy główne typy platform BA: Opisowe, Predykcyjne i Preskryptywne, z których każda oferuje różne poziomy analizy danych i wsparcia w podejmowaniu decyzji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Nowoczesne BA wykorzystuje zaawansowane systemy i technologie, w tym uczenie maszynowe i sztuczną inteligencję, aby wspierać podejmowanie decyzji i optymalizować procesy biznesowe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Główne cele BA obejmują osiągnięcie przewagi konkurencyjnej, zwiększenie wydajności organizacji i usprawnienie procesów decyzyjnych poprzez wydobywanie wartości z danych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Niezależnie od platformy BA, udane wdrożenie opiera się na narzędziach matematycznych, wsparciu programistycznym i wiedzy specjalistycznej w danej dziedzinie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Połączenie między BA, SQL i R jest kluczowe, ponieważ SQL zarządza przechowywaniem i aktualizacjami danych, podczas gdy R zapewnia możliwości analizy statystycznej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700" dirty="0">
                <a:ea typeface="Calibri" panose="020F0502020204030204" pitchFamily="34" charset="0"/>
                <a:cs typeface="Times New Roman" panose="02020603050405020304" pitchFamily="18" charset="0"/>
              </a:rPr>
              <a:t>SQL i R oferują razem potężną kombinację do analizy danych biznesowych, umożliwiając firmom podejmowanie świadomych decyzji w oparciu o dokładne informacje w czasie rzeczywistym</a:t>
            </a:r>
            <a:r>
              <a:rPr lang="en-GB" sz="17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7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Business Analytics (BA) oferuje kompleksowe podejście do analizy danych i podejmowania decyzji w przedsiębiorstwach. Wspierając środowisko oparte na danych, BA ma na celu poprawę wyników biznesowych poprzez umożliwienie podejmowania bardziej świadomych decyzji. Głównym celem BA jest ustanowienie potoku wiedzy, który skutecznie łączy surowe dane z decyzjami biznesowymi, ostatecznie poprawiając efektywność biznesową poprzez lepszą integrację z systemami operacyjnymi</a:t>
            </a:r>
            <a:r>
              <a:rPr lang="en-GB" sz="2200" dirty="0"/>
              <a:t>.</a:t>
            </a:r>
            <a:endParaRPr lang="sr-Latn-RS" sz="2200" dirty="0"/>
          </a:p>
          <a:p>
            <a:pPr algn="just">
              <a:lnSpc>
                <a:spcPct val="100000"/>
              </a:lnSpc>
            </a:pPr>
            <a:r>
              <a:rPr lang="pl-PL" sz="2200" dirty="0"/>
              <a:t>BA jest wszechstronny, z aplikacjami obejmującymi wiele obszarów, takich jak analizy finansowe, analizy łańcucha dostaw, analizy kryzysowe, analizy wiedzy, analizy marketingowe, analizy klientów, analizy usług, analizy zasobów ludzkich, analizy talentów, analizy procesów i analizy ryzyka. Te różne gałęzie pokazują szeroką użyteczność BA w różnych funkcjach biznesowych</a:t>
            </a:r>
            <a:r>
              <a:rPr lang="en-GB" sz="2200" dirty="0"/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64" y="1481668"/>
            <a:ext cx="11067472" cy="511059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900" dirty="0"/>
              <a:t>Istnieją trzy rodzaje platform analityki biznesowej </a:t>
            </a:r>
            <a:r>
              <a:rPr lang="en-GB" sz="1900" dirty="0"/>
              <a:t>:</a:t>
            </a:r>
          </a:p>
          <a:p>
            <a:pPr marL="719138" indent="-269875" algn="just">
              <a:lnSpc>
                <a:spcPct val="100000"/>
              </a:lnSpc>
            </a:pPr>
            <a:r>
              <a:rPr lang="pl-PL" sz="1900" dirty="0"/>
              <a:t>Opisowe - analizują istniejące dane i zapewniają statystyki podsumowujące oraz podstawową wizualizację</a:t>
            </a:r>
            <a:r>
              <a:rPr lang="en-GB" sz="1900" dirty="0"/>
              <a:t>.</a:t>
            </a:r>
            <a:endParaRPr lang="sr-Latn-RS" sz="1900" dirty="0"/>
          </a:p>
          <a:p>
            <a:pPr marL="719138" indent="-269875" algn="just">
              <a:lnSpc>
                <a:spcPct val="100000"/>
              </a:lnSpc>
            </a:pPr>
            <a:r>
              <a:rPr lang="pl-PL" sz="1900" dirty="0"/>
              <a:t>Predykcyjne - wykorzystują istniejące dane do oszacowania najbardziej prawdopodobnych przyszłych scenariuszy.</a:t>
            </a:r>
            <a:endParaRPr lang="sr-Latn-RS" sz="1900" dirty="0"/>
          </a:p>
          <a:p>
            <a:pPr marL="719138" indent="-269875" algn="just">
              <a:lnSpc>
                <a:spcPct val="110000"/>
              </a:lnSpc>
            </a:pPr>
            <a:r>
              <a:rPr lang="pl-PL" sz="1900" dirty="0"/>
              <a:t>Preskryptywne - automatycznie przetwarzają duże zbiory danych, reguły biznesowe, warunki rynkowe itp. Platformy te wykorzystują metody uczenia maszynowego i sztucznej inteligencji. Celem jest w pełni zautomatyzowane podejmowanie decyzji o tym, jakie działania powinna podjąć firma, biorąc pod uwagę obecną sytuację, aby osiągnąć pożądane cele biznesowe</a:t>
            </a:r>
            <a:r>
              <a:rPr lang="en-GB" sz="1900" dirty="0"/>
              <a:t>.</a:t>
            </a:r>
          </a:p>
          <a:p>
            <a:pPr algn="just">
              <a:lnSpc>
                <a:spcPct val="110000"/>
              </a:lnSpc>
            </a:pPr>
            <a:r>
              <a:rPr lang="pl-PL" sz="1900" dirty="0"/>
              <a:t>Nowoczesne BA jest głęboko zakorzenione w postępach, które wspierają procesy decyzyjne. Postępy te obejmują potężne narzędzia do generowania, wybierania i stosowania wiedzy kluczowej dla decyzji. BA działa zarówno na wiedzy jakościowej, jak i ilościowej, w zależności od tego, co jest potrzebne do podjęcia konkretnej decyzji. To podwójne skupienie pozwala BA być wysoce adaptowalnym do różnych wyzwań biznesowych</a:t>
            </a:r>
            <a:r>
              <a:rPr lang="en-GB" sz="1900" dirty="0"/>
              <a:t>.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93816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3"/>
            <a:ext cx="10515600" cy="48337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Zastosowanie BA wynika z jego zdolności do rozwiązywania krytycznych problemów związanych z zarządzaniem. Zapewnia kilka kluczowych korzyści, w tym osiągnięcie przewagi konkurencyjnej, wspieranie celów strategicznych i taktycznych, poprawę wydajności organizacyjnej, poprawę wyników decyzji, udoskonalenie procesów decyzyjnych, tworzenie cennej wiedzy i czerpanie wartości z danych</a:t>
            </a:r>
            <a:r>
              <a:rPr lang="en-GB" sz="2200" dirty="0"/>
              <a:t>.</a:t>
            </a:r>
          </a:p>
          <a:p>
            <a:pPr algn="just">
              <a:lnSpc>
                <a:spcPct val="100000"/>
              </a:lnSpc>
            </a:pPr>
            <a:r>
              <a:rPr lang="pl-PL" sz="2200" dirty="0"/>
              <a:t>Niezależnie od używanej platformy BA, istnieją trzy podstawowe filary każdego rozwiązania BA: narzędzia matematyczne, narzędzia programistyczne i wiedza logistyczna. Narzędzia matematyczne są niezbędne do identyfikowania i przedstawiania spostrzeżeń w różnych formatach, takich jak tabele i wykresy. Narzędzia programistyczne wspierają te działania, zapewniając szybkie i dokładne obliczenia. Wreszcie, wiedza logistyczna ma kluczowe znaczenie dla identyfikacji kluczowych czynników i zrozumienia ekosystemu związanego z problemem biznesowym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94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Czym jest analityka biznesowa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95422" y="5538000"/>
            <a:ext cx="64789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sr-Latn-RS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pl-PL" sz="1600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Kluczowe filary BA w kontekście łańcucha dostaw i logistyki</a:t>
            </a:r>
            <a:r>
              <a:rPr lang="en-GB" sz="16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62E3794-3C5B-45CC-9100-F75B8A89D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05189"/>
              </p:ext>
            </p:extLst>
          </p:nvPr>
        </p:nvGraphicFramePr>
        <p:xfrm>
          <a:off x="2964873" y="1481667"/>
          <a:ext cx="6012872" cy="409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</a:t>
            </a:r>
            <a:r>
              <a:rPr lang="en-GB" dirty="0"/>
              <a:t>R?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l-PL" sz="2200" dirty="0"/>
              <a:t>R to zintegrowany pakiet oprogramowania do manipulacji danymi, obliczeń i wyświetlania graficznego (R </a:t>
            </a:r>
            <a:r>
              <a:rPr lang="pl-PL" sz="2200" dirty="0" err="1"/>
              <a:t>Core</a:t>
            </a:r>
            <a:r>
              <a:rPr lang="pl-PL" sz="2200" dirty="0"/>
              <a:t> Team, 2019). Posiada on między innymi </a:t>
            </a:r>
            <a:r>
              <a:rPr lang="en-GB" sz="2200" dirty="0"/>
              <a:t>:</a:t>
            </a:r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efektywny system obsługi i przechowywania danych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zestaw operatorów do obliczeń na tablicach, w szczególności macierzach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duży, spójny, zintegrowany zbiór narzędzi pośrednich do analizy danych</a:t>
            </a:r>
            <a:r>
              <a:rPr lang="en-GB" sz="2200" dirty="0"/>
              <a:t>,</a:t>
            </a:r>
            <a:endParaRPr lang="sr-Latn-RS" sz="2200" dirty="0"/>
          </a:p>
          <a:p>
            <a:pPr marL="627063" lvl="0" indent="-355600" algn="just">
              <a:lnSpc>
                <a:spcPct val="100000"/>
              </a:lnSpc>
            </a:pPr>
            <a:r>
              <a:rPr lang="pl-PL" sz="2200" dirty="0"/>
              <a:t>Graficzne udogodnienia do analizy i wyświetlania danych bezpośrednio na komputerze lub na papierze, a także dobrze rozwinięty, prosty i skuteczny język programowania (zwany „S”), który zawiera funkcje warunkowe, pętle, funkcje rekurencyjne zdefiniowane przez użytkownika oraz funkcje wejściowe i wyjściowe. (W rzeczywistości większość funkcji dostarczanych przez system jest napisana w języku S)</a:t>
            </a:r>
            <a:r>
              <a:rPr lang="en-GB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/>
              <a:t>owanie</a:t>
            </a:r>
            <a:r>
              <a:rPr lang="pt-BR" dirty="0"/>
              <a:t> R </a:t>
            </a:r>
            <a:r>
              <a:rPr lang="pl-PL" dirty="0"/>
              <a:t>i</a:t>
            </a:r>
            <a:r>
              <a:rPr lang="pt-BR" dirty="0"/>
              <a:t> R Studio</a:t>
            </a:r>
            <a:endParaRPr lang="pl-PL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026" y="1165225"/>
            <a:ext cx="7920348" cy="43513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52667" y="5770446"/>
            <a:ext cx="44603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Rysunek. Strona pobierania oprogramowania R</a:t>
            </a:r>
            <a:r>
              <a:rPr lang="pl-PL" sz="1100" dirty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3905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Instal</a:t>
            </a:r>
            <a:r>
              <a:rPr lang="pl-PL" dirty="0" err="1"/>
              <a:t>owanie</a:t>
            </a:r>
            <a:r>
              <a:rPr lang="pt-BR" dirty="0"/>
              <a:t> R </a:t>
            </a:r>
            <a:r>
              <a:rPr lang="pl-PL" dirty="0"/>
              <a:t>oraz</a:t>
            </a:r>
            <a:r>
              <a:rPr lang="pt-BR" dirty="0"/>
              <a:t> R Studio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02413" y="5708876"/>
            <a:ext cx="43854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Rysunek. Interfejs użytkownika i R &amp; </a:t>
            </a:r>
            <a:r>
              <a:rPr lang="pl-PL" dirty="0" err="1"/>
              <a:t>RStudio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296B1-4F88-18FE-67DA-61FF357CC652}"/>
              </a:ext>
            </a:extLst>
          </p:cNvPr>
          <p:cNvSpPr txBox="1"/>
          <p:nvPr/>
        </p:nvSpPr>
        <p:spPr>
          <a:xfrm>
            <a:off x="3047499" y="4135004"/>
            <a:ext cx="6097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https://www.youtube.com/watch?v=H9EBlFDGG4k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32FA2E1-826A-463D-51F0-D19BD5D8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4" y="1481667"/>
            <a:ext cx="9197591" cy="24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5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4BE4845A-ADA3-40AC-8CA2-812BDDE8388F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1160</Words>
  <Application>Microsoft Office PowerPoint</Application>
  <PresentationFormat>Panoramiczny</PresentationFormat>
  <Paragraphs>65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Motyw pakietu Office</vt:lpstr>
      <vt:lpstr>Statystyczne metody analizy danych logistycznych</vt:lpstr>
      <vt:lpstr>Agenda</vt:lpstr>
      <vt:lpstr>Czym jest analityka biznesowa?</vt:lpstr>
      <vt:lpstr>Czym jest analityka biznesowa?</vt:lpstr>
      <vt:lpstr>Czym jest analityka biznesowa?</vt:lpstr>
      <vt:lpstr>Czym jest analityka biznesowa?</vt:lpstr>
      <vt:lpstr>Czym jest R?</vt:lpstr>
      <vt:lpstr>Instalowanie R i R Studio</vt:lpstr>
      <vt:lpstr>Instalowanie R oraz R Studio</vt:lpstr>
      <vt:lpstr>Instalowanie R i R Studio</vt:lpstr>
      <vt:lpstr>SQL i jego związek z BA i R</vt:lpstr>
      <vt:lpstr>SQL i jego związek z BA i R</vt:lpstr>
      <vt:lpstr>Zapytanie do bazy danych SQL za pomocą R</vt:lpstr>
      <vt:lpstr>Zapytanie do bazy danych SQL za pomocą R</vt:lpstr>
      <vt:lpstr>Zapytanie do bazy danych SQL za pomocą R</vt:lpstr>
      <vt:lpstr>Zapytanie do bazy danych SQL za pomocą R</vt:lpstr>
      <vt:lpstr>Renderowanie bazy danych SQL i tworzenie raportu</vt:lpstr>
      <vt:lpstr>Renderowanie bazy danych SQL i tworzenie raportu</vt:lpstr>
      <vt:lpstr>Renderowanie bazy danych SQL i tworzenie raportu</vt:lpstr>
      <vt:lpstr>Rendering the SQL database and making report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37</cp:revision>
  <dcterms:created xsi:type="dcterms:W3CDTF">2023-07-06T12:09:08Z</dcterms:created>
  <dcterms:modified xsi:type="dcterms:W3CDTF">2025-04-30T05:53:48Z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