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74" r:id="rId6"/>
    <p:sldId id="434" r:id="rId7"/>
    <p:sldId id="278" r:id="rId8"/>
    <p:sldId id="259" r:id="rId9"/>
    <p:sldId id="271" r:id="rId10"/>
    <p:sldId id="435" r:id="rId11"/>
    <p:sldId id="261" r:id="rId12"/>
    <p:sldId id="269" r:id="rId13"/>
    <p:sldId id="272" r:id="rId14"/>
    <p:sldId id="276" r:id="rId15"/>
    <p:sldId id="270" r:id="rId16"/>
    <p:sldId id="277" r:id="rId17"/>
    <p:sldId id="267" r:id="rId18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425EAFC-A392-4643-B85B-FD35B7281701}"/>
    <pc:docChg chg="undo custSel addSld delSld modSld sldOrd">
      <pc:chgData name="Roman Gumzej" userId="39b5f2aa-645e-44ce-a9a1-d6838aa53dea" providerId="ADAL" clId="{2425EAFC-A392-4643-B85B-FD35B7281701}" dt="2024-10-09T08:43:00.994" v="842" actId="207"/>
      <pc:docMkLst>
        <pc:docMk/>
      </pc:docMkLst>
      <pc:sldChg chg="modSp mod">
        <pc:chgData name="Roman Gumzej" userId="39b5f2aa-645e-44ce-a9a1-d6838aa53dea" providerId="ADAL" clId="{2425EAFC-A392-4643-B85B-FD35B7281701}" dt="2024-10-08T09:30:18.854" v="12" actId="20577"/>
        <pc:sldMkLst>
          <pc:docMk/>
          <pc:sldMk cId="0" sldId="256"/>
        </pc:sldMkLst>
        <pc:spChg chg="mod">
          <ac:chgData name="Roman Gumzej" userId="39b5f2aa-645e-44ce-a9a1-d6838aa53dea" providerId="ADAL" clId="{2425EAFC-A392-4643-B85B-FD35B7281701}" dt="2024-10-08T09:30:18.854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2425EAFC-A392-4643-B85B-FD35B7281701}" dt="2024-10-09T08:29:23.437" v="201" actId="790"/>
        <pc:sldMkLst>
          <pc:docMk/>
          <pc:sldMk cId="0" sldId="257"/>
        </pc:sldMkLst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283555088" sldId="25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0" sldId="259"/>
        </pc:sldMkLst>
      </pc:sldChg>
      <pc:sldChg chg="modSp mod">
        <pc:chgData name="Roman Gumzej" userId="39b5f2aa-645e-44ce-a9a1-d6838aa53dea" providerId="ADAL" clId="{2425EAFC-A392-4643-B85B-FD35B7281701}" dt="2024-10-09T08:30:26.395" v="209" actId="20577"/>
        <pc:sldMkLst>
          <pc:docMk/>
          <pc:sldMk cId="0" sldId="261"/>
        </pc:sldMkLst>
        <pc:spChg chg="mod">
          <ac:chgData name="Roman Gumzej" userId="39b5f2aa-645e-44ce-a9a1-d6838aa53dea" providerId="ADAL" clId="{2425EAFC-A392-4643-B85B-FD35B7281701}" dt="2024-10-09T08:30:26.395" v="209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734625239" sldId="268"/>
        </pc:sldMkLst>
      </pc:sldChg>
      <pc:sldChg chg="modSp mod">
        <pc:chgData name="Roman Gumzej" userId="39b5f2aa-645e-44ce-a9a1-d6838aa53dea" providerId="ADAL" clId="{2425EAFC-A392-4643-B85B-FD35B7281701}" dt="2024-10-09T08:30:33.117" v="211" actId="20577"/>
        <pc:sldMkLst>
          <pc:docMk/>
          <pc:sldMk cId="541305173" sldId="269"/>
        </pc:sldMkLst>
        <pc:spChg chg="mod">
          <ac:chgData name="Roman Gumzej" userId="39b5f2aa-645e-44ce-a9a1-d6838aa53dea" providerId="ADAL" clId="{2425EAFC-A392-4643-B85B-FD35B7281701}" dt="2024-10-08T09:33:39.775" v="183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30:33.117" v="211" actId="20577"/>
          <ac:spMkLst>
            <pc:docMk/>
            <pc:sldMk cId="541305173" sldId="269"/>
            <ac:spMk id="111" creationId="{00000000-0000-0000-0000-000000000000}"/>
          </ac:spMkLst>
        </pc:spChg>
      </pc:sldChg>
      <pc:sldChg chg="ord">
        <pc:chgData name="Roman Gumzej" userId="39b5f2aa-645e-44ce-a9a1-d6838aa53dea" providerId="ADAL" clId="{2425EAFC-A392-4643-B85B-FD35B7281701}" dt="2024-10-08T09:34:28.308" v="187"/>
        <pc:sldMkLst>
          <pc:docMk/>
          <pc:sldMk cId="3795078662" sldId="270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938609928" sldId="271"/>
        </pc:sldMkLst>
      </pc:sldChg>
      <pc:sldChg chg="addSp delSp modSp mod">
        <pc:chgData name="Roman Gumzej" userId="39b5f2aa-645e-44ce-a9a1-d6838aa53dea" providerId="ADAL" clId="{2425EAFC-A392-4643-B85B-FD35B7281701}" dt="2024-10-09T08:43:00.994" v="842" actId="207"/>
        <pc:sldMkLst>
          <pc:docMk/>
          <pc:sldMk cId="16559152" sldId="272"/>
        </pc:sldMkLst>
        <pc:graphicFrameChg chg="add mod modGraphic">
          <ac:chgData name="Roman Gumzej" userId="39b5f2aa-645e-44ce-a9a1-d6838aa53dea" providerId="ADAL" clId="{2425EAFC-A392-4643-B85B-FD35B7281701}" dt="2024-10-09T08:43:00.994" v="842" actId="207"/>
          <ac:graphicFrameMkLst>
            <pc:docMk/>
            <pc:sldMk cId="16559152" sldId="272"/>
            <ac:graphicFrameMk id="2" creationId="{19CA26F6-DF59-4302-9303-320892CAB5D7}"/>
          </ac:graphicFrameMkLst>
        </pc:graphicFrameChg>
        <pc:picChg chg="del">
          <ac:chgData name="Roman Gumzej" userId="39b5f2aa-645e-44ce-a9a1-d6838aa53dea" providerId="ADAL" clId="{2425EAFC-A392-4643-B85B-FD35B7281701}" dt="2024-10-09T08:31:23.014" v="212" actId="478"/>
          <ac:picMkLst>
            <pc:docMk/>
            <pc:sldMk cId="16559152" sldId="272"/>
            <ac:picMk id="4" creationId="{9AB440FA-C4B0-A237-3B0E-A8DADB0FE22B}"/>
          </ac:picMkLst>
        </pc:pic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719117435" sldId="273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419681172" sldId="27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88892531" sldId="275"/>
        </pc:sldMkLst>
      </pc:sldChg>
      <pc:sldChg chg="new del">
        <pc:chgData name="Roman Gumzej" userId="39b5f2aa-645e-44ce-a9a1-d6838aa53dea" providerId="ADAL" clId="{2425EAFC-A392-4643-B85B-FD35B7281701}" dt="2024-10-09T08:34:54.931" v="223" actId="47"/>
        <pc:sldMkLst>
          <pc:docMk/>
          <pc:sldMk cId="2776504019" sldId="27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275584542" sldId="277"/>
        </pc:sldMkLst>
      </pc:sldChg>
      <pc:sldChg chg="modSp add mod">
        <pc:chgData name="Roman Gumzej" userId="39b5f2aa-645e-44ce-a9a1-d6838aa53dea" providerId="ADAL" clId="{2425EAFC-A392-4643-B85B-FD35B7281701}" dt="2024-10-09T08:41:07.212" v="836" actId="790"/>
        <pc:sldMkLst>
          <pc:docMk/>
          <pc:sldMk cId="4173848783" sldId="277"/>
        </pc:sldMkLst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4167233608" sldId="27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4243192384" sldId="43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957197095" sldId="435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516918703" sldId="43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777026037" sldId="43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3078110176" sldId="438"/>
        </pc:sldMkLst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ABE1C04C-9588-440E-A3D7-B587791B49AF}"/>
    <pc:docChg chg="addSld modSld sldOrd">
      <pc:chgData name="Roman Gumzej" userId="39b5f2aa-645e-44ce-a9a1-d6838aa53dea" providerId="ADAL" clId="{ABE1C04C-9588-440E-A3D7-B587791B49AF}" dt="2025-04-09T10:35:06.136" v="89" actId="20577"/>
      <pc:docMkLst>
        <pc:docMk/>
      </pc:docMkLst>
      <pc:sldChg chg="modSp mod">
        <pc:chgData name="Roman Gumzej" userId="39b5f2aa-645e-44ce-a9a1-d6838aa53dea" providerId="ADAL" clId="{ABE1C04C-9588-440E-A3D7-B587791B49AF}" dt="2025-04-09T10:35:06.136" v="89" actId="20577"/>
        <pc:sldMkLst>
          <pc:docMk/>
          <pc:sldMk cId="0" sldId="257"/>
        </pc:sldMkLst>
        <pc:spChg chg="mod">
          <ac:chgData name="Roman Gumzej" userId="39b5f2aa-645e-44ce-a9a1-d6838aa53dea" providerId="ADAL" clId="{ABE1C04C-9588-440E-A3D7-B587791B49AF}" dt="2025-04-09T10:35:06.136" v="89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ABE1C04C-9588-440E-A3D7-B587791B49AF}" dt="2025-04-09T10:24:43.805" v="3"/>
        <pc:sldMkLst>
          <pc:docMk/>
          <pc:sldMk cId="1283555088" sldId="258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0" sldId="259"/>
        </pc:sldMkLst>
      </pc:sldChg>
      <pc:sldChg chg="modSp mod">
        <pc:chgData name="Roman Gumzej" userId="39b5f2aa-645e-44ce-a9a1-d6838aa53dea" providerId="ADAL" clId="{ABE1C04C-9588-440E-A3D7-B587791B49AF}" dt="2025-04-09T10:23:45.973" v="2" actId="403"/>
        <pc:sldMkLst>
          <pc:docMk/>
          <pc:sldMk cId="3795078662" sldId="270"/>
        </pc:sldMkLst>
        <pc:spChg chg="mod">
          <ac:chgData name="Roman Gumzej" userId="39b5f2aa-645e-44ce-a9a1-d6838aa53dea" providerId="ADAL" clId="{ABE1C04C-9588-440E-A3D7-B587791B49AF}" dt="2025-04-09T10:23:45.973" v="2" actId="403"/>
          <ac:spMkLst>
            <pc:docMk/>
            <pc:sldMk cId="3795078662" sldId="270"/>
            <ac:spMk id="111" creationId="{00000000-0000-0000-0000-000000000000}"/>
          </ac:spMkLst>
        </pc:spChg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938609928" sldId="271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1419681172" sldId="274"/>
        </pc:sldMkLst>
      </pc:sldChg>
      <pc:sldChg chg="add">
        <pc:chgData name="Roman Gumzej" userId="39b5f2aa-645e-44ce-a9a1-d6838aa53dea" providerId="ADAL" clId="{ABE1C04C-9588-440E-A3D7-B587791B49AF}" dt="2025-04-09T10:26:11.296" v="57"/>
        <pc:sldMkLst>
          <pc:docMk/>
          <pc:sldMk cId="2721187171" sldId="278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4243192384" sldId="434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275584542" sldId="435"/>
        </pc:sldMkLst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9. 04. 2025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9. 04. 2025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Introduction to Operations Research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Slides to exercises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Decision support systems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Decision support systems (DSS) are interactive systems which assist decision makers in their use of the data and models for solving unstructured or partly structured problems.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Expert System (ES) is an application program or environment, which effectively supports problem solving in a specialized problem area, requiring expert knowledge and skills.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addition to statistical and simulation methods, used in BA, DSS often include models that enable decision making, based on a set of distinctive criteria, weighs, utility function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variant data.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Multicriteria Decision Making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Multicriteria decision making (MCDM) evaluates multiple (possibly) conflicting criteria in decision making over a set of candidate solutions or variants. 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MCDM decision model is composed of: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Criteria – the parameters of input variants, critical for our design;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Weighs – the relative importance of selected criteria;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Utility function – the function that combines the weighted parameters of variants into a fitness value;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– the data representing the variants; input data to our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93467"/>
              </p:ext>
            </p:extLst>
          </p:nvPr>
        </p:nvGraphicFramePr>
        <p:xfrm>
          <a:off x="838200" y="2093913"/>
          <a:ext cx="10515597" cy="2671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Grade*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int.mem.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X7a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 WEIGHS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int.mem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 of variants (V) by their characteristic parameters (P): {V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Normalization of parameters by calculating </a:t>
            </a:r>
            <a:r>
              <a:rPr lang="en-US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l-SI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local 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with reference to the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600" kern="100" baseline="30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parameter maximum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from all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samples: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greater value of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smaller value of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The grades are weighted according to preferences: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for each j=1...n, by weighs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which need to sum-up to 1, i.e. 100%;</a:t>
            </a:r>
            <a:endParaRPr lang="sl-SI" sz="16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weighted grades of all variants are summed up: X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to obtain composite grades according to our utility function;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 best variant is chosen Y=max {X</a:t>
            </a:r>
            <a:r>
              <a:rPr lang="en-US" sz="16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Conclusion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example a decision model used in equipment modeling has been presented.</a:t>
            </a:r>
          </a:p>
          <a:p>
            <a:pPr>
              <a:lnSpc>
                <a:spcPct val="150000"/>
              </a:lnSpc>
            </a:pPr>
            <a:r>
              <a:rPr lang="en-GB" sz="1800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such decisions involve multiple providers and diverse products. Hence, it is crucial to identify common criteria to differentiate them among each other and to build an appropriate utility function.</a:t>
            </a:r>
          </a:p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important to note that services can also be included in the decision making, provided they can be differentiated on a set of common criteria.</a:t>
            </a:r>
          </a:p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play with the draft model and build one for Your own use (e.g., computers, dishwashers, etc.).</a:t>
            </a:r>
          </a:p>
        </p:txBody>
      </p:sp>
    </p:spTree>
    <p:extLst>
      <p:ext uri="{BB962C8B-B14F-4D97-AF65-F5344CB8AC3E}">
        <p14:creationId xmlns:p14="http://schemas.microsoft.com/office/powerpoint/2010/main" val="41738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OR in </a:t>
            </a:r>
            <a:r>
              <a:rPr lang="sl-SI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logistics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Business </a:t>
            </a:r>
            <a:r>
              <a:rPr lang="sl-SI" sz="2000" spc="-1" dirty="0" err="1">
                <a:solidFill>
                  <a:schemeClr val="dk1"/>
                </a:solidFill>
                <a:latin typeface="Tahoma"/>
                <a:ea typeface="Tahoma"/>
              </a:rPr>
              <a:t>intelligence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Decision support systems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Multi-criteria decision making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Conclusion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Operations research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in logistics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Operations research methods are used in 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strategic logistics planning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enable complex what-if analysis,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manage complexity: interdependence + variability + dynamics,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involve less costs and interference with the process than by experimentation with a real system,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focus on details,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the understanding of a system and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communication between management and experts.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 logistics planning comprises all activities which need to be performed on the 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strategic, tactical and operational levels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 provide for: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 quality management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and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production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Source: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system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model of the real world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(good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decision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support system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laboratory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(controlled environment)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and analytics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intelligence (BI) comprises all strategies and technologies used by enterprises for the data analysis of past and current business information.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analytics (BA) is a process based on BI, enabling new insights into the business process and better strategic decision making for the future; it builds on Data Mining (DM), being the process of finding anomalies, patterns, and correlations in larger data sets, to predict the results.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Example: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Sales and operations planning (SOP) is a flexible tool based on BI to forecast and plan production activities; it comprises sales, production and capacity planning.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Institutional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D8AB4598-A154-4279-AE67-55F6009E697C}"/>
</file>

<file path=customXml/itemProps2.xml><?xml version="1.0" encoding="utf-8"?>
<ds:datastoreItem xmlns:ds="http://schemas.openxmlformats.org/officeDocument/2006/customXml" ds:itemID="{54E595EF-7881-41F6-A964-F938A1B19911}"/>
</file>

<file path=customXml/itemProps3.xml><?xml version="1.0" encoding="utf-8"?>
<ds:datastoreItem xmlns:ds="http://schemas.openxmlformats.org/officeDocument/2006/customXml" ds:itemID="{D7A6FBA9-EC96-4FE0-BE2E-813E34C574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1066</Words>
  <Application>Microsoft Office PowerPoint</Application>
  <PresentationFormat>Širokozaslonsko</PresentationFormat>
  <Paragraphs>169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Operations research in logistics</vt:lpstr>
      <vt:lpstr>Strategic logistics planning</vt:lpstr>
      <vt:lpstr>Strategic logistics planning</vt:lpstr>
      <vt:lpstr>Simulation system</vt:lpstr>
      <vt:lpstr>Business intelligence and analytics</vt:lpstr>
      <vt:lpstr>SOP (1/2)</vt:lpstr>
      <vt:lpstr>SOP (2/2)</vt:lpstr>
      <vt:lpstr>Decision support systems</vt:lpstr>
      <vt:lpstr>Multicriteria Decision Making</vt:lpstr>
      <vt:lpstr> MCDM example (1/2)</vt:lpstr>
      <vt:lpstr> MCDM example (2/2)</vt:lpstr>
      <vt:lpstr>MCDM procedure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Roman Gumzej</cp:lastModifiedBy>
  <cp:revision>295</cp:revision>
  <dcterms:created xsi:type="dcterms:W3CDTF">2023-07-06T12:09:08Z</dcterms:created>
  <dcterms:modified xsi:type="dcterms:W3CDTF">2025-04-09T10:35:18Z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