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441" r:id="rId6"/>
    <p:sldId id="257" r:id="rId7"/>
    <p:sldId id="258" r:id="rId8"/>
    <p:sldId id="274" r:id="rId9"/>
    <p:sldId id="434" r:id="rId10"/>
    <p:sldId id="278" r:id="rId11"/>
    <p:sldId id="259" r:id="rId12"/>
    <p:sldId id="271" r:id="rId13"/>
    <p:sldId id="435" r:id="rId14"/>
    <p:sldId id="261" r:id="rId15"/>
    <p:sldId id="269" r:id="rId16"/>
    <p:sldId id="436" r:id="rId17"/>
    <p:sldId id="437" r:id="rId18"/>
    <p:sldId id="438" r:id="rId19"/>
    <p:sldId id="439" r:id="rId20"/>
    <p:sldId id="440" r:id="rId21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3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ABE1C04C-9588-440E-A3D7-B587791B49AF}"/>
    <pc:docChg chg="addSld modSld sldOrd">
      <pc:chgData name="Roman Gumzej" userId="39b5f2aa-645e-44ce-a9a1-d6838aa53dea" providerId="ADAL" clId="{ABE1C04C-9588-440E-A3D7-B587791B49AF}" dt="2025-04-09T10:35:06.136" v="89" actId="20577"/>
      <pc:docMkLst>
        <pc:docMk/>
      </pc:docMkLst>
      <pc:sldChg chg="modSp mod">
        <pc:chgData name="Roman Gumzej" userId="39b5f2aa-645e-44ce-a9a1-d6838aa53dea" providerId="ADAL" clId="{ABE1C04C-9588-440E-A3D7-B587791B49AF}" dt="2025-04-09T10:35:06.136" v="89" actId="20577"/>
        <pc:sldMkLst>
          <pc:docMk/>
          <pc:sldMk cId="0" sldId="257"/>
        </pc:sldMkLst>
        <pc:spChg chg="mod">
          <ac:chgData name="Roman Gumzej" userId="39b5f2aa-645e-44ce-a9a1-d6838aa53dea" providerId="ADAL" clId="{ABE1C04C-9588-440E-A3D7-B587791B49AF}" dt="2025-04-09T10:35:06.136" v="89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ABE1C04C-9588-440E-A3D7-B587791B49AF}" dt="2025-04-09T10:24:43.805" v="3"/>
        <pc:sldMkLst>
          <pc:docMk/>
          <pc:sldMk cId="1283555088" sldId="258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0" sldId="259"/>
        </pc:sldMkLst>
      </pc:sldChg>
      <pc:sldChg chg="modSp mod">
        <pc:chgData name="Roman Gumzej" userId="39b5f2aa-645e-44ce-a9a1-d6838aa53dea" providerId="ADAL" clId="{ABE1C04C-9588-440E-A3D7-B587791B49AF}" dt="2025-04-09T10:23:45.973" v="2" actId="403"/>
        <pc:sldMkLst>
          <pc:docMk/>
          <pc:sldMk cId="3795078662" sldId="270"/>
        </pc:sldMkLst>
        <pc:spChg chg="mod">
          <ac:chgData name="Roman Gumzej" userId="39b5f2aa-645e-44ce-a9a1-d6838aa53dea" providerId="ADAL" clId="{ABE1C04C-9588-440E-A3D7-B587791B49AF}" dt="2025-04-09T10:23:45.973" v="2" actId="403"/>
          <ac:spMkLst>
            <pc:docMk/>
            <pc:sldMk cId="3795078662" sldId="270"/>
            <ac:spMk id="111" creationId="{00000000-0000-0000-0000-000000000000}"/>
          </ac:spMkLst>
        </pc:spChg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938609928" sldId="271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1419681172" sldId="274"/>
        </pc:sldMkLst>
      </pc:sldChg>
      <pc:sldChg chg="add">
        <pc:chgData name="Roman Gumzej" userId="39b5f2aa-645e-44ce-a9a1-d6838aa53dea" providerId="ADAL" clId="{ABE1C04C-9588-440E-A3D7-B587791B49AF}" dt="2025-04-09T10:26:11.296" v="57"/>
        <pc:sldMkLst>
          <pc:docMk/>
          <pc:sldMk cId="2721187171" sldId="278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4243192384" sldId="434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275584542" sldId="435"/>
        </pc:sldMkLst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425EAFC-A392-4643-B85B-FD35B7281701}"/>
    <pc:docChg chg="undo custSel addSld delSld modSld sldOrd">
      <pc:chgData name="Roman Gumzej" userId="39b5f2aa-645e-44ce-a9a1-d6838aa53dea" providerId="ADAL" clId="{2425EAFC-A392-4643-B85B-FD35B7281701}" dt="2024-10-09T08:43:00.994" v="842" actId="207"/>
      <pc:docMkLst>
        <pc:docMk/>
      </pc:docMkLst>
      <pc:sldChg chg="modSp mod">
        <pc:chgData name="Roman Gumzej" userId="39b5f2aa-645e-44ce-a9a1-d6838aa53dea" providerId="ADAL" clId="{2425EAFC-A392-4643-B85B-FD35B7281701}" dt="2024-10-08T09:30:18.854" v="12" actId="20577"/>
        <pc:sldMkLst>
          <pc:docMk/>
          <pc:sldMk cId="0" sldId="256"/>
        </pc:sldMkLst>
        <pc:spChg chg="mod">
          <ac:chgData name="Roman Gumzej" userId="39b5f2aa-645e-44ce-a9a1-d6838aa53dea" providerId="ADAL" clId="{2425EAFC-A392-4643-B85B-FD35B7281701}" dt="2024-10-08T09:30:18.854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2425EAFC-A392-4643-B85B-FD35B7281701}" dt="2024-10-09T08:29:23.437" v="201" actId="790"/>
        <pc:sldMkLst>
          <pc:docMk/>
          <pc:sldMk cId="0" sldId="257"/>
        </pc:sldMkLst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283555088" sldId="25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0" sldId="259"/>
        </pc:sldMkLst>
      </pc:sldChg>
      <pc:sldChg chg="modSp mod">
        <pc:chgData name="Roman Gumzej" userId="39b5f2aa-645e-44ce-a9a1-d6838aa53dea" providerId="ADAL" clId="{2425EAFC-A392-4643-B85B-FD35B7281701}" dt="2024-10-09T08:30:26.395" v="209" actId="20577"/>
        <pc:sldMkLst>
          <pc:docMk/>
          <pc:sldMk cId="0" sldId="261"/>
        </pc:sldMkLst>
        <pc:spChg chg="mod">
          <ac:chgData name="Roman Gumzej" userId="39b5f2aa-645e-44ce-a9a1-d6838aa53dea" providerId="ADAL" clId="{2425EAFC-A392-4643-B85B-FD35B7281701}" dt="2024-10-09T08:30:26.395" v="209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734625239" sldId="268"/>
        </pc:sldMkLst>
      </pc:sldChg>
      <pc:sldChg chg="modSp mod">
        <pc:chgData name="Roman Gumzej" userId="39b5f2aa-645e-44ce-a9a1-d6838aa53dea" providerId="ADAL" clId="{2425EAFC-A392-4643-B85B-FD35B7281701}" dt="2024-10-09T08:30:33.117" v="211" actId="20577"/>
        <pc:sldMkLst>
          <pc:docMk/>
          <pc:sldMk cId="541305173" sldId="269"/>
        </pc:sldMkLst>
        <pc:spChg chg="mod">
          <ac:chgData name="Roman Gumzej" userId="39b5f2aa-645e-44ce-a9a1-d6838aa53dea" providerId="ADAL" clId="{2425EAFC-A392-4643-B85B-FD35B7281701}" dt="2024-10-08T09:33:39.775" v="183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30:33.117" v="211" actId="20577"/>
          <ac:spMkLst>
            <pc:docMk/>
            <pc:sldMk cId="541305173" sldId="269"/>
            <ac:spMk id="111" creationId="{00000000-0000-0000-0000-000000000000}"/>
          </ac:spMkLst>
        </pc:spChg>
      </pc:sldChg>
      <pc:sldChg chg="ord">
        <pc:chgData name="Roman Gumzej" userId="39b5f2aa-645e-44ce-a9a1-d6838aa53dea" providerId="ADAL" clId="{2425EAFC-A392-4643-B85B-FD35B7281701}" dt="2024-10-08T09:34:28.308" v="187"/>
        <pc:sldMkLst>
          <pc:docMk/>
          <pc:sldMk cId="3795078662" sldId="270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938609928" sldId="271"/>
        </pc:sldMkLst>
      </pc:sldChg>
      <pc:sldChg chg="addSp delSp modSp mod">
        <pc:chgData name="Roman Gumzej" userId="39b5f2aa-645e-44ce-a9a1-d6838aa53dea" providerId="ADAL" clId="{2425EAFC-A392-4643-B85B-FD35B7281701}" dt="2024-10-09T08:43:00.994" v="842" actId="207"/>
        <pc:sldMkLst>
          <pc:docMk/>
          <pc:sldMk cId="16559152" sldId="272"/>
        </pc:sldMkLst>
        <pc:graphicFrameChg chg="add mod modGraphic">
          <ac:chgData name="Roman Gumzej" userId="39b5f2aa-645e-44ce-a9a1-d6838aa53dea" providerId="ADAL" clId="{2425EAFC-A392-4643-B85B-FD35B7281701}" dt="2024-10-09T08:43:00.994" v="842" actId="207"/>
          <ac:graphicFrameMkLst>
            <pc:docMk/>
            <pc:sldMk cId="16559152" sldId="272"/>
            <ac:graphicFrameMk id="2" creationId="{19CA26F6-DF59-4302-9303-320892CAB5D7}"/>
          </ac:graphicFrameMkLst>
        </pc:graphicFrameChg>
        <pc:picChg chg="del">
          <ac:chgData name="Roman Gumzej" userId="39b5f2aa-645e-44ce-a9a1-d6838aa53dea" providerId="ADAL" clId="{2425EAFC-A392-4643-B85B-FD35B7281701}" dt="2024-10-09T08:31:23.014" v="212" actId="478"/>
          <ac:picMkLst>
            <pc:docMk/>
            <pc:sldMk cId="16559152" sldId="272"/>
            <ac:picMk id="4" creationId="{9AB440FA-C4B0-A237-3B0E-A8DADB0FE22B}"/>
          </ac:picMkLst>
        </pc:pic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719117435" sldId="273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419681172" sldId="27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88892531" sldId="275"/>
        </pc:sldMkLst>
      </pc:sldChg>
      <pc:sldChg chg="new del">
        <pc:chgData name="Roman Gumzej" userId="39b5f2aa-645e-44ce-a9a1-d6838aa53dea" providerId="ADAL" clId="{2425EAFC-A392-4643-B85B-FD35B7281701}" dt="2024-10-09T08:34:54.931" v="223" actId="47"/>
        <pc:sldMkLst>
          <pc:docMk/>
          <pc:sldMk cId="2776504019" sldId="277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275584542" sldId="277"/>
        </pc:sldMkLst>
      </pc:sldChg>
      <pc:sldChg chg="modSp add mod">
        <pc:chgData name="Roman Gumzej" userId="39b5f2aa-645e-44ce-a9a1-d6838aa53dea" providerId="ADAL" clId="{2425EAFC-A392-4643-B85B-FD35B7281701}" dt="2024-10-09T08:41:07.212" v="836" actId="790"/>
        <pc:sldMkLst>
          <pc:docMk/>
          <pc:sldMk cId="4173848783" sldId="277"/>
        </pc:sldMkLst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4167233608" sldId="27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4243192384" sldId="43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957197095" sldId="435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516918703" sldId="43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777026037" sldId="437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3078110176" sldId="438"/>
        </pc:sldMkLst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28. 04. 2025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28. 04. 2025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Wprowadzenie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do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badań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operacyjnych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Slajdy do ćwiczeń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Systemy wspomagania decyzji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Systemy wspomagania decyzji (DSS) to interaktywne systemy, które pomagają decydentom w wykorzystywaniu danych i modeli do rozwiązywania nieustrukturyzowanych lub częściowo ustrukturyzowanych problemów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System ekspercki (ES) to aplikacja lub środowisko, które skutecznie wspiera rozwiązywanie problemów w wyspecjalizowanym obszarze problemowym, wymagającym wiedzy i umiejętności eksperckich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Oprócz metod statystycznych i symulacyjnych stosowanych w BA, DSS często obejmuje modele umożliwiające podejmowanie decyzji w oparciu o zestaw charakterystycznych kryteriów, wag, funkcji użyteczności i danych wariantowych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Multicriteria Decision Making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Wielokryterialne podejmowanie decyzji (MCDM) ocenia wiele (potencjalnie) sprzecznych kryteriów w procesie podejmowania decyzji w odniesieniu do zestawu potencjalnych rozwiązań lub wariantów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decyzyjny MCDM składa się z</a:t>
            </a: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Kryteriów – czyli parametrów wariantów wejściowych, krytycznych dla naszego projektu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 –oznaczają one względne znaczenie wybranych kryteriów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Funkcji użyteczności – jest to funkcja, która łączy ważone parametry wariantów w wartość fitness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Danych – są to dane reprezentujące warianty; dane wejściowe do naszego modelu MCDM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Przykład MCDM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93913"/>
          <a:ext cx="10515597" cy="3877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PARAMETRY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Cena (€)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Stopień*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Wydajność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Właściwości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Aparat fotograf.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Prędkość procesora(GHz)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Pamięć wewn. (GB)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waga (g)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rozmiar (mm3)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Pojemn. baterii (mAh)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</a:t>
                      </a:r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X7a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WAGI PARAMETRU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Cena</a:t>
                      </a:r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(€)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Stopień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Wydajność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Właściwości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Aparat fotograf.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Prędkość procesora (GHz)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Pamięć wewn.  (GB)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waga (g)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rozmiar (mm3)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Pojemn. baterii (mAh)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Waga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24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Przykład MCDM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9833FE9-7BDE-4237-4994-11F2F07E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1587499"/>
            <a:ext cx="6990218" cy="44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rocedura MCDM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88687" y="1481400"/>
            <a:ext cx="10515240" cy="51130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Reprezentacja wariantów (V) przez ich charakterystyczne parametry (P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{V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Normalizacja parametrów poprzez obliczenie względnego lokalnego stopnia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każdego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odniesieniu do j-tego parametru maksymalnej wartości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wszystkich i próbek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większa wartość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bardziej korzystna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mniejsza wartość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bardziej korzystna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Oceny są ważone zgodnie z preferencjami 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8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8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8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8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8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dla każdego 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j=1...n, </a:t>
            </a: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przez wagi </a:t>
            </a:r>
            <a:r>
              <a:rPr lang="en-US" sz="18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8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, które muszą sumować się do 1, tj. 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100%;</a:t>
            </a: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Ważone oceny wszystkich wariantów są sumowane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każdego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aby uzyskać oceny złożone zgodnie z naszą funkcją użyteczności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kern="100" dirty="0">
                <a:latin typeface="Tahoma" panose="020B0604030504040204" pitchFamily="34" charset="0"/>
                <a:cs typeface="Calibri" panose="020F0502020204030204" pitchFamily="34" charset="0"/>
              </a:rPr>
              <a:t>Wybierany jest najlepszy wariant 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Calibri"/>
              </a:rPr>
              <a:t>Y=max {X</a:t>
            </a:r>
            <a:r>
              <a:rPr lang="en-US" sz="18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7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Wnioski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przykładzie przedstawiono model decyzyjny wykorzystywany w modelowaniu sprzętu</a:t>
            </a:r>
            <a:r>
              <a:rPr lang="en-GB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Często takie decyzje dotyczą wielu dostawców i różnych produktów. W związku z tym kluczowe jest zidentyfikowanie wspólnych kryteriów, aby je rozróżnić i zbudować odpowiednią funkcję użyteczności</a:t>
            </a:r>
            <a:r>
              <a:rPr lang="en-GB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Należy zauważyć, że usługi mogą być również uwzględnione w procesie decyzyjnym pod warunkiem, że można je rozróżnić na podstawie zestawu wspólnych kryteriów</a:t>
            </a:r>
            <a:r>
              <a:rPr lang="en-GB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Można swobodnie bawić się modelem roboczym i budować własne urządzenia (np. komputery, zmywarki itp.</a:t>
            </a:r>
            <a:r>
              <a:rPr lang="en-GB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59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Badania operacyjne w logistyce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pc="-1" dirty="0">
                <a:solidFill>
                  <a:schemeClr val="dk1"/>
                </a:solidFill>
                <a:latin typeface="Tahoma"/>
                <a:ea typeface="Tahoma"/>
              </a:rPr>
              <a:t> Business intelligence (Analiza biznesowa)</a:t>
            </a:r>
            <a:endParaRPr lang="sl-SI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Systemy wspomagania decyzji</a:t>
            </a:r>
            <a:endParaRPr lang="pl-PL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pc="-1" dirty="0">
                <a:solidFill>
                  <a:schemeClr val="dk1"/>
                </a:solidFill>
                <a:latin typeface="Tahoma"/>
                <a:ea typeface="Tahoma"/>
              </a:rPr>
              <a:t> Wielokryterialne podejmowanie decyzji</a:t>
            </a:r>
            <a:endParaRPr lang="pl-PL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</a:rPr>
              <a:t>Wnioski</a:t>
            </a:r>
            <a:endParaRPr lang="en-GB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Badania operacyjne w logistyce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Metody badań operacyjnych są wykorzystywane w strategicznym planowaniu logistycznym w celu:</a:t>
            </a:r>
            <a:endParaRPr lang="en-GB" sz="2400" dirty="0">
              <a:solidFill>
                <a:schemeClr val="dk1"/>
              </a:solidFill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u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możliwiania złożonej analizy typu "co jeśli”?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zarządzania złożonością: współzależność + zmienność + dynamika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zmniejszenia kosztów i ingerencji w proces w przeciwieństwie do eksperymentowania z rzeczywistym systemem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oncentracj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szczegółach,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lepsze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zrozumieni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systemu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oraz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poprawy komunikacji między kierownictwem a ekspertami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Strategiczne planowanie logistyczne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A1434FD-969B-5391-4ABB-313443D4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21" y="1122142"/>
            <a:ext cx="5329757" cy="53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Strategiczne planowanie logistyczne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Strategiczne planowanie logistyczne obejmuje wszystkie działania, które należy wykonać na poziomie </a:t>
            </a:r>
            <a:r>
              <a:rPr lang="pl-PL" sz="26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strategicznym, taktycznym i operacyjnym</a:t>
            </a:r>
            <a:r>
              <a:rPr lang="pl-PL" sz="2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aby zapewnić </a:t>
            </a:r>
            <a:r>
              <a:rPr lang="en-US" sz="2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Kompleksowe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zarządzanie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jakością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Total quality management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US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Produkcja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dokładnie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czas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Just-in-time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-</a:t>
            </a:r>
            <a:r>
              <a:rPr lang="en-US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symulacyjny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3200" kern="100" dirty="0">
                <a:effectLst/>
                <a:latin typeface="Tahoma"/>
                <a:ea typeface="Calibri"/>
                <a:cs typeface="Calibri"/>
              </a:rPr>
              <a:t>Model świata rzeczywistego (dobry regulator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System wspomagania decyzji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 (DSS)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Laboratorium (środowisko kontrolowane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Business intelligence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(analiza biznesowa) i analityka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</a:t>
            </a:r>
            <a:r>
              <a:rPr lang="pl-PL" sz="2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Intelligence</a:t>
            </a:r>
            <a:r>
              <a:rPr lang="pl-PL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(BI) obejmuje wszystkie strategie i technologie wykorzystywane przez przedsiębiorstwa do analizy danych dotyczących przeszłych i bieżących informacji biznesowych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Analityka biznesowa (BA) to proces oparty na BI, umożliwiający nowy wgląd w proces biznesowy i lepsze podejmowanie strategicznych decyzji na przyszłość; opiera się na Data </a:t>
            </a:r>
            <a:r>
              <a:rPr lang="pl-PL" sz="2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Mining</a:t>
            </a:r>
            <a:r>
              <a:rPr lang="pl-PL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(DM), będącym procesem znajdowania anomalii, wzorców i korelacji w większych zbiorach danych, w celu przewidywania wyników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22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Przykład: </a:t>
            </a:r>
            <a:r>
              <a:rPr lang="pl-PL" sz="2200" strike="noStrike" spc="-1" dirty="0">
                <a:solidFill>
                  <a:schemeClr val="dk1"/>
                </a:solidFill>
                <a:latin typeface="Tahoma"/>
                <a:ea typeface="Tahoma"/>
              </a:rPr>
              <a:t>Planowanie sprzedaży i operacji (SOP) jest elastycznym narzędziem opartym na BI do prognozowania i planowania działań produkcyjnych; obejmuje planowanie sprzedaży, produkcji i zdolności produkcyjnych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22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182D480-0696-06BA-F20D-6E6977A1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52" y="2807462"/>
            <a:ext cx="6668296" cy="3685498"/>
          </a:xfrm>
          <a:prstGeom prst="rect">
            <a:avLst/>
          </a:prstGeom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Planowanie sprzedaży i operacji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4918106" y="1582887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/>
              </a:rPr>
              <a:t>Wiedza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instytucjonalna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6F1C2EB-9576-F598-A1E6-D9DBFF63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52" y="2858778"/>
            <a:ext cx="8418895" cy="2759898"/>
          </a:xfrm>
          <a:prstGeom prst="rect">
            <a:avLst/>
          </a:prstGeom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Planowanie sprzedaży i operacji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</a:rPr>
              <a:t>Zbiór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 danych DM (2024)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z Rozdziału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0362" y="1239324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B63865-711D-4780-9532-09A91B07C046}"/>
</file>

<file path=customXml/itemProps2.xml><?xml version="1.0" encoding="utf-8"?>
<ds:datastoreItem xmlns:ds="http://schemas.openxmlformats.org/officeDocument/2006/customXml" ds:itemID="{D7A6FBA9-EC96-4FE0-BE2E-813E34C57477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54E595EF-7881-41F6-A964-F938A1B199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</TotalTime>
  <Words>1031</Words>
  <Application>Microsoft Office PowerPoint</Application>
  <PresentationFormat>Panoramiczny</PresentationFormat>
  <Paragraphs>169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Badania operacyjne w logistyce</vt:lpstr>
      <vt:lpstr>Strategiczne planowanie logistyczne</vt:lpstr>
      <vt:lpstr>Strategiczne planowanie logistyczne</vt:lpstr>
      <vt:lpstr>System symulacyjny</vt:lpstr>
      <vt:lpstr>Business intelligence (analiza biznesowa) i analityka</vt:lpstr>
      <vt:lpstr>Planowanie sprzedaży i operacji SOP (1/2)</vt:lpstr>
      <vt:lpstr>Planowanie sprzedaży i operacji SOP (2/2)</vt:lpstr>
      <vt:lpstr>Systemy wspomagania decyzji</vt:lpstr>
      <vt:lpstr>Multicriteria Decision Making</vt:lpstr>
      <vt:lpstr> Przykład MCDM (1/2)</vt:lpstr>
      <vt:lpstr> Przykład MCDM (2/2)</vt:lpstr>
      <vt:lpstr>Procedura MCDM</vt:lpstr>
      <vt:lpstr>Wnioski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Siemieniak</cp:lastModifiedBy>
  <cp:revision>302</cp:revision>
  <dcterms:created xsi:type="dcterms:W3CDTF">2023-07-06T12:09:08Z</dcterms:created>
  <dcterms:modified xsi:type="dcterms:W3CDTF">2025-04-28T12:22:54Z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