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4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63" r:id="rId1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AEAEAE"/>
    <a:srgbClr val="FFFFFF"/>
    <a:srgbClr val="292928"/>
    <a:srgbClr val="1065AB"/>
    <a:srgbClr val="015BA6"/>
    <a:srgbClr val="F24D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39" autoAdjust="0"/>
    <p:restoredTop sz="94660"/>
  </p:normalViewPr>
  <p:slideViewPr>
    <p:cSldViewPr snapToGrid="0">
      <p:cViewPr varScale="1">
        <p:scale>
          <a:sx n="83" d="100"/>
          <a:sy n="83" d="100"/>
        </p:scale>
        <p:origin x="52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5B4C51FD-5995-4709-769B-AF16D6EB69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03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8662E8-C0F6-01F7-3135-55754D954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672" y="262905"/>
            <a:ext cx="9390352" cy="836261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A73EC7-14A4-45CC-5E00-8767B1FCA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01D473C-60C7-F335-6DD1-5CC8ADB7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168" y="635253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5E51F10D-98CF-2694-6381-FBA42C9A040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249333" y="4114000"/>
            <a:ext cx="4967366" cy="943069"/>
          </a:xfrm>
        </p:spPr>
        <p:txBody>
          <a:bodyPr>
            <a:normAutofit fontScale="92500"/>
          </a:bodyPr>
          <a:lstStyle/>
          <a:p>
            <a:pPr algn="l"/>
            <a:endParaRPr lang="pl-PL" sz="10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C3B84C6-E4A9-0972-31AD-1FB1FFB75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3A62EFDB-9E47-3314-96E8-A69158CEE9B9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03548563-5015-2CA8-F61D-1101F2E5088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543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37583371-04E1-2146-3E36-12C9771D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AF5DBE5F-E910-791D-7E65-F471D32292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746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9A76B6F-582B-1BF1-1999-B021F5DE44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52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3FED6E7-0302-CCE5-9FC1-77D8D9CA6A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179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60E9BA3-BDB4-BCD5-B127-3BFFA4E3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A06F91-E7B2-48F4-EA7A-6A09E7BE9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4076C3-5CF8-AC0A-9E17-2F51A1E9D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B821523-8AB1-0531-2AF3-4D0D0548DC1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A14F0DB-9ADC-C937-0F1A-1E8A90B74801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A1CFD1AA-490A-2DEF-96E8-48A6252146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3641" y="6176963"/>
            <a:ext cx="644058" cy="65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ymbol zastępczy stopki 4">
            <a:extLst>
              <a:ext uri="{FF2B5EF4-FFF2-40B4-BE49-F238E27FC236}">
                <a16:creationId xmlns:a16="http://schemas.microsoft.com/office/drawing/2014/main" id="{B83F9DA6-3C1E-F259-137C-1C439C9EBD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68532" y="6338357"/>
            <a:ext cx="4885267" cy="365125"/>
          </a:xfrm>
          <a:prstGeom prst="rect">
            <a:avLst/>
          </a:prstGeom>
        </p:spPr>
        <p:txBody>
          <a:bodyPr/>
          <a:lstStyle>
            <a:lvl1pPr>
              <a:defRPr sz="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Funded by the European Union.</a:t>
            </a:r>
          </a:p>
          <a:p>
            <a:r>
              <a:rPr lang="en-US" dirty="0"/>
              <a:t>Views and opinions expressed are however those of the author(s) only and do not necessarily</a:t>
            </a:r>
            <a:r>
              <a:rPr lang="pl-PL" dirty="0"/>
              <a:t> </a:t>
            </a:r>
            <a:r>
              <a:rPr lang="en-US" dirty="0"/>
              <a:t>reflect those of the European Union or the European Education and Culture Executive Agency (EACEA).</a:t>
            </a:r>
          </a:p>
          <a:p>
            <a:r>
              <a:rPr lang="en-US" dirty="0"/>
              <a:t>Neither the European Union nor EACEA can be held responsible for them.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4697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60" r:id="rId4"/>
    <p:sldLayoutId id="214748365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065A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5BA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>
            <a:extLst>
              <a:ext uri="{FF2B5EF4-FFF2-40B4-BE49-F238E27FC236}">
                <a16:creationId xmlns:a16="http://schemas.microsoft.com/office/drawing/2014/main" id="{C290822D-E319-E253-8963-D002A6CDF433}"/>
              </a:ext>
            </a:extLst>
          </p:cNvPr>
          <p:cNvSpPr/>
          <p:nvPr/>
        </p:nvSpPr>
        <p:spPr>
          <a:xfrm>
            <a:off x="7213600" y="5952067"/>
            <a:ext cx="4967366" cy="849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B42DF12-B99A-B28D-4CDB-00731913E0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0634" y="345174"/>
            <a:ext cx="4967366" cy="2591989"/>
          </a:xfrm>
        </p:spPr>
        <p:txBody>
          <a:bodyPr>
            <a:normAutofit fontScale="90000"/>
          </a:bodyPr>
          <a:lstStyle/>
          <a:p>
            <a:r>
              <a:rPr lang="pl-PL" b="1" dirty="0"/>
              <a:t>Przetwarzanie danych statystycznych SPSS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BD86EEC-9260-C0D2-A1CF-EC9FE5B2B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04" y="908526"/>
            <a:ext cx="4518672" cy="421184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AC256C7-DE57-3D54-E589-F59329555D7C}"/>
              </a:ext>
            </a:extLst>
          </p:cNvPr>
          <p:cNvSpPr txBox="1"/>
          <p:nvPr/>
        </p:nvSpPr>
        <p:spPr>
          <a:xfrm>
            <a:off x="411916" y="5378273"/>
            <a:ext cx="479213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BAS4SC</a:t>
            </a:r>
          </a:p>
          <a:p>
            <a:pPr algn="ctr"/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 Analytics Skills </a:t>
            </a:r>
            <a:br>
              <a:rPr lang="pl-PL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the Future-proofs Supply Chains </a:t>
            </a:r>
            <a:endParaRPr lang="pl-PL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l-PL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F3823DD-8D25-872F-C72C-4C503464D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8544" y="5638402"/>
            <a:ext cx="1079500" cy="109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107C3CB1-E1E2-9C03-3E4A-5B5EE4BCCCCA}"/>
              </a:ext>
            </a:extLst>
          </p:cNvPr>
          <p:cNvSpPr txBox="1"/>
          <p:nvPr/>
        </p:nvSpPr>
        <p:spPr>
          <a:xfrm>
            <a:off x="-170560" y="6462648"/>
            <a:ext cx="609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ctr">
              <a:defRPr sz="2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 </a:t>
            </a:r>
            <a:r>
              <a:rPr lang="pl-PL" sz="1600" b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number</a:t>
            </a:r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2022-1-PL01-KA220-HED-000088856</a:t>
            </a: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19348FEB-0D15-F9D5-CC56-88E3DC56F6F1}"/>
              </a:ext>
            </a:extLst>
          </p:cNvPr>
          <p:cNvSpPr txBox="1">
            <a:spLocks/>
          </p:cNvSpPr>
          <p:nvPr/>
        </p:nvSpPr>
        <p:spPr>
          <a:xfrm>
            <a:off x="5700634" y="2937163"/>
            <a:ext cx="4967366" cy="8960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LogistykaX</a:t>
            </a:r>
            <a:endParaRPr lang="pl-PL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EE4E65C5-835A-F284-C071-E322E9120233}"/>
              </a:ext>
            </a:extLst>
          </p:cNvPr>
          <p:cNvSpPr txBox="1">
            <a:spLocks/>
          </p:cNvSpPr>
          <p:nvPr/>
        </p:nvSpPr>
        <p:spPr>
          <a:xfrm>
            <a:off x="5700634" y="4075044"/>
            <a:ext cx="4967366" cy="8425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Studium przypadku</a:t>
            </a:r>
          </a:p>
        </p:txBody>
      </p:sp>
      <p:pic>
        <p:nvPicPr>
          <p:cNvPr id="10" name="Obraz 9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AB13C490-E78D-83E1-749C-E0D7C5A763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id="{E8D1704C-0375-DFA9-1EDB-A9723DA7A992}"/>
              </a:ext>
            </a:extLst>
          </p:cNvPr>
          <p:cNvSpPr/>
          <p:nvPr/>
        </p:nvSpPr>
        <p:spPr>
          <a:xfrm>
            <a:off x="169333" y="93133"/>
            <a:ext cx="1625600" cy="1600200"/>
          </a:xfrm>
          <a:custGeom>
            <a:avLst/>
            <a:gdLst>
              <a:gd name="connsiteX0" fmla="*/ 0 w 1625600"/>
              <a:gd name="connsiteY0" fmla="*/ 16934 h 1600200"/>
              <a:gd name="connsiteX1" fmla="*/ 0 w 1625600"/>
              <a:gd name="connsiteY1" fmla="*/ 16934 h 1600200"/>
              <a:gd name="connsiteX2" fmla="*/ 448734 w 1625600"/>
              <a:gd name="connsiteY2" fmla="*/ 25400 h 1600200"/>
              <a:gd name="connsiteX3" fmla="*/ 567267 w 1625600"/>
              <a:gd name="connsiteY3" fmla="*/ 0 h 1600200"/>
              <a:gd name="connsiteX4" fmla="*/ 1625600 w 1625600"/>
              <a:gd name="connsiteY4" fmla="*/ 135467 h 1600200"/>
              <a:gd name="connsiteX5" fmla="*/ 1447800 w 1625600"/>
              <a:gd name="connsiteY5" fmla="*/ 931334 h 1600200"/>
              <a:gd name="connsiteX6" fmla="*/ 1143000 w 1625600"/>
              <a:gd name="connsiteY6" fmla="*/ 1312334 h 1600200"/>
              <a:gd name="connsiteX7" fmla="*/ 778934 w 1625600"/>
              <a:gd name="connsiteY7" fmla="*/ 1583267 h 1600200"/>
              <a:gd name="connsiteX8" fmla="*/ 135467 w 1625600"/>
              <a:gd name="connsiteY8" fmla="*/ 1600200 h 1600200"/>
              <a:gd name="connsiteX9" fmla="*/ 0 w 1625600"/>
              <a:gd name="connsiteY9" fmla="*/ 16934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D7224C4C-24EB-12AA-C4A4-857DC41FB5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5440" y="5851938"/>
            <a:ext cx="5207495" cy="67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47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Zadanie 5 – Test Chi-kwadrat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9745133" cy="3626908"/>
          </a:xfrm>
          <a:solidFill>
            <a:schemeClr val="bg1">
              <a:lumMod val="95000"/>
            </a:schemeClr>
          </a:solidFill>
        </p:spPr>
        <p:txBody>
          <a:bodyPr>
            <a:normAutofit lnSpcReduction="10000"/>
          </a:bodyPr>
          <a:lstStyle/>
          <a:p>
            <a:pPr algn="just">
              <a:lnSpc>
                <a:spcPct val="110000"/>
              </a:lnSpc>
              <a:spcAft>
                <a:spcPts val="1000"/>
              </a:spcAft>
            </a:pPr>
            <a:r>
              <a:rPr lang="pl-PL" sz="3200" dirty="0"/>
              <a:t>Określ, czy istnieje związek między różnymi rodzajami transportu a czasem dostawy?</a:t>
            </a:r>
          </a:p>
          <a:p>
            <a:pPr algn="just">
              <a:lnSpc>
                <a:spcPct val="110000"/>
              </a:lnSpc>
              <a:spcAft>
                <a:spcPts val="1000"/>
              </a:spcAft>
            </a:pPr>
            <a:r>
              <a:rPr lang="pl-PL" sz="3200" dirty="0"/>
              <a:t>Jeśli to możliwe, zidentyfikuj najbardziej optymalny środek transportu.</a:t>
            </a:r>
          </a:p>
          <a:p>
            <a:pPr algn="just">
              <a:lnSpc>
                <a:spcPct val="110000"/>
              </a:lnSpc>
            </a:pPr>
            <a:r>
              <a:rPr lang="pl-PL" sz="3200" dirty="0"/>
              <a:t>Podaj wyniki i opisz, czy są one pozytywne czy negatywne w odniesieniu do hipotezy?</a:t>
            </a:r>
          </a:p>
        </p:txBody>
      </p:sp>
    </p:spTree>
    <p:extLst>
      <p:ext uri="{BB962C8B-B14F-4D97-AF65-F5344CB8AC3E}">
        <p14:creationId xmlns:p14="http://schemas.microsoft.com/office/powerpoint/2010/main" val="4842461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Podsumowanie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616364"/>
            <a:ext cx="9745133" cy="4322618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pl-PL" dirty="0"/>
              <a:t>Poprzez Studium przypadku przeprowadziłeś dokładne testy zmiennych i danych przedstawionych w Excelu.</a:t>
            </a:r>
          </a:p>
          <a:p>
            <a:pPr algn="just">
              <a:lnSpc>
                <a:spcPct val="100000"/>
              </a:lnSpc>
            </a:pPr>
            <a:r>
              <a:rPr lang="pl-PL" dirty="0"/>
              <a:t>Nauczyłeś się, jak korzystać z danych, jak testować je pod kątem rozkładu za pomocą wykresu Q-Q i testu </a:t>
            </a:r>
            <a:r>
              <a:rPr lang="pl-PL" dirty="0" err="1"/>
              <a:t>Shapiro</a:t>
            </a:r>
            <a:r>
              <a:rPr lang="pl-PL" dirty="0"/>
              <a:t>-Wilka.</a:t>
            </a:r>
          </a:p>
          <a:p>
            <a:pPr algn="just">
              <a:lnSpc>
                <a:spcPct val="100000"/>
              </a:lnSpc>
            </a:pPr>
            <a:r>
              <a:rPr lang="pl-PL" dirty="0"/>
              <a:t>Nauczyłeś się korzystać z czterech podejść do analizy danych i przygotowywania wyników, które potwierdzają lub obalają twoją hipotezę.</a:t>
            </a:r>
          </a:p>
          <a:p>
            <a:pPr algn="just">
              <a:lnSpc>
                <a:spcPct val="100000"/>
              </a:lnSpc>
            </a:pPr>
            <a:r>
              <a:rPr lang="pl-PL" dirty="0"/>
              <a:t>Dane i zmienne mogą być wykorzystywane do wielu analiz.</a:t>
            </a:r>
          </a:p>
        </p:txBody>
      </p:sp>
    </p:spTree>
    <p:extLst>
      <p:ext uri="{BB962C8B-B14F-4D97-AF65-F5344CB8AC3E}">
        <p14:creationId xmlns:p14="http://schemas.microsoft.com/office/powerpoint/2010/main" val="19684329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5736179A-2A6B-1BB5-3527-A969A8C3E8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Dziękuję za uwagę</a:t>
            </a:r>
          </a:p>
        </p:txBody>
      </p:sp>
      <p:pic>
        <p:nvPicPr>
          <p:cNvPr id="5" name="Obraz 4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219FB407-FBDE-B3A7-7F61-3F9311B8C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19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Agenda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pl-PL" sz="2000" dirty="0"/>
              <a:t>Opis firmy</a:t>
            </a:r>
          </a:p>
          <a:p>
            <a:r>
              <a:rPr lang="pl-PL" sz="2000" dirty="0"/>
              <a:t>Opis problemu</a:t>
            </a:r>
          </a:p>
          <a:p>
            <a:r>
              <a:rPr lang="pl-PL" sz="2000" dirty="0"/>
              <a:t>Dostępne dane</a:t>
            </a:r>
          </a:p>
          <a:p>
            <a:r>
              <a:rPr lang="pl-PL" sz="2000" dirty="0"/>
              <a:t>Zadanie 1 </a:t>
            </a:r>
          </a:p>
          <a:p>
            <a:r>
              <a:rPr lang="pl-PL" sz="2000" dirty="0"/>
              <a:t>Zadanie 2</a:t>
            </a:r>
          </a:p>
          <a:p>
            <a:r>
              <a:rPr lang="pl-PL" sz="2000" dirty="0"/>
              <a:t>Zadanie 3</a:t>
            </a:r>
          </a:p>
          <a:p>
            <a:r>
              <a:rPr lang="pl-PL" sz="2000" dirty="0"/>
              <a:t>Zadanie 4</a:t>
            </a:r>
          </a:p>
          <a:p>
            <a:r>
              <a:rPr lang="pl-PL" sz="2000" dirty="0"/>
              <a:t>Zadanie 5</a:t>
            </a:r>
          </a:p>
          <a:p>
            <a:r>
              <a:rPr lang="pl-PL" sz="2000" dirty="0"/>
              <a:t>Podsumowanie</a:t>
            </a:r>
          </a:p>
          <a:p>
            <a:pPr marL="0" indent="0">
              <a:buNone/>
            </a:pP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1254930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0"/>
            <a:ext cx="9745133" cy="1116542"/>
          </a:xfrm>
        </p:spPr>
        <p:txBody>
          <a:bodyPr/>
          <a:lstStyle/>
          <a:p>
            <a:r>
              <a:rPr lang="pl-PL" dirty="0"/>
              <a:t>Opis firmy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3909" y="881689"/>
            <a:ext cx="10587182" cy="5260494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algn="just"/>
            <a:r>
              <a:rPr lang="pl-PL" sz="2400" dirty="0"/>
              <a:t>Firma </a:t>
            </a:r>
            <a:r>
              <a:rPr lang="pl-PL" sz="2400" dirty="0" err="1"/>
              <a:t>LogistykaX</a:t>
            </a:r>
            <a:r>
              <a:rPr lang="pl-PL" sz="2400" dirty="0"/>
              <a:t> jest zewnętrzną firmą logistyczną (3PL), specjalizującą się w kompleksowych rozwiązaniach logistycznych dla firm z różnych branż. Firma z siedzibą w regionie centralnym zbudowała swoją reputację dzięki wydajnym dostawom i niezawodnym usługom związanym z transportem, magazynowaniem, dystrybucją i zarządzaniem łańcuchem dostaw. Wykorzystując własną flotę pojazdów oraz solidną sieć transportu kolejowego i lotniczego, świadczy usługi dla szerokiego grona klientów w wielu regionach</a:t>
            </a:r>
            <a:r>
              <a:rPr lang="en-US" sz="2400" dirty="0"/>
              <a:t>. </a:t>
            </a:r>
            <a:endParaRPr lang="sl-SI" sz="2400" dirty="0"/>
          </a:p>
          <a:p>
            <a:pPr algn="just"/>
            <a:r>
              <a:rPr lang="pl-PL" sz="2400" dirty="0"/>
              <a:t>W ostatnich latach firma </a:t>
            </a:r>
            <a:r>
              <a:rPr lang="pl-PL" sz="2400" dirty="0" err="1"/>
              <a:t>LogistykaX</a:t>
            </a:r>
            <a:r>
              <a:rPr lang="pl-PL" sz="2400" dirty="0"/>
              <a:t> rozszerzyła swoją działalność, kierując się misją zwiększenia wydajności poprzez podejmowanie decyzji w oparciu o dane. Wraz z ekspansją firmy na nowe regiony (A, B, C, D) firmy stanęły przed nowymi wyzwaniami logistycznymi związanymi z terenem, oczekiwaniami klientów i wykorzystaniem środków transportu. Aby wyprzedzić konkurencję, firma </a:t>
            </a:r>
            <a:r>
              <a:rPr lang="pl-PL" sz="2400" dirty="0" err="1"/>
              <a:t>LogistykaX</a:t>
            </a:r>
            <a:r>
              <a:rPr lang="pl-PL" sz="2400" dirty="0"/>
              <a:t> zaczęła aktywnie analizować swoje wyniki w zakresie krytycznych wskaźników, takich jak czas dostawy, koszty transportu i zadowolenie klientów</a:t>
            </a:r>
            <a:r>
              <a:rPr lang="en-US" sz="2400" dirty="0"/>
              <a:t>. 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559864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Problem decyzyjny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481668"/>
            <a:ext cx="10109199" cy="4540441"/>
          </a:xfrm>
          <a:solidFill>
            <a:schemeClr val="bg1">
              <a:lumMod val="95000"/>
            </a:schemeClr>
          </a:solidFill>
        </p:spPr>
        <p:txBody>
          <a:bodyPr>
            <a:normAutofit lnSpcReduction="10000"/>
          </a:bodyPr>
          <a:lstStyle/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pl-PL" sz="2400" dirty="0"/>
              <a:t>Jesteś analitykiem danych pracującym dla </a:t>
            </a:r>
            <a:r>
              <a:rPr lang="pl-PL" sz="2400" dirty="0" err="1"/>
              <a:t>LogistykaX</a:t>
            </a:r>
            <a:r>
              <a:rPr lang="pl-PL" sz="2400" dirty="0"/>
              <a:t>. Ze względu na niedawną ekspansję firmy na nowe regiony, kierownictwo uważa, że nadal istnieje możliwość dalszej optymalizacji istniejących operacji firmy. W tym celu zlecono ci przeanalizowanie zebranych danych z ostatniego roku, aby zidentyfikować możliwe ulepszenia, które mogłyby poprawić ogólną wydajność operacji</a:t>
            </a:r>
            <a:r>
              <a:rPr lang="en-US" sz="2400" dirty="0"/>
              <a:t>. </a:t>
            </a:r>
            <a:endParaRPr lang="sl-SI" sz="2400" dirty="0"/>
          </a:p>
          <a:p>
            <a:pPr algn="just">
              <a:spcAft>
                <a:spcPts val="1200"/>
              </a:spcAft>
            </a:pPr>
            <a:r>
              <a:rPr lang="pl-PL" sz="2400" dirty="0"/>
              <a:t>Zidentyfikuj połączenia dla następujących wyzwań, określając </a:t>
            </a:r>
            <a:r>
              <a:rPr lang="sl-SI" sz="2400" dirty="0"/>
              <a:t>:</a:t>
            </a:r>
          </a:p>
          <a:p>
            <a:pPr lvl="1" algn="just"/>
            <a:r>
              <a:rPr lang="pl-PL" sz="1800" dirty="0"/>
              <a:t>czas sprzedaży i dostawy,</a:t>
            </a:r>
            <a:endParaRPr lang="en-GB" sz="1800" dirty="0"/>
          </a:p>
          <a:p>
            <a:pPr lvl="1" algn="just"/>
            <a:r>
              <a:rPr lang="pl-PL" sz="1800" dirty="0"/>
              <a:t>średni czas dostawy i średnią sprzedaż,</a:t>
            </a:r>
            <a:endParaRPr lang="en-GB" sz="1800" dirty="0"/>
          </a:p>
          <a:p>
            <a:pPr lvl="1" algn="just"/>
            <a:r>
              <a:rPr lang="pl-PL" sz="1800" dirty="0"/>
              <a:t>wzajemne powiązania między kosztami transportu i czasem dostawy</a:t>
            </a:r>
            <a:r>
              <a:rPr lang="sl-SI" sz="1800" dirty="0"/>
              <a:t>,</a:t>
            </a:r>
          </a:p>
          <a:p>
            <a:pPr lvl="1" algn="just"/>
            <a:r>
              <a:rPr lang="pl-PL" sz="1800" dirty="0"/>
              <a:t>Sposób transportu i sukces dostawy</a:t>
            </a:r>
            <a:r>
              <a:rPr lang="sl-SI" sz="1800" dirty="0"/>
              <a:t>, </a:t>
            </a:r>
          </a:p>
          <a:p>
            <a:pPr lvl="1" algn="just"/>
            <a:r>
              <a:rPr lang="pl-PL" sz="1800" dirty="0"/>
              <a:t>Czas dostawy i rodzaje transportu</a:t>
            </a:r>
            <a:r>
              <a:rPr lang="sl-SI" sz="1800" dirty="0"/>
              <a:t>.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617111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8594" y="0"/>
            <a:ext cx="9745133" cy="1116542"/>
          </a:xfrm>
        </p:spPr>
        <p:txBody>
          <a:bodyPr/>
          <a:lstStyle/>
          <a:p>
            <a:r>
              <a:rPr lang="pl-PL" dirty="0"/>
              <a:t>Dostępne dane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116542"/>
            <a:ext cx="10947400" cy="5025640"/>
          </a:xfrm>
          <a:solidFill>
            <a:schemeClr val="bg1">
              <a:lumMod val="95000"/>
            </a:schemeClr>
          </a:solidFill>
        </p:spPr>
        <p:txBody>
          <a:bodyPr>
            <a:normAutofit fontScale="92500" lnSpcReduction="20000"/>
          </a:bodyPr>
          <a:lstStyle/>
          <a:p>
            <a:pPr>
              <a:spcAft>
                <a:spcPts val="1200"/>
              </a:spcAft>
            </a:pPr>
            <a:r>
              <a:rPr lang="pl-PL" sz="2200" dirty="0"/>
              <a:t>Do obliczeń firma dostarczyła następujące zmienne </a:t>
            </a:r>
            <a:r>
              <a:rPr lang="pl-PL" sz="2000" dirty="0"/>
              <a:t>:</a:t>
            </a:r>
          </a:p>
          <a:p>
            <a:pPr marL="803275" lvl="1" indent="-346075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l-PL" sz="1600" dirty="0"/>
              <a:t> </a:t>
            </a:r>
            <a:r>
              <a:rPr lang="pl-PL" sz="19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Sprzedaż, która jest reprezentowana jako miesięczny przychód ze sprzedaży (€) w obserwowanych regionach, w których firma rozszerzyła działalność</a:t>
            </a:r>
            <a:r>
              <a:rPr lang="en-GB" sz="19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sl-SI" sz="19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l-PL" sz="19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Czas dostawy, mierzony w dniach potrzebnych do ukończenia dostawy</a:t>
            </a:r>
            <a:r>
              <a:rPr lang="en-GB" sz="19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sl-SI" sz="19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l-PL" sz="19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Rodzaj transportu, który wskazywał, jaki rodzaj transportu został wykorzystany do dostawy; obejmuje to transport drogowy (własne pojazdy), kolejowy i lotniczy</a:t>
            </a:r>
            <a:r>
              <a:rPr lang="en-GB" sz="19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sl-SI" sz="19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l-PL" sz="19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Koszty transportu, które obejmowały koszty poniesione w fazie transportu, wyrażone w Euro </a:t>
            </a:r>
            <a:r>
              <a:rPr lang="en-GB" sz="19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(€).</a:t>
            </a:r>
            <a:endParaRPr lang="sl-SI" sz="19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l-PL" sz="19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Sukces dostawy, który wskazywał, czy dostawa zakończyła się sukcesem (1 = Tak) lub czy dostawa nie zakończyła się sukcesem </a:t>
            </a:r>
            <a:r>
              <a:rPr lang="en-GB" sz="19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(0 = No)</a:t>
            </a:r>
            <a:r>
              <a:rPr lang="pl-PL" sz="19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sl-SI" sz="19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l-PL" sz="19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Zadowolenie klienta, które wskazywało, jak bardzo klienci byli zadowoleni z dostawy, przedstawione w skali od 1 do 5, gdzie 1 oznacza najmniej, a 5 najbardziej</a:t>
            </a:r>
            <a:r>
              <a:rPr lang="en-GB" sz="19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sl-SI" sz="19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50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l-PL" sz="19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Region, który reprezentował nowe regiony, w których firma rozszerzyła swoją działalność</a:t>
            </a:r>
            <a:r>
              <a:rPr lang="en-GB" sz="19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sl-SI" sz="19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sz="2000" dirty="0"/>
          </a:p>
          <a:p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3190989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Zadanie 1 – Testowanie normalności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8"/>
            <a:ext cx="10947400" cy="410565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pl-PL" dirty="0"/>
              <a:t>Określ, czy rozkład jest rozkładem normalnym dla zmiennej czasu sprzedaży i dostawy.</a:t>
            </a:r>
          </a:p>
          <a:p>
            <a:r>
              <a:rPr lang="pl-PL" dirty="0"/>
              <a:t>Utwórz wykresy Q-Q.</a:t>
            </a:r>
          </a:p>
          <a:p>
            <a:r>
              <a:rPr lang="pl-PL" dirty="0"/>
              <a:t>Przeprowadzenie testu </a:t>
            </a:r>
            <a:r>
              <a:rPr lang="pl-PL" dirty="0" err="1"/>
              <a:t>Shapiro</a:t>
            </a:r>
            <a:r>
              <a:rPr lang="pl-PL" dirty="0"/>
              <a:t>-Wilka.</a:t>
            </a:r>
          </a:p>
          <a:p>
            <a:r>
              <a:rPr lang="pl-PL" dirty="0"/>
              <a:t>Podaj wyniki i opisz, czy są one pozytywne czy negatywne w odniesieniu do hipotezy?</a:t>
            </a:r>
          </a:p>
        </p:txBody>
      </p:sp>
    </p:spTree>
    <p:extLst>
      <p:ext uri="{BB962C8B-B14F-4D97-AF65-F5344CB8AC3E}">
        <p14:creationId xmlns:p14="http://schemas.microsoft.com/office/powerpoint/2010/main" val="3679714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Zadanie 2 – Test T dla jednej próby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9635836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pl-PL" sz="3200" dirty="0"/>
              <a:t>Sprawdź, czy średni czas dostawy jest znacznie krótszy niż 5 dni?</a:t>
            </a:r>
          </a:p>
          <a:p>
            <a:pPr algn="just">
              <a:lnSpc>
                <a:spcPct val="100000"/>
              </a:lnSpc>
            </a:pPr>
            <a:r>
              <a:rPr lang="pl-PL" sz="3200" dirty="0"/>
              <a:t>Sprawdź, czy sprzedaż w regionie A przekracza 10 000 €?</a:t>
            </a:r>
          </a:p>
          <a:p>
            <a:pPr algn="just">
              <a:lnSpc>
                <a:spcPct val="100000"/>
              </a:lnSpc>
            </a:pPr>
            <a:r>
              <a:rPr lang="pl-PL" sz="3200" dirty="0"/>
              <a:t>Podaj wyniki i opisz, czy są one pozytywne czy negatywne w odniesieniu do hipotezy? </a:t>
            </a:r>
          </a:p>
        </p:txBody>
      </p:sp>
    </p:spTree>
    <p:extLst>
      <p:ext uri="{BB962C8B-B14F-4D97-AF65-F5344CB8AC3E}">
        <p14:creationId xmlns:p14="http://schemas.microsoft.com/office/powerpoint/2010/main" val="2361385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Zadanie 3 – Korelacja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9745133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Aft>
                <a:spcPts val="1000"/>
              </a:spcAft>
            </a:pPr>
            <a:r>
              <a:rPr lang="pl-PL" sz="3200" dirty="0"/>
              <a:t>Określ, czy istnieje związek między istniejącymi kosztami transportu a czasami dostawy podanymi w programie Excel?</a:t>
            </a:r>
          </a:p>
          <a:p>
            <a:pPr algn="just">
              <a:lnSpc>
                <a:spcPct val="100000"/>
              </a:lnSpc>
            </a:pPr>
            <a:r>
              <a:rPr lang="pl-PL" sz="3200" dirty="0"/>
              <a:t>Podaj wyniki i opisz, czy są one pozytywne czy negatywne w odniesieniu do hipotezy? </a:t>
            </a:r>
          </a:p>
        </p:txBody>
      </p:sp>
    </p:spTree>
    <p:extLst>
      <p:ext uri="{BB962C8B-B14F-4D97-AF65-F5344CB8AC3E}">
        <p14:creationId xmlns:p14="http://schemas.microsoft.com/office/powerpoint/2010/main" val="942151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Zadanie 4 – Test Chi-kwadrat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9367982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  <a:spcAft>
                <a:spcPts val="1000"/>
              </a:spcAft>
            </a:pPr>
            <a:r>
              <a:rPr lang="pl-PL" sz="3200" dirty="0"/>
              <a:t>Określ, czy istnieje związek między trybem transportu a sukcesem dostawy zlecenia transportowego w istniejących danych?</a:t>
            </a:r>
          </a:p>
          <a:p>
            <a:pPr algn="just">
              <a:lnSpc>
                <a:spcPct val="110000"/>
              </a:lnSpc>
            </a:pPr>
            <a:r>
              <a:rPr lang="pl-PL" sz="3200" dirty="0"/>
              <a:t>Podaj wyniki i opisz, czy są one pozytywne czy negatywne w odniesieniu do hipotezy?</a:t>
            </a:r>
          </a:p>
        </p:txBody>
      </p:sp>
    </p:spTree>
    <p:extLst>
      <p:ext uri="{BB962C8B-B14F-4D97-AF65-F5344CB8AC3E}">
        <p14:creationId xmlns:p14="http://schemas.microsoft.com/office/powerpoint/2010/main" val="281982525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5D1A4C46F9DF340B00409C6B9ED12C1" ma:contentTypeVersion="15" ma:contentTypeDescription="Utwórz nowy dokument." ma:contentTypeScope="" ma:versionID="ea3c6b89e5b2f63f9c673131913526a4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1d298d80043a1406bbee35aad13b0ffa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Tagi obrazów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Props1.xml><?xml version="1.0" encoding="utf-8"?>
<ds:datastoreItem xmlns:ds="http://schemas.openxmlformats.org/officeDocument/2006/customXml" ds:itemID="{9CE3785F-6BB7-4225-B50E-CFEB3EC09A44}"/>
</file>

<file path=customXml/itemProps2.xml><?xml version="1.0" encoding="utf-8"?>
<ds:datastoreItem xmlns:ds="http://schemas.openxmlformats.org/officeDocument/2006/customXml" ds:itemID="{96409C96-AFBA-4E6E-B02B-1A32F856FE9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1A76C46-9B09-438D-B5F8-A1AC0A7C518F}">
  <ds:schemaRefs>
    <ds:schemaRef ds:uri="http://schemas.microsoft.com/office/2006/metadata/properties"/>
    <ds:schemaRef ds:uri="http://schemas.microsoft.com/office/infopath/2007/PartnerControls"/>
    <ds:schemaRef ds:uri="a92fe6ce-cc5e-4661-b3e6-d9d5535f70b5"/>
    <ds:schemaRef ds:uri="d9bddfac-6dc9-4958-8f35-4d0da3af229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4180</TotalTime>
  <Words>732</Words>
  <Application>Microsoft Office PowerPoint</Application>
  <PresentationFormat>Panoramiczny</PresentationFormat>
  <Paragraphs>61</Paragraphs>
  <Slides>12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7" baseType="lpstr">
      <vt:lpstr>Arial</vt:lpstr>
      <vt:lpstr>Calibri</vt:lpstr>
      <vt:lpstr>Symbol</vt:lpstr>
      <vt:lpstr>Tahoma</vt:lpstr>
      <vt:lpstr>Motyw pakietu Office</vt:lpstr>
      <vt:lpstr>Przetwarzanie danych statystycznych SPSS</vt:lpstr>
      <vt:lpstr>Agenda</vt:lpstr>
      <vt:lpstr>Opis firmy</vt:lpstr>
      <vt:lpstr>Problem decyzyjny</vt:lpstr>
      <vt:lpstr>Dostępne dane</vt:lpstr>
      <vt:lpstr>Zadanie 1 – Testowanie normalności</vt:lpstr>
      <vt:lpstr>Zadanie 2 – Test T dla jednej próby</vt:lpstr>
      <vt:lpstr>Zadanie 3 – Korelacja</vt:lpstr>
      <vt:lpstr>Zadanie 4 – Test Chi-kwadrat</vt:lpstr>
      <vt:lpstr>Zadanie 5 – Test Chi-kwadrat</vt:lpstr>
      <vt:lpstr>Podsumowanie</vt:lpstr>
      <vt:lpstr>Dziękuję za uwagę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Adamczak | Wyższa Szkoła Logistyki</dc:creator>
  <cp:lastModifiedBy>Katarzyna Siemieniak</cp:lastModifiedBy>
  <cp:revision>18</cp:revision>
  <dcterms:created xsi:type="dcterms:W3CDTF">2023-07-06T12:09:08Z</dcterms:created>
  <dcterms:modified xsi:type="dcterms:W3CDTF">2024-12-05T07:48:11Z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</Properties>
</file>