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8" r:id="rId6"/>
    <p:sldId id="276" r:id="rId7"/>
    <p:sldId id="280" r:id="rId8"/>
    <p:sldId id="281" r:id="rId9"/>
    <p:sldId id="282" r:id="rId10"/>
    <p:sldId id="283" r:id="rId11"/>
    <p:sldId id="284" r:id="rId12"/>
    <p:sldId id="285" r:id="rId13"/>
    <p:sldId id="277" r:id="rId14"/>
    <p:sldId id="263" r:id="rId15"/>
    <p:sldId id="336" r:id="rId1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60" d="100"/>
          <a:sy n="60" d="100"/>
        </p:scale>
        <p:origin x="7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353798" y="6096042"/>
            <a:ext cx="838201" cy="73368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25C03A2-0968-470F-A3D9-8B5C04AB9FF4}"/>
              </a:ext>
            </a:extLst>
          </p:cNvPr>
          <p:cNvSpPr txBox="1"/>
          <p:nvPr userDrawn="1"/>
        </p:nvSpPr>
        <p:spPr>
          <a:xfrm>
            <a:off x="7981630" y="6241734"/>
            <a:ext cx="3372169" cy="523220"/>
          </a:xfrm>
          <a:prstGeom prst="rect">
            <a:avLst/>
          </a:prstGeom>
          <a:solidFill>
            <a:schemeClr val="bg1"/>
          </a:solidFill>
        </p:spPr>
        <p:txBody>
          <a:bodyPr wrap="square">
            <a:spAutoFit/>
          </a:bodyPr>
          <a:lstStyle/>
          <a:p>
            <a:pPr algn="just"/>
            <a:r>
              <a:rPr lang="en-GB" sz="700" b="0" i="0" dirty="0">
                <a:solidFill>
                  <a:srgbClr val="000000"/>
                </a:solidFill>
                <a:effectLst/>
                <a:latin typeface="arial" panose="020B0604020202020204" pitchFamily="34" charset="0"/>
              </a:rPr>
              <a:t>Co-funded by the European Union</a:t>
            </a:r>
          </a:p>
          <a:p>
            <a:pPr algn="just"/>
            <a:r>
              <a:rPr lang="en-GB" sz="7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700" b="0" i="0" dirty="0">
                <a:solidFill>
                  <a:srgbClr val="000000"/>
                </a:solidFill>
                <a:effectLst/>
                <a:latin typeface="arial" panose="020B0604020202020204" pitchFamily="34" charset="0"/>
              </a:rPr>
              <a:t>.</a:t>
            </a:r>
            <a:endParaRPr lang="en-GB" sz="7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653500" y="552573"/>
            <a:ext cx="4967366" cy="1917249"/>
          </a:xfrm>
        </p:spPr>
        <p:txBody>
          <a:bodyPr>
            <a:noAutofit/>
          </a:bodyPr>
          <a:lstStyle/>
          <a:p>
            <a:pPr>
              <a:lnSpc>
                <a:spcPct val="110000"/>
              </a:lnSpc>
            </a:pPr>
            <a:r>
              <a:rPr lang="pl-PL" sz="3200"/>
              <a:t>Napredna tabelarna aplikacija za analizu logističkih podataka</a:t>
            </a:r>
            <a:endParaRPr lang="pl-PL" sz="3200"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452705"/>
          </a:xfrm>
          <a:prstGeom prst="rect">
            <a:avLst/>
          </a:prstGeom>
          <a:noFill/>
        </p:spPr>
        <p:txBody>
          <a:bodyPr wrap="square" rtlCol="0">
            <a:spAutoFit/>
          </a:bodyPr>
          <a:lstStyle/>
          <a:p>
            <a:pPr algn="ctr">
              <a:lnSpc>
                <a:spcPct val="110000"/>
              </a:lnSpc>
            </a:pP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lnSpc>
                <a:spcPct val="110000"/>
              </a:lnSpc>
            </a:pP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805379" y="2960370"/>
            <a:ext cx="4967366" cy="21600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AU" sz="2800">
                <a:latin typeface="Tahoma" panose="020B0604030504040204" pitchFamily="34" charset="0"/>
                <a:ea typeface="Tahoma" panose="020B0604030504040204" pitchFamily="34" charset="0"/>
                <a:cs typeface="Tahoma" panose="020B0604030504040204" pitchFamily="34" charset="0"/>
              </a:rPr>
              <a:t>Studija slučaja
LOKALIZACIJA LOKALIZACIJE PRUŽAOCA LOGISTIČKIH USLUGA</a:t>
            </a:r>
            <a:endParaRPr lang="en-AU"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3" name="Grupa 2">
            <a:extLst>
              <a:ext uri="{FF2B5EF4-FFF2-40B4-BE49-F238E27FC236}">
                <a16:creationId xmlns:a16="http://schemas.microsoft.com/office/drawing/2014/main" id="{2DB58EA9-883A-3CF1-F736-5991B5E8A178}"/>
              </a:ext>
            </a:extLst>
          </p:cNvPr>
          <p:cNvGrpSpPr/>
          <p:nvPr/>
        </p:nvGrpSpPr>
        <p:grpSpPr>
          <a:xfrm>
            <a:off x="8148320" y="6146734"/>
            <a:ext cx="3854513" cy="666573"/>
            <a:chOff x="8148320" y="6146734"/>
            <a:chExt cx="3854513" cy="666573"/>
          </a:xfrm>
        </p:grpSpPr>
        <p:sp>
          <p:nvSpPr>
            <p:cNvPr id="6" name="TextBox 3">
              <a:extLst>
                <a:ext uri="{FF2B5EF4-FFF2-40B4-BE49-F238E27FC236}">
                  <a16:creationId xmlns:a16="http://schemas.microsoft.com/office/drawing/2014/main" id="{3D798614-7111-0420-8D62-6E42579221F6}"/>
                </a:ext>
              </a:extLst>
            </p:cNvPr>
            <p:cNvSpPr txBox="1"/>
            <p:nvPr userDrawn="1"/>
          </p:nvSpPr>
          <p:spPr>
            <a:xfrm>
              <a:off x="8148320" y="6227340"/>
              <a:ext cx="342222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err="1"/>
                <a:t>Sufinansirano</a:t>
              </a:r>
              <a:r>
                <a:rPr lang="en-US" sz="800" dirty="0"/>
                <a:t> od </a:t>
              </a:r>
              <a:r>
                <a:rPr lang="en-US" sz="800" dirty="0" err="1"/>
                <a:t>strane</a:t>
              </a:r>
              <a:r>
                <a:rPr lang="en-US" sz="800" dirty="0"/>
                <a:t> </a:t>
              </a:r>
              <a:r>
                <a:rPr lang="en-US" sz="800" dirty="0" err="1"/>
                <a:t>Evropske</a:t>
              </a:r>
              <a:r>
                <a:rPr lang="en-US" sz="800" dirty="0"/>
                <a:t> </a:t>
              </a:r>
              <a:r>
                <a:rPr lang="en-US" sz="800" dirty="0" err="1"/>
                <a:t>unije</a:t>
              </a:r>
              <a:r>
                <a:rPr lang="en-US" sz="800" dirty="0"/>
                <a:t>. </a:t>
              </a:r>
              <a:r>
                <a:rPr lang="en-US" sz="800" dirty="0" err="1"/>
                <a:t>Stavovi</a:t>
              </a:r>
              <a:r>
                <a:rPr lang="en-US" sz="800" dirty="0"/>
                <a:t> </a:t>
              </a:r>
              <a:r>
                <a:rPr lang="en-US" sz="800" dirty="0" err="1"/>
                <a:t>i</a:t>
              </a:r>
              <a:r>
                <a:rPr lang="en-US" sz="800" dirty="0"/>
                <a:t> </a:t>
              </a:r>
              <a:r>
                <a:rPr lang="en-US" sz="800" dirty="0" err="1"/>
                <a:t>mišljenja</a:t>
              </a:r>
              <a:r>
                <a:rPr lang="en-US" sz="800" dirty="0"/>
                <a:t> </a:t>
              </a:r>
              <a:r>
                <a:rPr lang="en-US" sz="800" dirty="0" err="1"/>
                <a:t>izneti</a:t>
              </a:r>
              <a:r>
                <a:rPr lang="en-US" sz="800" dirty="0"/>
                <a:t> u </a:t>
              </a:r>
              <a:r>
                <a:rPr lang="en-US" sz="800" dirty="0" err="1"/>
                <a:t>ovoj</a:t>
              </a:r>
              <a:r>
                <a:rPr lang="en-US" sz="800" dirty="0"/>
                <a:t> </a:t>
              </a:r>
              <a:r>
                <a:rPr lang="en-US" sz="800" dirty="0" err="1"/>
                <a:t>publikaciji</a:t>
              </a:r>
              <a:r>
                <a:rPr lang="en-US" sz="800" dirty="0"/>
                <a:t> </a:t>
              </a:r>
              <a:r>
                <a:rPr lang="en-US" sz="800" dirty="0" err="1"/>
                <a:t>isključiva</a:t>
              </a:r>
              <a:r>
                <a:rPr lang="en-US" sz="800" dirty="0"/>
                <a:t> </a:t>
              </a:r>
              <a:r>
                <a:rPr lang="en-US" sz="800" dirty="0" err="1"/>
                <a:t>su</a:t>
              </a:r>
              <a:r>
                <a:rPr lang="en-US" sz="800" dirty="0"/>
                <a:t> </a:t>
              </a:r>
              <a:r>
                <a:rPr lang="en-US" sz="800" dirty="0" err="1"/>
                <a:t>odgovornost</a:t>
              </a:r>
              <a:r>
                <a:rPr lang="en-US" sz="800" dirty="0"/>
                <a:t> </a:t>
              </a:r>
              <a:r>
                <a:rPr lang="en-US" sz="800" dirty="0" err="1"/>
                <a:t>autora</a:t>
              </a:r>
              <a:r>
                <a:rPr lang="en-US" sz="800" dirty="0"/>
                <a:t> </a:t>
              </a:r>
              <a:r>
                <a:rPr lang="en-US" sz="800" dirty="0" err="1"/>
                <a:t>i</a:t>
              </a:r>
              <a:r>
                <a:rPr lang="en-US" sz="800" dirty="0"/>
                <a:t> ne </a:t>
              </a:r>
              <a:r>
                <a:rPr lang="en-US" sz="800" dirty="0" err="1"/>
                <a:t>odražavaju</a:t>
              </a:r>
              <a:r>
                <a:rPr lang="en-US" sz="800" dirty="0"/>
                <a:t> </a:t>
              </a:r>
              <a:r>
                <a:rPr lang="en-US" sz="800" dirty="0" err="1"/>
                <a:t>nužno</a:t>
              </a:r>
              <a:r>
                <a:rPr lang="en-US" sz="800" dirty="0"/>
                <a:t> </a:t>
              </a:r>
              <a:r>
                <a:rPr lang="en-US" sz="800" dirty="0" err="1"/>
                <a:t>stavove</a:t>
              </a:r>
              <a:r>
                <a:rPr lang="en-US" sz="800" dirty="0"/>
                <a:t> </a:t>
              </a:r>
              <a:r>
                <a:rPr lang="en-US" sz="800" dirty="0" err="1"/>
                <a:t>Evropske</a:t>
              </a:r>
              <a:r>
                <a:rPr lang="en-US" sz="800" dirty="0"/>
                <a:t> </a:t>
              </a:r>
              <a:r>
                <a:rPr lang="en-US" sz="800" dirty="0" err="1"/>
                <a:t>unije</a:t>
              </a:r>
              <a:r>
                <a:rPr lang="en-US" sz="800" dirty="0"/>
                <a:t> </a:t>
              </a:r>
              <a:r>
                <a:rPr lang="en-US" sz="800" dirty="0" err="1"/>
                <a:t>ili</a:t>
              </a:r>
              <a:r>
                <a:rPr lang="en-US" sz="800" dirty="0"/>
                <a:t> </a:t>
              </a:r>
              <a:r>
                <a:rPr lang="en-US" sz="800" dirty="0" err="1"/>
                <a:t>Nacionalne</a:t>
              </a:r>
              <a:r>
                <a:rPr lang="en-US" sz="800" dirty="0"/>
                <a:t> </a:t>
              </a:r>
              <a:r>
                <a:rPr lang="en-US" sz="800" dirty="0" err="1"/>
                <a:t>agencije</a:t>
              </a:r>
              <a:r>
                <a:rPr lang="en-US" sz="800" dirty="0"/>
                <a:t>. </a:t>
              </a:r>
              <a:r>
                <a:rPr lang="en-US" sz="800" dirty="0" err="1"/>
                <a:t>Evropska</a:t>
              </a:r>
              <a:r>
                <a:rPr lang="en-US" sz="800" dirty="0"/>
                <a:t> </a:t>
              </a:r>
              <a:r>
                <a:rPr lang="en-US" sz="800" dirty="0" err="1"/>
                <a:t>unija</a:t>
              </a:r>
              <a:r>
                <a:rPr lang="en-US" sz="800" dirty="0"/>
                <a:t> </a:t>
              </a:r>
              <a:r>
                <a:rPr lang="en-US" sz="800" dirty="0" err="1"/>
                <a:t>niti</a:t>
              </a:r>
              <a:r>
                <a:rPr lang="en-US" sz="800" dirty="0"/>
                <a:t> </a:t>
              </a:r>
              <a:r>
                <a:rPr lang="en-US" sz="800" dirty="0" err="1"/>
                <a:t>telo</a:t>
              </a:r>
              <a:r>
                <a:rPr lang="en-US" sz="800" dirty="0"/>
                <a:t> </a:t>
              </a:r>
              <a:r>
                <a:rPr lang="en-US" sz="800" dirty="0" err="1"/>
                <a:t>koje</a:t>
              </a:r>
              <a:r>
                <a:rPr lang="en-US" sz="800" dirty="0"/>
                <a:t> </a:t>
              </a:r>
              <a:r>
                <a:rPr lang="en-US" sz="800" dirty="0" err="1"/>
                <a:t>dodeljuje</a:t>
              </a:r>
              <a:r>
                <a:rPr lang="en-US" sz="800" dirty="0"/>
                <a:t> </a:t>
              </a:r>
              <a:r>
                <a:rPr lang="en-US" sz="800" dirty="0" err="1"/>
                <a:t>sredstva</a:t>
              </a:r>
              <a:r>
                <a:rPr lang="en-US" sz="800" dirty="0"/>
                <a:t> ne </a:t>
              </a:r>
              <a:r>
                <a:rPr lang="en-US" sz="800" dirty="0" err="1"/>
                <a:t>mogu</a:t>
              </a:r>
              <a:r>
                <a:rPr lang="en-US" sz="800" dirty="0"/>
                <a:t> se </a:t>
              </a:r>
              <a:r>
                <a:rPr lang="en-US" sz="800" dirty="0" err="1"/>
                <a:t>smatrati</a:t>
              </a:r>
              <a:r>
                <a:rPr lang="en-US" sz="800" dirty="0"/>
                <a:t> </a:t>
              </a:r>
              <a:r>
                <a:rPr lang="en-US" sz="800" dirty="0" err="1"/>
                <a:t>odgovornim</a:t>
              </a:r>
              <a:r>
                <a:rPr lang="en-US" sz="800" dirty="0"/>
                <a:t> za </a:t>
              </a:r>
              <a:r>
                <a:rPr lang="en-US" sz="800" dirty="0" err="1"/>
                <a:t>njih</a:t>
              </a:r>
              <a:r>
                <a:rPr lang="en-US" sz="800" dirty="0"/>
                <a:t>.</a:t>
              </a:r>
            </a:p>
          </p:txBody>
        </p:sp>
        <p:pic>
          <p:nvPicPr>
            <p:cNvPr id="8" name="Obraz 7">
              <a:extLst>
                <a:ext uri="{FF2B5EF4-FFF2-40B4-BE49-F238E27FC236}">
                  <a16:creationId xmlns:a16="http://schemas.microsoft.com/office/drawing/2014/main" id="{2A60D6D0-E805-CE39-022D-7BB801D2DFE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378608" y="6146734"/>
              <a:ext cx="624225" cy="666573"/>
            </a:xfrm>
            <a:prstGeom prst="rect">
              <a:avLst/>
            </a:prstGeom>
            <a:noFill/>
            <a:ln>
              <a:noFill/>
            </a:ln>
          </p:spPr>
        </p:pic>
      </p:gr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78E68A-2BD7-4F88-A210-B2DAC8BC4DAD}"/>
              </a:ext>
            </a:extLst>
          </p:cNvPr>
          <p:cNvSpPr>
            <a:spLocks noGrp="1"/>
          </p:cNvSpPr>
          <p:nvPr>
            <p:ph type="title"/>
          </p:nvPr>
        </p:nvSpPr>
        <p:spPr/>
        <p:txBody>
          <a:bodyPr/>
          <a:lstStyle/>
          <a:p>
            <a:r>
              <a:rPr lang="en-AU"/>
              <a:t>Napredak zadatka</a:t>
            </a:r>
            <a:endParaRPr lang="en-AU" dirty="0"/>
          </a:p>
        </p:txBody>
      </p:sp>
      <p:sp>
        <p:nvSpPr>
          <p:cNvPr id="3" name="Symbol zastępczy zawartości 2">
            <a:extLst>
              <a:ext uri="{FF2B5EF4-FFF2-40B4-BE49-F238E27FC236}">
                <a16:creationId xmlns:a16="http://schemas.microsoft.com/office/drawing/2014/main" id="{0AD4E4BA-E182-47E8-BF93-9C54FB74A5B6}"/>
              </a:ext>
            </a:extLst>
          </p:cNvPr>
          <p:cNvSpPr>
            <a:spLocks noGrp="1"/>
          </p:cNvSpPr>
          <p:nvPr>
            <p:ph idx="1"/>
          </p:nvPr>
        </p:nvSpPr>
        <p:spPr>
          <a:solidFill>
            <a:schemeClr val="bg1">
              <a:lumMod val="95000"/>
            </a:schemeClr>
          </a:solidFill>
        </p:spPr>
        <p:txBody>
          <a:bodyPr>
            <a:normAutofit/>
          </a:bodyPr>
          <a:lstStyle/>
          <a:p>
            <a:pPr marL="514350" indent="-514350">
              <a:lnSpc>
                <a:spcPct val="120000"/>
              </a:lnSpc>
              <a:buFont typeface="+mj-lt"/>
              <a:buAutoNum type="arabicPeriod"/>
            </a:pPr>
            <a:r>
              <a:rPr lang="en-AU" sz="3200" dirty="0" err="1"/>
              <a:t>Prikupite</a:t>
            </a:r>
            <a:r>
              <a:rPr lang="en-AU" sz="3200" dirty="0"/>
              <a:t> </a:t>
            </a:r>
            <a:r>
              <a:rPr lang="en-AU" sz="3200" dirty="0" err="1"/>
              <a:t>ulazne</a:t>
            </a:r>
            <a:r>
              <a:rPr lang="en-AU" sz="3200" dirty="0"/>
              <a:t> </a:t>
            </a:r>
            <a:r>
              <a:rPr lang="en-AU" sz="3200" dirty="0" err="1"/>
              <a:t>podatke</a:t>
            </a:r>
            <a:endParaRPr lang="en-AU" sz="3200" dirty="0"/>
          </a:p>
          <a:p>
            <a:pPr marL="514350" indent="-514350">
              <a:lnSpc>
                <a:spcPct val="120000"/>
              </a:lnSpc>
              <a:buFont typeface="+mj-lt"/>
              <a:buAutoNum type="arabicPeriod"/>
            </a:pPr>
            <a:r>
              <a:rPr lang="en-AU" sz="3200" dirty="0" err="1"/>
              <a:t>Optimizujte</a:t>
            </a:r>
            <a:r>
              <a:rPr lang="en-AU" sz="3200" dirty="0"/>
              <a:t> </a:t>
            </a:r>
            <a:r>
              <a:rPr lang="en-AU" sz="3200" dirty="0" err="1"/>
              <a:t>rute</a:t>
            </a:r>
            <a:endParaRPr lang="en-AU" sz="3200" dirty="0"/>
          </a:p>
          <a:p>
            <a:pPr marL="514350" indent="-514350">
              <a:lnSpc>
                <a:spcPct val="120000"/>
              </a:lnSpc>
              <a:buFont typeface="+mj-lt"/>
              <a:buAutoNum type="arabicPeriod"/>
            </a:pPr>
            <a:r>
              <a:rPr lang="en-AU" sz="3200" dirty="0"/>
              <a:t>Analiza </a:t>
            </a:r>
            <a:r>
              <a:rPr lang="en-AU" sz="3200" dirty="0" err="1"/>
              <a:t>zakupa</a:t>
            </a:r>
            <a:r>
              <a:rPr lang="en-AU" sz="3200" dirty="0"/>
              <a:t> </a:t>
            </a:r>
            <a:r>
              <a:rPr lang="en-AU" sz="3200" dirty="0" err="1"/>
              <a:t>distributivnih</a:t>
            </a:r>
            <a:r>
              <a:rPr lang="en-AU" sz="3200" dirty="0"/>
              <a:t> </a:t>
            </a:r>
            <a:r>
              <a:rPr lang="en-AU" sz="3200" dirty="0" err="1"/>
              <a:t>centara</a:t>
            </a:r>
            <a:endParaRPr lang="en-AU" sz="3200" dirty="0"/>
          </a:p>
          <a:p>
            <a:pPr marL="514350" indent="-514350">
              <a:lnSpc>
                <a:spcPct val="120000"/>
              </a:lnSpc>
              <a:buFont typeface="+mj-lt"/>
              <a:buAutoNum type="arabicPeriod"/>
            </a:pPr>
            <a:r>
              <a:rPr lang="en-AU" sz="3200" dirty="0" err="1"/>
              <a:t>Podesite</a:t>
            </a:r>
            <a:r>
              <a:rPr lang="en-AU" sz="3200" dirty="0"/>
              <a:t> </a:t>
            </a:r>
            <a:r>
              <a:rPr lang="en-AU" sz="3200" dirty="0" err="1"/>
              <a:t>lokacije</a:t>
            </a:r>
            <a:r>
              <a:rPr lang="en-AU" sz="3200" dirty="0"/>
              <a:t> </a:t>
            </a:r>
            <a:r>
              <a:rPr lang="en-AU" sz="3200" dirty="0" err="1"/>
              <a:t>distributivnih</a:t>
            </a:r>
            <a:r>
              <a:rPr lang="en-AU" sz="3200" dirty="0"/>
              <a:t> </a:t>
            </a:r>
            <a:r>
              <a:rPr lang="en-AU" sz="3200" dirty="0" err="1"/>
              <a:t>centara</a:t>
            </a:r>
            <a:endParaRPr lang="en-AU" sz="3200" dirty="0"/>
          </a:p>
          <a:p>
            <a:pPr marL="514350" indent="-514350">
              <a:lnSpc>
                <a:spcPct val="120000"/>
              </a:lnSpc>
              <a:buFont typeface="+mj-lt"/>
              <a:buAutoNum type="arabicPeriod"/>
            </a:pPr>
            <a:r>
              <a:rPr lang="en-AU" sz="3200" dirty="0" err="1"/>
              <a:t>Pripremite</a:t>
            </a:r>
            <a:r>
              <a:rPr lang="en-AU" sz="3200" dirty="0"/>
              <a:t> </a:t>
            </a:r>
            <a:r>
              <a:rPr lang="en-AU" sz="3200" dirty="0" err="1"/>
              <a:t>završni</a:t>
            </a:r>
            <a:r>
              <a:rPr lang="en-AU" sz="3200" dirty="0"/>
              <a:t> </a:t>
            </a:r>
            <a:r>
              <a:rPr lang="en-AU" sz="3200" dirty="0" err="1"/>
              <a:t>izveštaj</a:t>
            </a:r>
            <a:endParaRPr lang="en-AU" sz="3200" dirty="0"/>
          </a:p>
        </p:txBody>
      </p:sp>
    </p:spTree>
    <p:extLst>
      <p:ext uri="{BB962C8B-B14F-4D97-AF65-F5344CB8AC3E}">
        <p14:creationId xmlns:p14="http://schemas.microsoft.com/office/powerpoint/2010/main" val="4258338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a:xfrm>
            <a:off x="1524000" y="1624780"/>
            <a:ext cx="9144000" cy="3430783"/>
          </a:xfrm>
          <a:solidFill>
            <a:schemeClr val="bg1">
              <a:lumMod val="95000"/>
            </a:schemeClr>
          </a:solidFill>
        </p:spPr>
        <p:txBody>
          <a:bodyPr anchor="ctr" anchorCtr="0"/>
          <a:lstStyle/>
          <a:p>
            <a:pPr>
              <a:lnSpc>
                <a:spcPct val="120000"/>
              </a:lnSpc>
            </a:pPr>
            <a:r>
              <a:rPr lang="en-AU" dirty="0" err="1"/>
              <a:t>Pitanja</a:t>
            </a:r>
            <a:r>
              <a:rPr lang="en-AU" dirty="0"/>
              <a:t> </a:t>
            </a:r>
            <a:r>
              <a:rPr lang="en-AU" dirty="0" err="1"/>
              <a:t>Komentari</a:t>
            </a:r>
            <a:r>
              <a:rPr lang="en-AU" dirty="0"/>
              <a:t> </a:t>
            </a:r>
            <a:r>
              <a:rPr lang="en-AU" dirty="0" err="1"/>
              <a:t>i</a:t>
            </a:r>
            <a:r>
              <a:rPr lang="en-AU" dirty="0"/>
              <a:t> </a:t>
            </a:r>
            <a:r>
              <a:rPr lang="en-AU" dirty="0" err="1"/>
              <a:t>primedbe</a:t>
            </a:r>
            <a:r>
              <a:rPr lang="en-AU" dirty="0"/>
              <a:t> </a:t>
            </a:r>
            <a:r>
              <a:rPr lang="en-AU" dirty="0" err="1"/>
              <a:t>Zaključci</a:t>
            </a:r>
            <a:endParaRPr lang="en-AU"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845820"/>
            <a:ext cx="9144000" cy="4985017"/>
          </a:xfrm>
        </p:spPr>
        <p:txBody>
          <a:bodyPr>
            <a:normAutofit fontScale="90000"/>
          </a:bodyPr>
          <a:lstStyle/>
          <a:p>
            <a:pPr>
              <a:lnSpc>
                <a:spcPct val="110000"/>
              </a:lnSpc>
            </a:pPr>
            <a:r>
              <a:rPr lang="pl-PL" sz="4000" dirty="0"/>
              <a:t>Aut</a:t>
            </a:r>
            <a:r>
              <a:rPr lang="en-US" sz="4000" dirty="0" err="1"/>
              <a:t>ori</a:t>
            </a:r>
            <a:r>
              <a:rPr lang="pl-PL" sz="4000" dirty="0"/>
              <a:t>:</a:t>
            </a:r>
            <a:br>
              <a:rPr lang="pl-PL" sz="4000" dirty="0"/>
            </a:br>
            <a:br>
              <a:rPr lang="pl-PL" sz="4000" dirty="0"/>
            </a:br>
            <a:r>
              <a:rPr lang="pl-PL" sz="2400" b="0" dirty="0">
                <a:solidFill>
                  <a:schemeClr val="tx1"/>
                </a:solidFill>
              </a:rPr>
              <a:t>Katarzyna Grzybowska</a:t>
            </a:r>
            <a:br>
              <a:rPr lang="pl-PL" sz="2400" b="0" dirty="0">
                <a:solidFill>
                  <a:schemeClr val="tx1"/>
                </a:solidFill>
              </a:rPr>
            </a:br>
            <a:r>
              <a:rPr lang="pl-PL" sz="2400" b="0" dirty="0">
                <a:solidFill>
                  <a:schemeClr val="tx1"/>
                </a:solidFill>
              </a:rPr>
              <a:t>Katarzyna Ragin-Skorecka</a:t>
            </a:r>
            <a:br>
              <a:rPr lang="pl-PL" sz="2400" b="0" dirty="0">
                <a:solidFill>
                  <a:schemeClr val="tx1"/>
                </a:solidFill>
              </a:rPr>
            </a:br>
            <a:r>
              <a:rPr lang="pl-PL" sz="2400" b="0" dirty="0">
                <a:solidFill>
                  <a:schemeClr val="tx1"/>
                </a:solidFill>
              </a:rPr>
              <a:t>Katarzyna Siemieniak</a:t>
            </a:r>
            <a:br>
              <a:rPr lang="pl-PL" sz="2400" b="0" dirty="0">
                <a:solidFill>
                  <a:schemeClr val="tx1"/>
                </a:solidFill>
              </a:rPr>
            </a:br>
            <a:r>
              <a:rPr lang="pl-PL" sz="2400" b="0" dirty="0">
                <a:solidFill>
                  <a:schemeClr val="tx1"/>
                </a:solidFill>
              </a:rPr>
              <a:t>Piotr Cyplik</a:t>
            </a:r>
            <a:br>
              <a:rPr lang="pl-PL" sz="2400" b="0" dirty="0">
                <a:solidFill>
                  <a:schemeClr val="tx1"/>
                </a:solidFill>
              </a:rPr>
            </a:br>
            <a:r>
              <a:rPr lang="pl-PL" sz="2400" b="0" dirty="0">
                <a:solidFill>
                  <a:schemeClr val="tx1"/>
                </a:solidFill>
              </a:rPr>
              <a:t>Michał Adamczak</a:t>
            </a:r>
            <a:br>
              <a:rPr lang="pl-PL" sz="2400" b="0" dirty="0">
                <a:solidFill>
                  <a:schemeClr val="tx1"/>
                </a:solidFill>
              </a:rPr>
            </a:br>
            <a:r>
              <a:rPr lang="pl-PL" sz="2400" b="0" dirty="0">
                <a:solidFill>
                  <a:schemeClr val="tx1"/>
                </a:solidFill>
              </a:rPr>
              <a:t>Jędrzej Jankowski-Guzy</a:t>
            </a:r>
            <a:br>
              <a:rPr lang="pl-PL" sz="2400" b="0" dirty="0">
                <a:solidFill>
                  <a:schemeClr val="tx1"/>
                </a:solidFill>
              </a:rPr>
            </a:br>
            <a:r>
              <a:rPr lang="pl-PL" sz="2400" b="0" dirty="0">
                <a:solidFill>
                  <a:schemeClr val="tx1"/>
                </a:solidFill>
              </a:rPr>
              <a:t>Adrianna Toboła-Walaszczyk</a:t>
            </a:r>
            <a:br>
              <a:rPr lang="pl-PL" sz="2400" b="0" dirty="0">
                <a:solidFill>
                  <a:schemeClr val="tx1"/>
                </a:solidFill>
              </a:rPr>
            </a:br>
            <a:br>
              <a:rPr lang="pl-PL" sz="4000" dirty="0"/>
            </a:br>
            <a:r>
              <a:rPr lang="pl-PL" sz="4000" dirty="0"/>
              <a:t>Final</a:t>
            </a:r>
            <a:r>
              <a:rPr lang="en-US" sz="4000" dirty="0"/>
              <a:t>a </a:t>
            </a:r>
            <a:r>
              <a:rPr lang="en-US" sz="4000" dirty="0" err="1"/>
              <a:t>verzija</a:t>
            </a:r>
            <a:r>
              <a:rPr lang="en-US" sz="4000" dirty="0"/>
              <a:t>:</a:t>
            </a:r>
            <a:r>
              <a:rPr lang="pl-PL" sz="4000" dirty="0"/>
              <a:t> </a:t>
            </a:r>
            <a:r>
              <a:rPr lang="en-US" sz="4000" dirty="0" err="1"/>
              <a:t>jun</a:t>
            </a:r>
            <a:r>
              <a:rPr lang="pl-PL" sz="4000" dirty="0"/>
              <a:t> 2025</a:t>
            </a:r>
          </a:p>
        </p:txBody>
      </p:sp>
    </p:spTree>
    <p:extLst>
      <p:ext uri="{BB962C8B-B14F-4D97-AF65-F5344CB8AC3E}">
        <p14:creationId xmlns:p14="http://schemas.microsoft.com/office/powerpoint/2010/main" val="1329040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129007-F706-4C9A-9EDE-0E5B1CD93594}"/>
              </a:ext>
            </a:extLst>
          </p:cNvPr>
          <p:cNvSpPr>
            <a:spLocks noGrp="1"/>
          </p:cNvSpPr>
          <p:nvPr>
            <p:ph type="title"/>
          </p:nvPr>
        </p:nvSpPr>
        <p:spPr/>
        <p:txBody>
          <a:bodyPr/>
          <a:lstStyle/>
          <a:p>
            <a:r>
              <a:rPr lang="pl-PL"/>
              <a:t>Dnevni red</a:t>
            </a:r>
            <a:endParaRPr lang="pl-PL" dirty="0"/>
          </a:p>
        </p:txBody>
      </p:sp>
      <p:sp>
        <p:nvSpPr>
          <p:cNvPr id="3" name="Symbol zastępczy zawartości 2">
            <a:extLst>
              <a:ext uri="{FF2B5EF4-FFF2-40B4-BE49-F238E27FC236}">
                <a16:creationId xmlns:a16="http://schemas.microsoft.com/office/drawing/2014/main" id="{E775E219-91D4-4A72-96C3-46F788BDE0DE}"/>
              </a:ext>
            </a:extLst>
          </p:cNvPr>
          <p:cNvSpPr>
            <a:spLocks noGrp="1"/>
          </p:cNvSpPr>
          <p:nvPr>
            <p:ph idx="1"/>
          </p:nvPr>
        </p:nvSpPr>
        <p:spPr>
          <a:solidFill>
            <a:schemeClr val="bg1">
              <a:lumMod val="95000"/>
            </a:schemeClr>
          </a:solidFill>
        </p:spPr>
        <p:txBody>
          <a:bodyPr>
            <a:normAutofit/>
          </a:bodyPr>
          <a:lstStyle/>
          <a:p>
            <a:pPr>
              <a:lnSpc>
                <a:spcPct val="130000"/>
              </a:lnSpc>
            </a:pPr>
            <a:r>
              <a:rPr lang="en-US" sz="3600"/>
              <a:t>Cilj studije slučaja
Granični uslovi
Protok zadataka</a:t>
            </a:r>
            <a:endParaRPr lang="pl-PL" sz="3600" dirty="0"/>
          </a:p>
        </p:txBody>
      </p:sp>
    </p:spTree>
    <p:extLst>
      <p:ext uri="{BB962C8B-B14F-4D97-AF65-F5344CB8AC3E}">
        <p14:creationId xmlns:p14="http://schemas.microsoft.com/office/powerpoint/2010/main" val="1720696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E96376-2118-4C78-B983-FB7707BAF977}"/>
              </a:ext>
            </a:extLst>
          </p:cNvPr>
          <p:cNvSpPr>
            <a:spLocks noGrp="1"/>
          </p:cNvSpPr>
          <p:nvPr>
            <p:ph type="title"/>
          </p:nvPr>
        </p:nvSpPr>
        <p:spPr/>
        <p:txBody>
          <a:bodyPr/>
          <a:lstStyle/>
          <a:p>
            <a:r>
              <a:rPr lang="en-US"/>
              <a:t>Svrha studije slučaja</a:t>
            </a:r>
            <a:endParaRPr lang="pl-PL" dirty="0"/>
          </a:p>
        </p:txBody>
      </p:sp>
      <p:sp>
        <p:nvSpPr>
          <p:cNvPr id="3" name="Symbol zastępczy zawartości 2">
            <a:extLst>
              <a:ext uri="{FF2B5EF4-FFF2-40B4-BE49-F238E27FC236}">
                <a16:creationId xmlns:a16="http://schemas.microsoft.com/office/drawing/2014/main" id="{EAD7D20C-992A-4A16-A2D6-8721019D6B7D}"/>
              </a:ext>
            </a:extLst>
          </p:cNvPr>
          <p:cNvSpPr>
            <a:spLocks noGrp="1"/>
          </p:cNvSpPr>
          <p:nvPr>
            <p:ph idx="1"/>
          </p:nvPr>
        </p:nvSpPr>
        <p:spPr>
          <a:xfrm>
            <a:off x="838200" y="1481668"/>
            <a:ext cx="10515600" cy="4730596"/>
          </a:xfrm>
          <a:solidFill>
            <a:schemeClr val="bg1">
              <a:lumMod val="95000"/>
            </a:schemeClr>
          </a:solidFill>
        </p:spPr>
        <p:txBody>
          <a:bodyPr>
            <a:noAutofit/>
          </a:bodyPr>
          <a:lstStyle/>
          <a:p>
            <a:pPr>
              <a:lnSpc>
                <a:spcPct val="140000"/>
              </a:lnSpc>
            </a:pPr>
            <a:r>
              <a:rPr lang="en-US" sz="2600" dirty="0" err="1"/>
              <a:t>Glavni</a:t>
            </a:r>
            <a:r>
              <a:rPr lang="en-US" sz="2600" dirty="0"/>
              <a:t> </a:t>
            </a:r>
            <a:r>
              <a:rPr lang="en-US" sz="2600" dirty="0" err="1"/>
              <a:t>cilj</a:t>
            </a:r>
            <a:r>
              <a:rPr lang="en-US" sz="2600" dirty="0"/>
              <a:t>:</a:t>
            </a:r>
            <a:endParaRPr lang="pl-PL" sz="2600" dirty="0"/>
          </a:p>
          <a:p>
            <a:pPr>
              <a:lnSpc>
                <a:spcPct val="140000"/>
              </a:lnSpc>
            </a:pPr>
            <a:r>
              <a:rPr lang="en-US" sz="2000" dirty="0" err="1"/>
              <a:t>optimizacija</a:t>
            </a:r>
            <a:r>
              <a:rPr lang="en-US" sz="2000" dirty="0"/>
              <a:t> </a:t>
            </a:r>
            <a:r>
              <a:rPr lang="en-US" sz="2000" dirty="0" err="1"/>
              <a:t>procesa</a:t>
            </a:r>
            <a:r>
              <a:rPr lang="en-US" sz="2000" dirty="0"/>
              <a:t> </a:t>
            </a:r>
            <a:r>
              <a:rPr lang="en-US" sz="2000" dirty="0" err="1"/>
              <a:t>distribucije</a:t>
            </a:r>
            <a:r>
              <a:rPr lang="en-US" sz="2000" dirty="0"/>
              <a:t> </a:t>
            </a:r>
            <a:r>
              <a:rPr lang="en-US" sz="2000" dirty="0" err="1"/>
              <a:t>paketa</a:t>
            </a:r>
            <a:r>
              <a:rPr lang="en-US" sz="2000" dirty="0"/>
              <a:t>.</a:t>
            </a:r>
            <a:endParaRPr lang="pl-PL" sz="2000" dirty="0"/>
          </a:p>
          <a:p>
            <a:pPr>
              <a:lnSpc>
                <a:spcPct val="140000"/>
              </a:lnSpc>
            </a:pPr>
            <a:r>
              <a:rPr lang="en-US" sz="2600" dirty="0" err="1"/>
              <a:t>Detaljni</a:t>
            </a:r>
            <a:r>
              <a:rPr lang="en-US" sz="2600" dirty="0"/>
              <a:t> </a:t>
            </a:r>
            <a:r>
              <a:rPr lang="en-US" sz="2600" dirty="0" err="1"/>
              <a:t>ciljevi</a:t>
            </a:r>
            <a:r>
              <a:rPr lang="en-US" sz="2600" dirty="0"/>
              <a:t>:</a:t>
            </a:r>
          </a:p>
          <a:p>
            <a:pPr lvl="1">
              <a:lnSpc>
                <a:spcPct val="140000"/>
              </a:lnSpc>
            </a:pPr>
            <a:r>
              <a:rPr lang="en-US" sz="2000" dirty="0" err="1"/>
              <a:t>Razumevanje</a:t>
            </a:r>
            <a:r>
              <a:rPr lang="en-US" sz="2000" dirty="0"/>
              <a:t> – </a:t>
            </a:r>
            <a:r>
              <a:rPr lang="en-US" sz="2000" dirty="0" err="1"/>
              <a:t>duboka</a:t>
            </a:r>
            <a:r>
              <a:rPr lang="en-US" sz="2000" dirty="0"/>
              <a:t> </a:t>
            </a:r>
            <a:r>
              <a:rPr lang="en-US" sz="2000" dirty="0" err="1"/>
              <a:t>analiza</a:t>
            </a:r>
            <a:r>
              <a:rPr lang="en-US" sz="2000" dirty="0"/>
              <a:t> </a:t>
            </a:r>
            <a:r>
              <a:rPr lang="en-US" sz="2000" dirty="0" err="1"/>
              <a:t>i</a:t>
            </a:r>
            <a:r>
              <a:rPr lang="en-US" sz="2000" dirty="0"/>
              <a:t> </a:t>
            </a:r>
            <a:r>
              <a:rPr lang="en-US" sz="2000" dirty="0" err="1"/>
              <a:t>razumevanje</a:t>
            </a:r>
            <a:r>
              <a:rPr lang="en-US" sz="2000" dirty="0"/>
              <a:t> </a:t>
            </a:r>
            <a:r>
              <a:rPr lang="en-US" sz="2000" dirty="0" err="1"/>
              <a:t>procesa</a:t>
            </a:r>
            <a:r>
              <a:rPr lang="en-US" sz="2000" dirty="0"/>
              <a:t> </a:t>
            </a:r>
            <a:r>
              <a:rPr lang="en-US" sz="2000" dirty="0" err="1"/>
              <a:t>distribucije</a:t>
            </a:r>
            <a:r>
              <a:rPr lang="en-US" sz="2000" dirty="0"/>
              <a:t> </a:t>
            </a:r>
            <a:r>
              <a:rPr lang="en-US" sz="2000" dirty="0" err="1"/>
              <a:t>parcela</a:t>
            </a:r>
            <a:endParaRPr lang="en-US" sz="2000" dirty="0"/>
          </a:p>
          <a:p>
            <a:pPr lvl="1">
              <a:lnSpc>
                <a:spcPct val="140000"/>
              </a:lnSpc>
            </a:pPr>
            <a:r>
              <a:rPr lang="en-US" sz="2000" dirty="0" err="1"/>
              <a:t>Razvoj</a:t>
            </a:r>
            <a:r>
              <a:rPr lang="en-US" sz="2000" dirty="0"/>
              <a:t> – </a:t>
            </a:r>
            <a:r>
              <a:rPr lang="en-US" sz="2000" dirty="0" err="1"/>
              <a:t>identifikacija</a:t>
            </a:r>
            <a:r>
              <a:rPr lang="en-US" sz="2000" dirty="0"/>
              <a:t> </a:t>
            </a:r>
            <a:r>
              <a:rPr lang="en-US" sz="2000" dirty="0" err="1"/>
              <a:t>efikasnih</a:t>
            </a:r>
            <a:r>
              <a:rPr lang="en-US" sz="2000" dirty="0"/>
              <a:t> </a:t>
            </a:r>
            <a:r>
              <a:rPr lang="en-US" sz="2000" dirty="0" err="1"/>
              <a:t>transportnih</a:t>
            </a:r>
            <a:r>
              <a:rPr lang="en-US" sz="2000" dirty="0"/>
              <a:t> </a:t>
            </a:r>
            <a:r>
              <a:rPr lang="en-US" sz="2000" dirty="0" err="1"/>
              <a:t>pravaca</a:t>
            </a:r>
            <a:r>
              <a:rPr lang="en-US" sz="2000" dirty="0"/>
              <a:t>, </a:t>
            </a:r>
            <a:r>
              <a:rPr lang="en-US" sz="2000" dirty="0" err="1"/>
              <a:t>određivanje</a:t>
            </a:r>
            <a:r>
              <a:rPr lang="en-US" sz="2000" dirty="0"/>
              <a:t> </a:t>
            </a:r>
            <a:r>
              <a:rPr lang="en-US" sz="2000" dirty="0" err="1"/>
              <a:t>najpogodnijih</a:t>
            </a:r>
            <a:r>
              <a:rPr lang="en-US" sz="2000" dirty="0"/>
              <a:t> </a:t>
            </a:r>
            <a:r>
              <a:rPr lang="en-US" sz="2000" dirty="0" err="1"/>
              <a:t>lokacija</a:t>
            </a:r>
            <a:r>
              <a:rPr lang="en-US" sz="2000" dirty="0"/>
              <a:t> za </a:t>
            </a:r>
            <a:r>
              <a:rPr lang="en-US" sz="2000" dirty="0" err="1"/>
              <a:t>distributivne</a:t>
            </a:r>
            <a:r>
              <a:rPr lang="en-US" sz="2000" dirty="0"/>
              <a:t> </a:t>
            </a:r>
            <a:r>
              <a:rPr lang="en-US" sz="2000" dirty="0" err="1"/>
              <a:t>centre</a:t>
            </a:r>
            <a:r>
              <a:rPr lang="en-US" sz="2000" dirty="0"/>
              <a:t> </a:t>
            </a:r>
            <a:r>
              <a:rPr lang="en-US" sz="2000" dirty="0" err="1"/>
              <a:t>i</a:t>
            </a:r>
            <a:r>
              <a:rPr lang="en-US" sz="2000" dirty="0"/>
              <a:t> </a:t>
            </a:r>
            <a:r>
              <a:rPr lang="en-US" sz="2000" dirty="0" err="1"/>
              <a:t>kreiranje</a:t>
            </a:r>
            <a:r>
              <a:rPr lang="en-US" sz="2000" dirty="0"/>
              <a:t> </a:t>
            </a:r>
            <a:r>
              <a:rPr lang="en-US" sz="2000" dirty="0" err="1"/>
              <a:t>strategija</a:t>
            </a:r>
            <a:r>
              <a:rPr lang="en-US" sz="2000" dirty="0"/>
              <a:t> </a:t>
            </a:r>
            <a:r>
              <a:rPr lang="en-US" sz="2000" dirty="0" err="1"/>
              <a:t>koje</a:t>
            </a:r>
            <a:r>
              <a:rPr lang="en-US" sz="2000" dirty="0"/>
              <a:t> </a:t>
            </a:r>
            <a:r>
              <a:rPr lang="en-US" sz="2000" dirty="0" err="1"/>
              <a:t>minimiziraju</a:t>
            </a:r>
            <a:r>
              <a:rPr lang="en-US" sz="2000" dirty="0"/>
              <a:t> </a:t>
            </a:r>
            <a:r>
              <a:rPr lang="en-US" sz="2000" dirty="0" err="1"/>
              <a:t>troškove</a:t>
            </a:r>
            <a:r>
              <a:rPr lang="en-US" sz="2000" dirty="0"/>
              <a:t> </a:t>
            </a:r>
            <a:r>
              <a:rPr lang="en-US" sz="2000" dirty="0" err="1"/>
              <a:t>i</a:t>
            </a:r>
            <a:r>
              <a:rPr lang="en-US" sz="2000" dirty="0"/>
              <a:t> </a:t>
            </a:r>
            <a:r>
              <a:rPr lang="en-US" sz="2000" dirty="0" err="1"/>
              <a:t>pojednostavljuju</a:t>
            </a:r>
            <a:r>
              <a:rPr lang="en-US" sz="2000" dirty="0"/>
              <a:t> </a:t>
            </a:r>
            <a:r>
              <a:rPr lang="en-US" sz="2000" dirty="0" err="1"/>
              <a:t>logistiku</a:t>
            </a:r>
            <a:r>
              <a:rPr lang="pl-PL" sz="2000" dirty="0"/>
              <a:t>.</a:t>
            </a:r>
            <a:endParaRPr lang="en-US" sz="2000" dirty="0"/>
          </a:p>
          <a:p>
            <a:pPr>
              <a:lnSpc>
                <a:spcPct val="140000"/>
              </a:lnSpc>
            </a:pPr>
            <a:r>
              <a:rPr lang="en-US" sz="2600" dirty="0" err="1"/>
              <a:t>Efekat</a:t>
            </a:r>
            <a:r>
              <a:rPr lang="en-US" sz="2600" dirty="0"/>
              <a:t> </a:t>
            </a:r>
            <a:r>
              <a:rPr lang="en-US" sz="2600" dirty="0" err="1"/>
              <a:t>implementacije</a:t>
            </a:r>
            <a:r>
              <a:rPr lang="en-US" sz="2600" dirty="0"/>
              <a:t> </a:t>
            </a:r>
            <a:r>
              <a:rPr lang="en-US" sz="2600" dirty="0" err="1"/>
              <a:t>studije</a:t>
            </a:r>
            <a:r>
              <a:rPr lang="en-US" sz="2600" dirty="0"/>
              <a:t> </a:t>
            </a:r>
            <a:r>
              <a:rPr lang="en-US" sz="2600" dirty="0" err="1"/>
              <a:t>slučaja</a:t>
            </a:r>
            <a:r>
              <a:rPr lang="en-US" sz="2600" dirty="0"/>
              <a:t>:</a:t>
            </a:r>
          </a:p>
          <a:p>
            <a:pPr lvl="1">
              <a:lnSpc>
                <a:spcPct val="140000"/>
              </a:lnSpc>
            </a:pPr>
            <a:r>
              <a:rPr lang="en-US" sz="2000" dirty="0" err="1"/>
              <a:t>Razvoj</a:t>
            </a:r>
            <a:r>
              <a:rPr lang="en-US" sz="2000" dirty="0"/>
              <a:t> </a:t>
            </a:r>
            <a:r>
              <a:rPr lang="en-US" sz="2000" dirty="0" err="1"/>
              <a:t>analitičkih</a:t>
            </a:r>
            <a:r>
              <a:rPr lang="en-US" sz="2000" dirty="0"/>
              <a:t> </a:t>
            </a:r>
            <a:r>
              <a:rPr lang="en-US" sz="2000" dirty="0" err="1"/>
              <a:t>veština</a:t>
            </a:r>
            <a:r>
              <a:rPr lang="en-US" sz="2000" dirty="0"/>
              <a:t>, </a:t>
            </a:r>
            <a:r>
              <a:rPr lang="en-US" sz="2000" dirty="0" err="1"/>
              <a:t>planiranje</a:t>
            </a:r>
            <a:r>
              <a:rPr lang="en-US" sz="2000" dirty="0"/>
              <a:t> </a:t>
            </a:r>
            <a:r>
              <a:rPr lang="en-US" sz="2000" dirty="0" err="1"/>
              <a:t>logistike</a:t>
            </a:r>
            <a:r>
              <a:rPr lang="en-US" sz="2000" dirty="0"/>
              <a:t> </a:t>
            </a:r>
            <a:r>
              <a:rPr lang="en-US" sz="2000" dirty="0" err="1"/>
              <a:t>i</a:t>
            </a:r>
            <a:r>
              <a:rPr lang="en-US" sz="2000" dirty="0"/>
              <a:t> </a:t>
            </a:r>
            <a:r>
              <a:rPr lang="en-US" sz="2000" dirty="0" err="1"/>
              <a:t>strateškog</a:t>
            </a:r>
            <a:r>
              <a:rPr lang="en-US" sz="2000" dirty="0"/>
              <a:t> </a:t>
            </a:r>
            <a:r>
              <a:rPr lang="en-US" sz="2000" dirty="0" err="1"/>
              <a:t>odlučivanja</a:t>
            </a:r>
            <a:r>
              <a:rPr lang="pl-PL" sz="2000" dirty="0"/>
              <a:t>.</a:t>
            </a:r>
          </a:p>
        </p:txBody>
      </p:sp>
    </p:spTree>
    <p:extLst>
      <p:ext uri="{BB962C8B-B14F-4D97-AF65-F5344CB8AC3E}">
        <p14:creationId xmlns:p14="http://schemas.microsoft.com/office/powerpoint/2010/main" val="3657884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F91002-268F-4DFC-9306-A2F741E1212A}"/>
              </a:ext>
            </a:extLst>
          </p:cNvPr>
          <p:cNvSpPr>
            <a:spLocks noGrp="1"/>
          </p:cNvSpPr>
          <p:nvPr>
            <p:ph type="title"/>
          </p:nvPr>
        </p:nvSpPr>
        <p:spPr/>
        <p:txBody>
          <a:bodyPr/>
          <a:lstStyle/>
          <a:p>
            <a:r>
              <a:rPr lang="en-US"/>
              <a:t>Mapa koja prikazuje obim kupaca služio LO</a:t>
            </a:r>
            <a:endParaRPr lang="pl-PL" dirty="0"/>
          </a:p>
        </p:txBody>
      </p:sp>
      <p:pic>
        <p:nvPicPr>
          <p:cNvPr id="4" name="Obraz 3" descr="Obraz zawierający mapa, atlas, tekst&#10;&#10;Opis wygenerowany automatycznie">
            <a:extLst>
              <a:ext uri="{FF2B5EF4-FFF2-40B4-BE49-F238E27FC236}">
                <a16:creationId xmlns:a16="http://schemas.microsoft.com/office/drawing/2014/main" id="{347A4F7B-BF3A-4D76-8E51-36C8812C0C20}"/>
              </a:ext>
            </a:extLst>
          </p:cNvPr>
          <p:cNvPicPr/>
          <p:nvPr/>
        </p:nvPicPr>
        <p:blipFill>
          <a:blip r:embed="rId2"/>
          <a:stretch>
            <a:fillRect/>
          </a:stretch>
        </p:blipFill>
        <p:spPr>
          <a:xfrm>
            <a:off x="2741323" y="1641213"/>
            <a:ext cx="6709353" cy="4239634"/>
          </a:xfrm>
          <a:prstGeom prst="rect">
            <a:avLst/>
          </a:prstGeom>
        </p:spPr>
      </p:pic>
    </p:spTree>
    <p:extLst>
      <p:ext uri="{BB962C8B-B14F-4D97-AF65-F5344CB8AC3E}">
        <p14:creationId xmlns:p14="http://schemas.microsoft.com/office/powerpoint/2010/main" val="3853500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BA487C-D12B-4C91-982A-1F5F1B4346E9}"/>
              </a:ext>
            </a:extLst>
          </p:cNvPr>
          <p:cNvSpPr>
            <a:spLocks noGrp="1"/>
          </p:cNvSpPr>
          <p:nvPr>
            <p:ph type="title"/>
          </p:nvPr>
        </p:nvSpPr>
        <p:spPr/>
        <p:txBody>
          <a:bodyPr/>
          <a:lstStyle/>
          <a:p>
            <a:r>
              <a:rPr lang="en-US"/>
              <a:t>Toplotna mapa koja prikazuje obim kupaca služi LO</a:t>
            </a:r>
            <a:endParaRPr lang="pl-PL" dirty="0"/>
          </a:p>
        </p:txBody>
      </p:sp>
      <p:pic>
        <p:nvPicPr>
          <p:cNvPr id="4" name="Obraz 3" descr="Obraz zawierający Wielobarwność, tekst, mapa&#10;&#10;Opis wygenerowany automatycznie">
            <a:extLst>
              <a:ext uri="{FF2B5EF4-FFF2-40B4-BE49-F238E27FC236}">
                <a16:creationId xmlns:a16="http://schemas.microsoft.com/office/drawing/2014/main" id="{72B00B54-9159-4F2C-AD58-0E3BFA14E8AC}"/>
              </a:ext>
            </a:extLst>
          </p:cNvPr>
          <p:cNvPicPr/>
          <p:nvPr/>
        </p:nvPicPr>
        <p:blipFill>
          <a:blip r:embed="rId2"/>
          <a:stretch>
            <a:fillRect/>
          </a:stretch>
        </p:blipFill>
        <p:spPr>
          <a:xfrm>
            <a:off x="2622620" y="1730001"/>
            <a:ext cx="6631814" cy="4067898"/>
          </a:xfrm>
          <a:prstGeom prst="rect">
            <a:avLst/>
          </a:prstGeom>
        </p:spPr>
      </p:pic>
    </p:spTree>
    <p:extLst>
      <p:ext uri="{BB962C8B-B14F-4D97-AF65-F5344CB8AC3E}">
        <p14:creationId xmlns:p14="http://schemas.microsoft.com/office/powerpoint/2010/main" val="885691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76BC91-DE11-4C16-92A2-C3DE0A3033C5}"/>
              </a:ext>
            </a:extLst>
          </p:cNvPr>
          <p:cNvSpPr>
            <a:spLocks noGrp="1"/>
          </p:cNvSpPr>
          <p:nvPr>
            <p:ph type="title"/>
          </p:nvPr>
        </p:nvSpPr>
        <p:spPr/>
        <p:txBody>
          <a:bodyPr/>
          <a:lstStyle/>
          <a:p>
            <a:r>
              <a:rPr lang="en-US"/>
              <a:t>Mapa koja prikazuje trenutnu lokaciju skladišta</a:t>
            </a:r>
            <a:endParaRPr lang="pl-PL" dirty="0"/>
          </a:p>
        </p:txBody>
      </p:sp>
      <p:pic>
        <p:nvPicPr>
          <p:cNvPr id="4" name="Obraz 3" descr="Obraz zawierający tekst, mapa, atlas&#10;&#10;Opis wygenerowany automatycznie">
            <a:extLst>
              <a:ext uri="{FF2B5EF4-FFF2-40B4-BE49-F238E27FC236}">
                <a16:creationId xmlns:a16="http://schemas.microsoft.com/office/drawing/2014/main" id="{C9D4303B-C8E6-4D9A-B98A-69B7B07168EA}"/>
              </a:ext>
            </a:extLst>
          </p:cNvPr>
          <p:cNvPicPr/>
          <p:nvPr/>
        </p:nvPicPr>
        <p:blipFill>
          <a:blip r:embed="rId2"/>
          <a:stretch>
            <a:fillRect/>
          </a:stretch>
        </p:blipFill>
        <p:spPr>
          <a:xfrm>
            <a:off x="3168062" y="1679762"/>
            <a:ext cx="5925696" cy="4299007"/>
          </a:xfrm>
          <a:prstGeom prst="rect">
            <a:avLst/>
          </a:prstGeom>
        </p:spPr>
      </p:pic>
    </p:spTree>
    <p:extLst>
      <p:ext uri="{BB962C8B-B14F-4D97-AF65-F5344CB8AC3E}">
        <p14:creationId xmlns:p14="http://schemas.microsoft.com/office/powerpoint/2010/main" val="1166680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28BCDFE-92FC-4858-AB5C-1FF89514F245}"/>
              </a:ext>
            </a:extLst>
          </p:cNvPr>
          <p:cNvSpPr>
            <a:spLocks noGrp="1"/>
          </p:cNvSpPr>
          <p:nvPr>
            <p:ph type="title"/>
          </p:nvPr>
        </p:nvSpPr>
        <p:spPr/>
        <p:txBody>
          <a:bodyPr/>
          <a:lstStyle/>
          <a:p>
            <a:r>
              <a:rPr lang="en-US"/>
              <a:t>Toplotna mapa koja prikazuje obim isporučen kupcima</a:t>
            </a:r>
            <a:endParaRPr lang="pl-PL" dirty="0"/>
          </a:p>
        </p:txBody>
      </p:sp>
      <p:pic>
        <p:nvPicPr>
          <p:cNvPr id="4" name="Obraz 3" descr="Obraz zawierający tekst, mapa, diagram, atlas&#10;&#10;Opis wygenerowany automatycznie">
            <a:extLst>
              <a:ext uri="{FF2B5EF4-FFF2-40B4-BE49-F238E27FC236}">
                <a16:creationId xmlns:a16="http://schemas.microsoft.com/office/drawing/2014/main" id="{A140C784-73F7-4EDA-861D-9F229840C131}"/>
              </a:ext>
            </a:extLst>
          </p:cNvPr>
          <p:cNvPicPr/>
          <p:nvPr/>
        </p:nvPicPr>
        <p:blipFill>
          <a:blip r:embed="rId2"/>
          <a:stretch>
            <a:fillRect/>
          </a:stretch>
        </p:blipFill>
        <p:spPr>
          <a:xfrm>
            <a:off x="3259651" y="1716740"/>
            <a:ext cx="5773817" cy="4282126"/>
          </a:xfrm>
          <a:prstGeom prst="rect">
            <a:avLst/>
          </a:prstGeom>
        </p:spPr>
      </p:pic>
    </p:spTree>
    <p:extLst>
      <p:ext uri="{BB962C8B-B14F-4D97-AF65-F5344CB8AC3E}">
        <p14:creationId xmlns:p14="http://schemas.microsoft.com/office/powerpoint/2010/main" val="3758153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A885BC-CA5C-436A-A8D1-47254275AB35}"/>
              </a:ext>
            </a:extLst>
          </p:cNvPr>
          <p:cNvSpPr>
            <a:spLocks noGrp="1"/>
          </p:cNvSpPr>
          <p:nvPr>
            <p:ph type="title"/>
          </p:nvPr>
        </p:nvSpPr>
        <p:spPr/>
        <p:txBody>
          <a:bodyPr/>
          <a:lstStyle/>
          <a:p>
            <a:r>
              <a:rPr lang="en-US"/>
              <a:t>Mapa koja prikazuje unapred odabrane lokacije skladišta</a:t>
            </a:r>
            <a:endParaRPr lang="pl-PL" dirty="0"/>
          </a:p>
        </p:txBody>
      </p:sp>
      <p:pic>
        <p:nvPicPr>
          <p:cNvPr id="4" name="Obraz 3">
            <a:extLst>
              <a:ext uri="{FF2B5EF4-FFF2-40B4-BE49-F238E27FC236}">
                <a16:creationId xmlns:a16="http://schemas.microsoft.com/office/drawing/2014/main" id="{BB69E7E5-59C0-48E5-B0BA-F745D4CC8959}"/>
              </a:ext>
            </a:extLst>
          </p:cNvPr>
          <p:cNvPicPr/>
          <p:nvPr/>
        </p:nvPicPr>
        <p:blipFill>
          <a:blip r:embed="rId2"/>
          <a:stretch>
            <a:fillRect/>
          </a:stretch>
        </p:blipFill>
        <p:spPr>
          <a:xfrm>
            <a:off x="3841854" y="1887294"/>
            <a:ext cx="5483016" cy="3950798"/>
          </a:xfrm>
          <a:prstGeom prst="rect">
            <a:avLst/>
          </a:prstGeom>
        </p:spPr>
      </p:pic>
    </p:spTree>
    <p:extLst>
      <p:ext uri="{BB962C8B-B14F-4D97-AF65-F5344CB8AC3E}">
        <p14:creationId xmlns:p14="http://schemas.microsoft.com/office/powerpoint/2010/main" val="2494944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CE0E02-5A80-4722-A2AE-6B481195F941}"/>
              </a:ext>
            </a:extLst>
          </p:cNvPr>
          <p:cNvSpPr>
            <a:spLocks noGrp="1"/>
          </p:cNvSpPr>
          <p:nvPr>
            <p:ph type="title"/>
          </p:nvPr>
        </p:nvSpPr>
        <p:spPr/>
        <p:txBody>
          <a:bodyPr/>
          <a:lstStyle/>
          <a:p>
            <a:r>
              <a:rPr lang="en-US"/>
              <a:t>Mapa preliminarne podele na zone snabdevanja</a:t>
            </a:r>
            <a:endParaRPr lang="pl-PL" dirty="0"/>
          </a:p>
        </p:txBody>
      </p:sp>
      <p:pic>
        <p:nvPicPr>
          <p:cNvPr id="4" name="Obraz 3" descr="Obraz zawierający mapa, tekst, atlas&#10;&#10;Opis wygenerowany automatycznie">
            <a:extLst>
              <a:ext uri="{FF2B5EF4-FFF2-40B4-BE49-F238E27FC236}">
                <a16:creationId xmlns:a16="http://schemas.microsoft.com/office/drawing/2014/main" id="{1C0B5CD5-EF6C-4B05-908C-AD92D251083D}"/>
              </a:ext>
            </a:extLst>
          </p:cNvPr>
          <p:cNvPicPr/>
          <p:nvPr/>
        </p:nvPicPr>
        <p:blipFill>
          <a:blip r:embed="rId2"/>
          <a:stretch>
            <a:fillRect/>
          </a:stretch>
        </p:blipFill>
        <p:spPr>
          <a:xfrm>
            <a:off x="3278392" y="1859373"/>
            <a:ext cx="6036429" cy="4169638"/>
          </a:xfrm>
          <a:prstGeom prst="rect">
            <a:avLst/>
          </a:prstGeom>
        </p:spPr>
      </p:pic>
    </p:spTree>
    <p:extLst>
      <p:ext uri="{BB962C8B-B14F-4D97-AF65-F5344CB8AC3E}">
        <p14:creationId xmlns:p14="http://schemas.microsoft.com/office/powerpoint/2010/main" val="10684518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86103960ca44d5c9df2a8fb84c243902">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f0b528dcbc4ce96b8fc80b5cec964086"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DCA18628-DDDA-457D-95CE-2C70381BC02B}"/>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3045</TotalTime>
  <Words>242</Words>
  <Application>Microsoft Office PowerPoint</Application>
  <PresentationFormat>Panoramiczny</PresentationFormat>
  <Paragraphs>30</Paragraphs>
  <Slides>12</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12</vt:i4>
      </vt:variant>
    </vt:vector>
  </HeadingPairs>
  <TitlesOfParts>
    <vt:vector size="17" baseType="lpstr">
      <vt:lpstr>Arial</vt:lpstr>
      <vt:lpstr>Arial</vt:lpstr>
      <vt:lpstr>Calibri</vt:lpstr>
      <vt:lpstr>Tahoma</vt:lpstr>
      <vt:lpstr>Motyw pakietu Office</vt:lpstr>
      <vt:lpstr>Napredna tabelarna aplikacija za analizu logističkih podataka</vt:lpstr>
      <vt:lpstr>Dnevni red</vt:lpstr>
      <vt:lpstr>Svrha studije slučaja</vt:lpstr>
      <vt:lpstr>Mapa koja prikazuje obim kupaca služio LO</vt:lpstr>
      <vt:lpstr>Toplotna mapa koja prikazuje obim kupaca služi LO</vt:lpstr>
      <vt:lpstr>Mapa koja prikazuje trenutnu lokaciju skladišta</vt:lpstr>
      <vt:lpstr>Toplotna mapa koja prikazuje obim isporučen kupcima</vt:lpstr>
      <vt:lpstr>Mapa koja prikazuje unapred odabrane lokacije skladišta</vt:lpstr>
      <vt:lpstr>Mapa preliminarne podele na zone snabdevanja</vt:lpstr>
      <vt:lpstr>Napredak zadatka</vt:lpstr>
      <vt:lpstr>Pitanja Komentari i primedbe Zaključci</vt:lpstr>
      <vt:lpstr>Autori:  Katarzyna Grzybowska Katarzyna Ragin-Skorecka Katarzyna Siemieniak Piotr Cyplik Michał Adamczak Jędrzej Jankowski-Guzy Adrianna Toboła-Walaszczyk  Finala verzija: jun 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Piotr</cp:lastModifiedBy>
  <cp:revision>22</cp:revision>
  <dcterms:created xsi:type="dcterms:W3CDTF">2023-07-06T12:09:08Z</dcterms:created>
  <dcterms:modified xsi:type="dcterms:W3CDTF">2025-11-07T10:18:51Z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