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56" r:id="rId5"/>
    <p:sldId id="264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85" r:id="rId18"/>
    <p:sldId id="286" r:id="rId19"/>
    <p:sldId id="283" r:id="rId20"/>
    <p:sldId id="284" r:id="rId21"/>
    <p:sldId id="287" r:id="rId22"/>
    <p:sldId id="293" r:id="rId23"/>
    <p:sldId id="294" r:id="rId24"/>
    <p:sldId id="288" r:id="rId25"/>
    <p:sldId id="291" r:id="rId26"/>
    <p:sldId id="289" r:id="rId27"/>
    <p:sldId id="290" r:id="rId28"/>
    <p:sldId id="292" r:id="rId29"/>
    <p:sldId id="266" r:id="rId30"/>
    <p:sldId id="335" r:id="rId31"/>
    <p:sldId id="263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89805" autoAdjust="0"/>
  </p:normalViewPr>
  <p:slideViewPr>
    <p:cSldViewPr snapToGrid="0">
      <p:cViewPr varScale="1">
        <p:scale>
          <a:sx n="53" d="100"/>
          <a:sy n="53" d="100"/>
        </p:scale>
        <p:origin x="10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CD52F8-DF2C-4871-88AB-39D79B4522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91A3564-98CF-4622-9860-4D63DDB3EA63}">
      <dgm:prSet phldrT="[Tekst]"/>
      <dgm:spPr/>
      <dgm:t>
        <a:bodyPr/>
        <a:lstStyle/>
        <a:p>
          <a:r>
            <a:rPr lang="pl-PL" dirty="0"/>
            <a:t>Aritmetički preseci</a:t>
          </a:r>
        </a:p>
      </dgm:t>
    </dgm:pt>
    <dgm:pt modelId="{B4B9596C-9931-475B-B9E1-63902304567B}" type="parTrans" cxnId="{EC5963E9-997C-407C-953F-922D73823FDD}">
      <dgm:prSet/>
      <dgm:spPr/>
      <dgm:t>
        <a:bodyPr/>
        <a:lstStyle/>
        <a:p>
          <a:endParaRPr lang="pl-PL"/>
        </a:p>
      </dgm:t>
    </dgm:pt>
    <dgm:pt modelId="{A6CF8294-DEFB-4D4D-907D-218E81FEC445}" type="sibTrans" cxnId="{EC5963E9-997C-407C-953F-922D73823FDD}">
      <dgm:prSet/>
      <dgm:spPr/>
      <dgm:t>
        <a:bodyPr/>
        <a:lstStyle/>
        <a:p>
          <a:endParaRPr lang="pl-PL"/>
        </a:p>
      </dgm:t>
    </dgm:pt>
    <dgm:pt modelId="{90E63DE1-60FA-4BAA-832D-60C3EF7021CC}">
      <dgm:prSet phldrT="[Tekst]"/>
      <dgm:spPr/>
      <dgm:t>
        <a:bodyPr/>
        <a:lstStyle/>
        <a:p>
          <a:r>
            <a:rPr lang="pl-PL" dirty="0"/>
            <a:t>Modeli eksponencijalnog izglađivanja</a:t>
          </a:r>
        </a:p>
      </dgm:t>
    </dgm:pt>
    <dgm:pt modelId="{2821FEC6-F8E3-4BD6-9D57-2F29DF31DD84}" type="parTrans" cxnId="{2A745AE7-4503-48D1-8E11-90CC99D8717D}">
      <dgm:prSet/>
      <dgm:spPr/>
      <dgm:t>
        <a:bodyPr/>
        <a:lstStyle/>
        <a:p>
          <a:endParaRPr lang="pl-PL"/>
        </a:p>
      </dgm:t>
    </dgm:pt>
    <dgm:pt modelId="{699D71CC-C748-463C-8E6F-678A8022BDF7}" type="sibTrans" cxnId="{2A745AE7-4503-48D1-8E11-90CC99D8717D}">
      <dgm:prSet/>
      <dgm:spPr/>
      <dgm:t>
        <a:bodyPr/>
        <a:lstStyle/>
        <a:p>
          <a:endParaRPr lang="pl-PL"/>
        </a:p>
      </dgm:t>
    </dgm:pt>
    <dgm:pt modelId="{B0EF566D-4F6C-407E-9055-0B0BB6E2CCDF}">
      <dgm:prSet phldrT="[Tekst]"/>
      <dgm:spPr/>
      <dgm:t>
        <a:bodyPr/>
        <a:lstStyle/>
        <a:p>
          <a:r>
            <a:rPr lang="pl-PL" dirty="0"/>
            <a:t>Veštačka inteligencija</a:t>
          </a:r>
        </a:p>
      </dgm:t>
    </dgm:pt>
    <dgm:pt modelId="{009B04B4-A766-43B3-BB69-8853B2ADB5C7}" type="parTrans" cxnId="{CC16E63E-9754-4D70-B4AB-9997553A1279}">
      <dgm:prSet/>
      <dgm:spPr/>
      <dgm:t>
        <a:bodyPr/>
        <a:lstStyle/>
        <a:p>
          <a:endParaRPr lang="pl-PL"/>
        </a:p>
      </dgm:t>
    </dgm:pt>
    <dgm:pt modelId="{CE0C9787-8E66-409F-B163-B24778308665}" type="sibTrans" cxnId="{CC16E63E-9754-4D70-B4AB-9997553A1279}">
      <dgm:prSet/>
      <dgm:spPr/>
      <dgm:t>
        <a:bodyPr/>
        <a:lstStyle/>
        <a:p>
          <a:endParaRPr lang="pl-PL"/>
        </a:p>
      </dgm:t>
    </dgm:pt>
    <dgm:pt modelId="{F4BA6BEB-0E70-4FEC-88AE-C8F2024766BA}">
      <dgm:prSet phldrT="[Tekst]"/>
      <dgm:spPr/>
      <dgm:t>
        <a:bodyPr/>
        <a:lstStyle/>
        <a:p>
          <a:r>
            <a:rPr lang="pl-PL" dirty="0"/>
            <a:t>Analitički/regresioni modeli</a:t>
          </a:r>
        </a:p>
      </dgm:t>
    </dgm:pt>
    <dgm:pt modelId="{4CEB02A4-995C-4152-A2A7-A7556D6D0EC4}" type="parTrans" cxnId="{E8E8F87C-7A29-409C-BEAB-52F61E6347D9}">
      <dgm:prSet/>
      <dgm:spPr/>
      <dgm:t>
        <a:bodyPr/>
        <a:lstStyle/>
        <a:p>
          <a:endParaRPr lang="pl-PL"/>
        </a:p>
      </dgm:t>
    </dgm:pt>
    <dgm:pt modelId="{3E711E37-0CC9-49AA-B8C9-CCE717762025}" type="sibTrans" cxnId="{E8E8F87C-7A29-409C-BEAB-52F61E6347D9}">
      <dgm:prSet/>
      <dgm:spPr/>
      <dgm:t>
        <a:bodyPr/>
        <a:lstStyle/>
        <a:p>
          <a:endParaRPr lang="pl-PL"/>
        </a:p>
      </dgm:t>
    </dgm:pt>
    <dgm:pt modelId="{AA9BACA9-6DA8-4012-AE01-245FF780159A}">
      <dgm:prSet phldrT="[Tekst]"/>
      <dgm:spPr/>
      <dgm:t>
        <a:bodyPr/>
        <a:lstStyle/>
        <a:p>
          <a:r>
            <a:rPr lang="pl-PL" dirty="0"/>
            <a:t>Naivne metode</a:t>
          </a:r>
        </a:p>
      </dgm:t>
    </dgm:pt>
    <dgm:pt modelId="{24831184-9F7A-45FF-8809-451AAA87A42F}" type="parTrans" cxnId="{2265572F-9582-4353-8C71-C37058E613BF}">
      <dgm:prSet/>
      <dgm:spPr/>
      <dgm:t>
        <a:bodyPr/>
        <a:lstStyle/>
        <a:p>
          <a:endParaRPr lang="pl-PL"/>
        </a:p>
      </dgm:t>
    </dgm:pt>
    <dgm:pt modelId="{A79F32DE-BFBA-47DF-91C9-306A025AA3B3}" type="sibTrans" cxnId="{2265572F-9582-4353-8C71-C37058E613BF}">
      <dgm:prSet/>
      <dgm:spPr/>
      <dgm:t>
        <a:bodyPr/>
        <a:lstStyle/>
        <a:p>
          <a:endParaRPr lang="pl-PL"/>
        </a:p>
      </dgm:t>
    </dgm:pt>
    <dgm:pt modelId="{78380554-60D0-4308-9D78-33AFAFAF7D68}" type="pres">
      <dgm:prSet presAssocID="{D7CD52F8-DF2C-4871-88AB-39D79B452268}" presName="diagram" presStyleCnt="0">
        <dgm:presLayoutVars>
          <dgm:dir/>
          <dgm:resizeHandles val="exact"/>
        </dgm:presLayoutVars>
      </dgm:prSet>
      <dgm:spPr/>
    </dgm:pt>
    <dgm:pt modelId="{AC0894DD-7678-42EF-9311-3A6FC51E413A}" type="pres">
      <dgm:prSet presAssocID="{AA9BACA9-6DA8-4012-AE01-245FF780159A}" presName="node" presStyleLbl="node1" presStyleIdx="0" presStyleCnt="5">
        <dgm:presLayoutVars>
          <dgm:bulletEnabled val="1"/>
        </dgm:presLayoutVars>
      </dgm:prSet>
      <dgm:spPr/>
    </dgm:pt>
    <dgm:pt modelId="{2D8CA809-0F5C-4686-946D-821B5F42ACAC}" type="pres">
      <dgm:prSet presAssocID="{A79F32DE-BFBA-47DF-91C9-306A025AA3B3}" presName="sibTrans" presStyleCnt="0"/>
      <dgm:spPr/>
    </dgm:pt>
    <dgm:pt modelId="{71AAB9AA-A89C-4C33-9A9E-CA2BD3691BEA}" type="pres">
      <dgm:prSet presAssocID="{091A3564-98CF-4622-9860-4D63DDB3EA63}" presName="node" presStyleLbl="node1" presStyleIdx="1" presStyleCnt="5">
        <dgm:presLayoutVars>
          <dgm:bulletEnabled val="1"/>
        </dgm:presLayoutVars>
      </dgm:prSet>
      <dgm:spPr/>
    </dgm:pt>
    <dgm:pt modelId="{2860B18C-3EB9-4ADD-BBC5-CF655CC4A494}" type="pres">
      <dgm:prSet presAssocID="{A6CF8294-DEFB-4D4D-907D-218E81FEC445}" presName="sibTrans" presStyleCnt="0"/>
      <dgm:spPr/>
    </dgm:pt>
    <dgm:pt modelId="{1F9C3C5E-F85E-4660-985B-10DF95738C4A}" type="pres">
      <dgm:prSet presAssocID="{90E63DE1-60FA-4BAA-832D-60C3EF7021CC}" presName="node" presStyleLbl="node1" presStyleIdx="2" presStyleCnt="5">
        <dgm:presLayoutVars>
          <dgm:bulletEnabled val="1"/>
        </dgm:presLayoutVars>
      </dgm:prSet>
      <dgm:spPr/>
    </dgm:pt>
    <dgm:pt modelId="{B7B6C189-93A5-487E-B46F-29B9A399103D}" type="pres">
      <dgm:prSet presAssocID="{699D71CC-C748-463C-8E6F-678A8022BDF7}" presName="sibTrans" presStyleCnt="0"/>
      <dgm:spPr/>
    </dgm:pt>
    <dgm:pt modelId="{10EE72EB-2F76-4926-8512-FFD1873D5C76}" type="pres">
      <dgm:prSet presAssocID="{F4BA6BEB-0E70-4FEC-88AE-C8F2024766BA}" presName="node" presStyleLbl="node1" presStyleIdx="3" presStyleCnt="5">
        <dgm:presLayoutVars>
          <dgm:bulletEnabled val="1"/>
        </dgm:presLayoutVars>
      </dgm:prSet>
      <dgm:spPr/>
    </dgm:pt>
    <dgm:pt modelId="{0EEBC319-4B40-44E6-B2B7-93BECF0E6515}" type="pres">
      <dgm:prSet presAssocID="{3E711E37-0CC9-49AA-B8C9-CCE717762025}" presName="sibTrans" presStyleCnt="0"/>
      <dgm:spPr/>
    </dgm:pt>
    <dgm:pt modelId="{7CEFE146-BBA7-48B9-A0F9-AEE3C3763A7B}" type="pres">
      <dgm:prSet presAssocID="{B0EF566D-4F6C-407E-9055-0B0BB6E2CCDF}" presName="node" presStyleLbl="node1" presStyleIdx="4" presStyleCnt="5">
        <dgm:presLayoutVars>
          <dgm:bulletEnabled val="1"/>
        </dgm:presLayoutVars>
      </dgm:prSet>
      <dgm:spPr/>
    </dgm:pt>
  </dgm:ptLst>
  <dgm:cxnLst>
    <dgm:cxn modelId="{2265572F-9582-4353-8C71-C37058E613BF}" srcId="{D7CD52F8-DF2C-4871-88AB-39D79B452268}" destId="{AA9BACA9-6DA8-4012-AE01-245FF780159A}" srcOrd="0" destOrd="0" parTransId="{24831184-9F7A-45FF-8809-451AAA87A42F}" sibTransId="{A79F32DE-BFBA-47DF-91C9-306A025AA3B3}"/>
    <dgm:cxn modelId="{CC16E63E-9754-4D70-B4AB-9997553A1279}" srcId="{D7CD52F8-DF2C-4871-88AB-39D79B452268}" destId="{B0EF566D-4F6C-407E-9055-0B0BB6E2CCDF}" srcOrd="4" destOrd="0" parTransId="{009B04B4-A766-43B3-BB69-8853B2ADB5C7}" sibTransId="{CE0C9787-8E66-409F-B163-B24778308665}"/>
    <dgm:cxn modelId="{EED66752-EB05-48FA-B2ED-FB2ECCE604B0}" type="presOf" srcId="{F4BA6BEB-0E70-4FEC-88AE-C8F2024766BA}" destId="{10EE72EB-2F76-4926-8512-FFD1873D5C76}" srcOrd="0" destOrd="0" presId="urn:microsoft.com/office/officeart/2005/8/layout/default"/>
    <dgm:cxn modelId="{E8E8F87C-7A29-409C-BEAB-52F61E6347D9}" srcId="{D7CD52F8-DF2C-4871-88AB-39D79B452268}" destId="{F4BA6BEB-0E70-4FEC-88AE-C8F2024766BA}" srcOrd="3" destOrd="0" parTransId="{4CEB02A4-995C-4152-A2A7-A7556D6D0EC4}" sibTransId="{3E711E37-0CC9-49AA-B8C9-CCE717762025}"/>
    <dgm:cxn modelId="{22C1F3AC-D056-437B-9615-97A46AE9D2F2}" type="presOf" srcId="{AA9BACA9-6DA8-4012-AE01-245FF780159A}" destId="{AC0894DD-7678-42EF-9311-3A6FC51E413A}" srcOrd="0" destOrd="0" presId="urn:microsoft.com/office/officeart/2005/8/layout/default"/>
    <dgm:cxn modelId="{6AD033B8-707A-4091-A972-3B5D31DEA501}" type="presOf" srcId="{D7CD52F8-DF2C-4871-88AB-39D79B452268}" destId="{78380554-60D0-4308-9D78-33AFAFAF7D68}" srcOrd="0" destOrd="0" presId="urn:microsoft.com/office/officeart/2005/8/layout/default"/>
    <dgm:cxn modelId="{037C65D3-3A3B-4521-8D7B-B328C085B81E}" type="presOf" srcId="{B0EF566D-4F6C-407E-9055-0B0BB6E2CCDF}" destId="{7CEFE146-BBA7-48B9-A0F9-AEE3C3763A7B}" srcOrd="0" destOrd="0" presId="urn:microsoft.com/office/officeart/2005/8/layout/default"/>
    <dgm:cxn modelId="{1807B6E5-1FB3-4FF6-8052-D1F5093A071A}" type="presOf" srcId="{90E63DE1-60FA-4BAA-832D-60C3EF7021CC}" destId="{1F9C3C5E-F85E-4660-985B-10DF95738C4A}" srcOrd="0" destOrd="0" presId="urn:microsoft.com/office/officeart/2005/8/layout/default"/>
    <dgm:cxn modelId="{8D25F2E6-F9CB-4E4B-9AF8-61C1483572AF}" type="presOf" srcId="{091A3564-98CF-4622-9860-4D63DDB3EA63}" destId="{71AAB9AA-A89C-4C33-9A9E-CA2BD3691BEA}" srcOrd="0" destOrd="0" presId="urn:microsoft.com/office/officeart/2005/8/layout/default"/>
    <dgm:cxn modelId="{2A745AE7-4503-48D1-8E11-90CC99D8717D}" srcId="{D7CD52F8-DF2C-4871-88AB-39D79B452268}" destId="{90E63DE1-60FA-4BAA-832D-60C3EF7021CC}" srcOrd="2" destOrd="0" parTransId="{2821FEC6-F8E3-4BD6-9D57-2F29DF31DD84}" sibTransId="{699D71CC-C748-463C-8E6F-678A8022BDF7}"/>
    <dgm:cxn modelId="{EC5963E9-997C-407C-953F-922D73823FDD}" srcId="{D7CD52F8-DF2C-4871-88AB-39D79B452268}" destId="{091A3564-98CF-4622-9860-4D63DDB3EA63}" srcOrd="1" destOrd="0" parTransId="{B4B9596C-9931-475B-B9E1-63902304567B}" sibTransId="{A6CF8294-DEFB-4D4D-907D-218E81FEC445}"/>
    <dgm:cxn modelId="{6907D5DA-E42E-44DB-9E0C-B8F6CB47BA07}" type="presParOf" srcId="{78380554-60D0-4308-9D78-33AFAFAF7D68}" destId="{AC0894DD-7678-42EF-9311-3A6FC51E413A}" srcOrd="0" destOrd="0" presId="urn:microsoft.com/office/officeart/2005/8/layout/default"/>
    <dgm:cxn modelId="{BAEA2533-D372-4AF8-B5A9-2F037F732E6D}" type="presParOf" srcId="{78380554-60D0-4308-9D78-33AFAFAF7D68}" destId="{2D8CA809-0F5C-4686-946D-821B5F42ACAC}" srcOrd="1" destOrd="0" presId="urn:microsoft.com/office/officeart/2005/8/layout/default"/>
    <dgm:cxn modelId="{C8EA3663-2746-4537-AD86-D2328F702642}" type="presParOf" srcId="{78380554-60D0-4308-9D78-33AFAFAF7D68}" destId="{71AAB9AA-A89C-4C33-9A9E-CA2BD3691BEA}" srcOrd="2" destOrd="0" presId="urn:microsoft.com/office/officeart/2005/8/layout/default"/>
    <dgm:cxn modelId="{5D26343F-C14B-472A-9C33-4F5BC00BB45C}" type="presParOf" srcId="{78380554-60D0-4308-9D78-33AFAFAF7D68}" destId="{2860B18C-3EB9-4ADD-BBC5-CF655CC4A494}" srcOrd="3" destOrd="0" presId="urn:microsoft.com/office/officeart/2005/8/layout/default"/>
    <dgm:cxn modelId="{47B74927-6A90-49B7-954D-52B9F5249286}" type="presParOf" srcId="{78380554-60D0-4308-9D78-33AFAFAF7D68}" destId="{1F9C3C5E-F85E-4660-985B-10DF95738C4A}" srcOrd="4" destOrd="0" presId="urn:microsoft.com/office/officeart/2005/8/layout/default"/>
    <dgm:cxn modelId="{29E7AC87-1C48-4280-AEEF-4106664AED62}" type="presParOf" srcId="{78380554-60D0-4308-9D78-33AFAFAF7D68}" destId="{B7B6C189-93A5-487E-B46F-29B9A399103D}" srcOrd="5" destOrd="0" presId="urn:microsoft.com/office/officeart/2005/8/layout/default"/>
    <dgm:cxn modelId="{79896DB2-E440-4952-B074-9ED4426BAEB5}" type="presParOf" srcId="{78380554-60D0-4308-9D78-33AFAFAF7D68}" destId="{10EE72EB-2F76-4926-8512-FFD1873D5C76}" srcOrd="6" destOrd="0" presId="urn:microsoft.com/office/officeart/2005/8/layout/default"/>
    <dgm:cxn modelId="{D9231E77-7881-4483-A101-3F001086C97D}" type="presParOf" srcId="{78380554-60D0-4308-9D78-33AFAFAF7D68}" destId="{0EEBC319-4B40-44E6-B2B7-93BECF0E6515}" srcOrd="7" destOrd="0" presId="urn:microsoft.com/office/officeart/2005/8/layout/default"/>
    <dgm:cxn modelId="{14DAB2B8-B656-4F42-BCBE-3DAB76304A03}" type="presParOf" srcId="{78380554-60D0-4308-9D78-33AFAFAF7D68}" destId="{7CEFE146-BBA7-48B9-A0F9-AEE3C3763A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pl-PL" dirty="0"/>
            <a:t>Bolja organizacija proizvodnje</a:t>
          </a:r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sr-Latn-RS" dirty="0"/>
            <a:t>Bolja kontrola sigurnosnih zaliha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sr-Latn-RS" dirty="0"/>
            <a:t>Efikasnije smanjenje zastarelog asortimana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sr-Latn-RS" dirty="0"/>
            <a:t>Bolje zadovoljstvo kupaca i poboljšanje imidža organizacije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sr-Latn-RS" dirty="0"/>
            <a:t>Efikasnije koriščenje magacinskog prostora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sr-Latn-RS" dirty="0"/>
            <a:t>Efikasnija kontrola i minimizacija troškova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6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2ADEE-394A-41A2-9583-DCBBB74AF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901E8D-26F0-4839-80A1-F6028B68AC06}">
      <dgm:prSet phldrT="[Tekst]"/>
      <dgm:spPr/>
      <dgm:t>
        <a:bodyPr/>
        <a:lstStyle/>
        <a:p>
          <a:r>
            <a:rPr lang="pl-PL" dirty="0"/>
            <a:t>Greška u proceni</a:t>
          </a:r>
        </a:p>
      </dgm:t>
    </dgm:pt>
    <dgm:pt modelId="{F0610C2E-1D1D-47C0-92E8-14086C7A400B}" type="parTrans" cxnId="{6673DE03-5299-462C-8195-F28029D119D5}">
      <dgm:prSet/>
      <dgm:spPr/>
      <dgm:t>
        <a:bodyPr/>
        <a:lstStyle/>
        <a:p>
          <a:endParaRPr lang="pl-PL"/>
        </a:p>
      </dgm:t>
    </dgm:pt>
    <dgm:pt modelId="{80811E18-874E-447F-8553-7063392F349B}" type="sibTrans" cxnId="{6673DE03-5299-462C-8195-F28029D119D5}">
      <dgm:prSet/>
      <dgm:spPr/>
      <dgm:t>
        <a:bodyPr/>
        <a:lstStyle/>
        <a:p>
          <a:endParaRPr lang="pl-PL"/>
        </a:p>
      </dgm:t>
    </dgm:pt>
    <dgm:pt modelId="{2B05BD03-6130-4BBA-AF33-5A5C22F6396C}">
      <dgm:prSet phldrT="[Tekst]"/>
      <dgm:spPr/>
      <dgm:t>
        <a:bodyPr/>
        <a:lstStyle/>
        <a:p>
          <a:r>
            <a:rPr lang="pl-PL" dirty="0"/>
            <a:t>Pogrešno odabrani parametri modela</a:t>
          </a:r>
        </a:p>
      </dgm:t>
    </dgm:pt>
    <dgm:pt modelId="{B53EE3B1-B4B3-4C27-95CB-FBC8AC420B44}" type="parTrans" cxnId="{2736758E-EA06-409C-8E1E-2CFEBC132783}">
      <dgm:prSet/>
      <dgm:spPr/>
      <dgm:t>
        <a:bodyPr/>
        <a:lstStyle/>
        <a:p>
          <a:endParaRPr lang="pl-PL"/>
        </a:p>
      </dgm:t>
    </dgm:pt>
    <dgm:pt modelId="{4E9395A0-4F13-4E2D-8650-3C2B0D4C9042}" type="sibTrans" cxnId="{2736758E-EA06-409C-8E1E-2CFEBC132783}">
      <dgm:prSet/>
      <dgm:spPr/>
      <dgm:t>
        <a:bodyPr/>
        <a:lstStyle/>
        <a:p>
          <a:endParaRPr lang="pl-PL"/>
        </a:p>
      </dgm:t>
    </dgm:pt>
    <dgm:pt modelId="{D898DF04-63CA-4D6E-ABD6-AD33B72315A4}">
      <dgm:prSet phldrT="[Tekst]"/>
      <dgm:spPr/>
      <dgm:t>
        <a:bodyPr/>
        <a:lstStyle/>
        <a:p>
          <a:r>
            <a:rPr lang="pl-PL" dirty="0"/>
            <a:t>Greška u specifikaciji</a:t>
          </a:r>
        </a:p>
      </dgm:t>
    </dgm:pt>
    <dgm:pt modelId="{7508829C-F788-4328-8CDA-8ADC1B6368F7}" type="parTrans" cxnId="{4093DAA2-7CFD-4C4B-A2B3-0CD0FDF57671}">
      <dgm:prSet/>
      <dgm:spPr/>
      <dgm:t>
        <a:bodyPr/>
        <a:lstStyle/>
        <a:p>
          <a:endParaRPr lang="pl-PL"/>
        </a:p>
      </dgm:t>
    </dgm:pt>
    <dgm:pt modelId="{55D5C6D9-DDDB-4116-9C83-CC969A33A00E}" type="sibTrans" cxnId="{4093DAA2-7CFD-4C4B-A2B3-0CD0FDF57671}">
      <dgm:prSet/>
      <dgm:spPr/>
      <dgm:t>
        <a:bodyPr/>
        <a:lstStyle/>
        <a:p>
          <a:endParaRPr lang="pl-PL"/>
        </a:p>
      </dgm:t>
    </dgm:pt>
    <dgm:pt modelId="{73022CCE-9FB8-415D-A473-6DF38DF3CC7B}">
      <dgm:prSet phldrT="[Tekst]"/>
      <dgm:spPr/>
      <dgm:t>
        <a:bodyPr/>
        <a:lstStyle/>
        <a:p>
          <a:r>
            <a:rPr lang="sr-Latn-RS" dirty="0"/>
            <a:t>Koje proizilaze iz nepouzdanog prikupljanja podataka</a:t>
          </a:r>
          <a:endParaRPr lang="pl-PL" dirty="0"/>
        </a:p>
      </dgm:t>
    </dgm:pt>
    <dgm:pt modelId="{06708008-C262-40AA-9397-4730E984D48A}" type="parTrans" cxnId="{AE4C4179-5B06-44E6-AB18-185D8C23C75B}">
      <dgm:prSet/>
      <dgm:spPr/>
      <dgm:t>
        <a:bodyPr/>
        <a:lstStyle/>
        <a:p>
          <a:endParaRPr lang="pl-PL"/>
        </a:p>
      </dgm:t>
    </dgm:pt>
    <dgm:pt modelId="{3290FB49-AFB5-417B-9E46-FC1244B0E183}" type="sibTrans" cxnId="{AE4C4179-5B06-44E6-AB18-185D8C23C75B}">
      <dgm:prSet/>
      <dgm:spPr/>
      <dgm:t>
        <a:bodyPr/>
        <a:lstStyle/>
        <a:p>
          <a:endParaRPr lang="pl-PL"/>
        </a:p>
      </dgm:t>
    </dgm:pt>
    <dgm:pt modelId="{F9DDA31A-2F26-43D0-A94F-AD1F53CDF2AA}">
      <dgm:prSet phldrT="[Tekst]"/>
      <dgm:spPr/>
      <dgm:t>
        <a:bodyPr/>
        <a:lstStyle/>
        <a:p>
          <a:r>
            <a:rPr lang="sr-Latn-RS" dirty="0"/>
            <a:t>Uzrokovano pojavom slučajne komponente koja nije nula u uzorku</a:t>
          </a:r>
          <a:endParaRPr lang="pl-PL" dirty="0"/>
        </a:p>
      </dgm:t>
    </dgm:pt>
    <dgm:pt modelId="{CD669D6C-C89B-45EB-8EF7-924BBD41C3C5}" type="parTrans" cxnId="{B90DCAF5-4C38-44E6-AF16-615322A1FB93}">
      <dgm:prSet/>
      <dgm:spPr/>
      <dgm:t>
        <a:bodyPr/>
        <a:lstStyle/>
        <a:p>
          <a:endParaRPr lang="pl-PL"/>
        </a:p>
      </dgm:t>
    </dgm:pt>
    <dgm:pt modelId="{2659D801-383B-40D0-9760-9F709AD7F5C5}" type="sibTrans" cxnId="{B90DCAF5-4C38-44E6-AF16-615322A1FB93}">
      <dgm:prSet/>
      <dgm:spPr/>
      <dgm:t>
        <a:bodyPr/>
        <a:lstStyle/>
        <a:p>
          <a:endParaRPr lang="pl-PL"/>
        </a:p>
      </dgm:t>
    </dgm:pt>
    <dgm:pt modelId="{882BB14C-4E49-4D7E-9B63-A74647189018}">
      <dgm:prSet phldrT="[Tekst]"/>
      <dgm:spPr/>
      <dgm:t>
        <a:bodyPr/>
        <a:lstStyle/>
        <a:p>
          <a:r>
            <a:rPr lang="pl-PL" dirty="0"/>
            <a:t>Slučajna greška</a:t>
          </a:r>
        </a:p>
      </dgm:t>
    </dgm:pt>
    <dgm:pt modelId="{C71B22CA-EF21-42EF-AB60-A5DA7A092E4D}" type="parTrans" cxnId="{BD1DC72E-02B6-423F-AB6C-43162786D6F3}">
      <dgm:prSet/>
      <dgm:spPr/>
      <dgm:t>
        <a:bodyPr/>
        <a:lstStyle/>
        <a:p>
          <a:endParaRPr lang="pl-PL"/>
        </a:p>
      </dgm:t>
    </dgm:pt>
    <dgm:pt modelId="{FED4482F-C07C-4854-8162-7B88E047E915}" type="sibTrans" cxnId="{BD1DC72E-02B6-423F-AB6C-43162786D6F3}">
      <dgm:prSet/>
      <dgm:spPr/>
      <dgm:t>
        <a:bodyPr/>
        <a:lstStyle/>
        <a:p>
          <a:endParaRPr lang="pl-PL"/>
        </a:p>
      </dgm:t>
    </dgm:pt>
    <dgm:pt modelId="{2DB4E797-E4BC-4A49-A307-0106AB97F349}" type="pres">
      <dgm:prSet presAssocID="{42E2ADEE-394A-41A2-9583-DCBBB74AF4C2}" presName="linear" presStyleCnt="0">
        <dgm:presLayoutVars>
          <dgm:animLvl val="lvl"/>
          <dgm:resizeHandles val="exact"/>
        </dgm:presLayoutVars>
      </dgm:prSet>
      <dgm:spPr/>
    </dgm:pt>
    <dgm:pt modelId="{002302E8-2D08-400A-A4C1-BA4DC50BE4E2}" type="pres">
      <dgm:prSet presAssocID="{F2901E8D-26F0-4839-80A1-F6028B68AC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664985-579E-48B9-84AF-DCFD50DA2064}" type="pres">
      <dgm:prSet presAssocID="{F2901E8D-26F0-4839-80A1-F6028B68AC06}" presName="childText" presStyleLbl="revTx" presStyleIdx="0" presStyleCnt="3">
        <dgm:presLayoutVars>
          <dgm:bulletEnabled val="1"/>
        </dgm:presLayoutVars>
      </dgm:prSet>
      <dgm:spPr/>
    </dgm:pt>
    <dgm:pt modelId="{F81B159D-DA5B-46BF-8A62-C7CC0CCEBAF9}" type="pres">
      <dgm:prSet presAssocID="{D898DF04-63CA-4D6E-ABD6-AD33B72315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BBA331-9630-4FD0-A626-355AA116B23D}" type="pres">
      <dgm:prSet presAssocID="{D898DF04-63CA-4D6E-ABD6-AD33B72315A4}" presName="childText" presStyleLbl="revTx" presStyleIdx="1" presStyleCnt="3">
        <dgm:presLayoutVars>
          <dgm:bulletEnabled val="1"/>
        </dgm:presLayoutVars>
      </dgm:prSet>
      <dgm:spPr/>
    </dgm:pt>
    <dgm:pt modelId="{9C14DD4A-650F-4944-B1C5-CC72B2AD47CB}" type="pres">
      <dgm:prSet presAssocID="{882BB14C-4E49-4D7E-9B63-A746471890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E9E747-5501-458E-BF64-9F238D4C7138}" type="pres">
      <dgm:prSet presAssocID="{882BB14C-4E49-4D7E-9B63-A7464718901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673DE03-5299-462C-8195-F28029D119D5}" srcId="{42E2ADEE-394A-41A2-9583-DCBBB74AF4C2}" destId="{F2901E8D-26F0-4839-80A1-F6028B68AC06}" srcOrd="0" destOrd="0" parTransId="{F0610C2E-1D1D-47C0-92E8-14086C7A400B}" sibTransId="{80811E18-874E-447F-8553-7063392F349B}"/>
    <dgm:cxn modelId="{6B6BB708-3FFA-48B7-AD4C-B717B446620E}" type="presOf" srcId="{42E2ADEE-394A-41A2-9583-DCBBB74AF4C2}" destId="{2DB4E797-E4BC-4A49-A307-0106AB97F349}" srcOrd="0" destOrd="0" presId="urn:microsoft.com/office/officeart/2005/8/layout/vList2"/>
    <dgm:cxn modelId="{BD1DC72E-02B6-423F-AB6C-43162786D6F3}" srcId="{42E2ADEE-394A-41A2-9583-DCBBB74AF4C2}" destId="{882BB14C-4E49-4D7E-9B63-A74647189018}" srcOrd="2" destOrd="0" parTransId="{C71B22CA-EF21-42EF-AB60-A5DA7A092E4D}" sibTransId="{FED4482F-C07C-4854-8162-7B88E047E915}"/>
    <dgm:cxn modelId="{311F3533-94C1-4912-9927-D0044D588D9F}" type="presOf" srcId="{882BB14C-4E49-4D7E-9B63-A74647189018}" destId="{9C14DD4A-650F-4944-B1C5-CC72B2AD47CB}" srcOrd="0" destOrd="0" presId="urn:microsoft.com/office/officeart/2005/8/layout/vList2"/>
    <dgm:cxn modelId="{D41BD238-68A5-4B02-BADD-7E09B8C71C1A}" type="presOf" srcId="{F9DDA31A-2F26-43D0-A94F-AD1F53CDF2AA}" destId="{D0E9E747-5501-458E-BF64-9F238D4C7138}" srcOrd="0" destOrd="0" presId="urn:microsoft.com/office/officeart/2005/8/layout/vList2"/>
    <dgm:cxn modelId="{44F48744-96B2-44D9-81C8-A365E082D70E}" type="presOf" srcId="{F2901E8D-26F0-4839-80A1-F6028B68AC06}" destId="{002302E8-2D08-400A-A4C1-BA4DC50BE4E2}" srcOrd="0" destOrd="0" presId="urn:microsoft.com/office/officeart/2005/8/layout/vList2"/>
    <dgm:cxn modelId="{BDA98A48-C569-4CBF-9B32-EBC8FF421516}" type="presOf" srcId="{73022CCE-9FB8-415D-A473-6DF38DF3CC7B}" destId="{52BBA331-9630-4FD0-A626-355AA116B23D}" srcOrd="0" destOrd="0" presId="urn:microsoft.com/office/officeart/2005/8/layout/vList2"/>
    <dgm:cxn modelId="{AE4C4179-5B06-44E6-AB18-185D8C23C75B}" srcId="{D898DF04-63CA-4D6E-ABD6-AD33B72315A4}" destId="{73022CCE-9FB8-415D-A473-6DF38DF3CC7B}" srcOrd="0" destOrd="0" parTransId="{06708008-C262-40AA-9397-4730E984D48A}" sibTransId="{3290FB49-AFB5-417B-9E46-FC1244B0E183}"/>
    <dgm:cxn modelId="{2736758E-EA06-409C-8E1E-2CFEBC132783}" srcId="{F2901E8D-26F0-4839-80A1-F6028B68AC06}" destId="{2B05BD03-6130-4BBA-AF33-5A5C22F6396C}" srcOrd="0" destOrd="0" parTransId="{B53EE3B1-B4B3-4C27-95CB-FBC8AC420B44}" sibTransId="{4E9395A0-4F13-4E2D-8650-3C2B0D4C9042}"/>
    <dgm:cxn modelId="{4093DAA2-7CFD-4C4B-A2B3-0CD0FDF57671}" srcId="{42E2ADEE-394A-41A2-9583-DCBBB74AF4C2}" destId="{D898DF04-63CA-4D6E-ABD6-AD33B72315A4}" srcOrd="1" destOrd="0" parTransId="{7508829C-F788-4328-8CDA-8ADC1B6368F7}" sibTransId="{55D5C6D9-DDDB-4116-9C83-CC969A33A00E}"/>
    <dgm:cxn modelId="{BF29C7CD-D883-40B6-8FEB-2F06A8C59A41}" type="presOf" srcId="{D898DF04-63CA-4D6E-ABD6-AD33B72315A4}" destId="{F81B159D-DA5B-46BF-8A62-C7CC0CCEBAF9}" srcOrd="0" destOrd="0" presId="urn:microsoft.com/office/officeart/2005/8/layout/vList2"/>
    <dgm:cxn modelId="{B8D03BD4-C22D-425D-A12F-4A5CDF78BA6F}" type="presOf" srcId="{2B05BD03-6130-4BBA-AF33-5A5C22F6396C}" destId="{A4664985-579E-48B9-84AF-DCFD50DA2064}" srcOrd="0" destOrd="0" presId="urn:microsoft.com/office/officeart/2005/8/layout/vList2"/>
    <dgm:cxn modelId="{B90DCAF5-4C38-44E6-AF16-615322A1FB93}" srcId="{882BB14C-4E49-4D7E-9B63-A74647189018}" destId="{F9DDA31A-2F26-43D0-A94F-AD1F53CDF2AA}" srcOrd="0" destOrd="0" parTransId="{CD669D6C-C89B-45EB-8EF7-924BBD41C3C5}" sibTransId="{2659D801-383B-40D0-9760-9F709AD7F5C5}"/>
    <dgm:cxn modelId="{3B1BFC05-A5AC-4041-AE39-1011550BB8BA}" type="presParOf" srcId="{2DB4E797-E4BC-4A49-A307-0106AB97F349}" destId="{002302E8-2D08-400A-A4C1-BA4DC50BE4E2}" srcOrd="0" destOrd="0" presId="urn:microsoft.com/office/officeart/2005/8/layout/vList2"/>
    <dgm:cxn modelId="{3622BF76-59BC-4E56-ADEC-7223CEB6CEB4}" type="presParOf" srcId="{2DB4E797-E4BC-4A49-A307-0106AB97F349}" destId="{A4664985-579E-48B9-84AF-DCFD50DA2064}" srcOrd="1" destOrd="0" presId="urn:microsoft.com/office/officeart/2005/8/layout/vList2"/>
    <dgm:cxn modelId="{77528907-CC93-4099-BEA7-513A66FF8C74}" type="presParOf" srcId="{2DB4E797-E4BC-4A49-A307-0106AB97F349}" destId="{F81B159D-DA5B-46BF-8A62-C7CC0CCEBAF9}" srcOrd="2" destOrd="0" presId="urn:microsoft.com/office/officeart/2005/8/layout/vList2"/>
    <dgm:cxn modelId="{0301008D-B425-43B5-BCD3-97BA2799487D}" type="presParOf" srcId="{2DB4E797-E4BC-4A49-A307-0106AB97F349}" destId="{52BBA331-9630-4FD0-A626-355AA116B23D}" srcOrd="3" destOrd="0" presId="urn:microsoft.com/office/officeart/2005/8/layout/vList2"/>
    <dgm:cxn modelId="{2BD5644F-BB7F-41F9-B063-C5BFBAD308F3}" type="presParOf" srcId="{2DB4E797-E4BC-4A49-A307-0106AB97F349}" destId="{9C14DD4A-650F-4944-B1C5-CC72B2AD47CB}" srcOrd="4" destOrd="0" presId="urn:microsoft.com/office/officeart/2005/8/layout/vList2"/>
    <dgm:cxn modelId="{692897DB-AB00-4681-818E-380ED7C0FC40}" type="presParOf" srcId="{2DB4E797-E4BC-4A49-A307-0106AB97F349}" destId="{D0E9E747-5501-458E-BF64-9F238D4C71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E2ADEE-394A-41A2-9583-DCBBB74AF4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901E8D-26F0-4839-80A1-F6028B68AC06}">
      <dgm:prSet phldrT="[Tekst]"/>
      <dgm:spPr/>
      <dgm:t>
        <a:bodyPr/>
        <a:lstStyle/>
        <a:p>
          <a:r>
            <a:rPr lang="sr-Latn-RS" b="1" dirty="0"/>
            <a:t>Kvalitet modela prognoze</a:t>
          </a:r>
          <a:endParaRPr lang="pl-PL" dirty="0"/>
        </a:p>
      </dgm:t>
    </dgm:pt>
    <dgm:pt modelId="{F0610C2E-1D1D-47C0-92E8-14086C7A400B}" type="parTrans" cxnId="{6673DE03-5299-462C-8195-F28029D119D5}">
      <dgm:prSet/>
      <dgm:spPr/>
      <dgm:t>
        <a:bodyPr/>
        <a:lstStyle/>
        <a:p>
          <a:endParaRPr lang="pl-PL"/>
        </a:p>
      </dgm:t>
    </dgm:pt>
    <dgm:pt modelId="{80811E18-874E-447F-8553-7063392F349B}" type="sibTrans" cxnId="{6673DE03-5299-462C-8195-F28029D119D5}">
      <dgm:prSet/>
      <dgm:spPr/>
      <dgm:t>
        <a:bodyPr/>
        <a:lstStyle/>
        <a:p>
          <a:endParaRPr lang="pl-PL"/>
        </a:p>
      </dgm:t>
    </dgm:pt>
    <dgm:pt modelId="{2B05BD03-6130-4BBA-AF33-5A5C22F6396C}">
      <dgm:prSet phldrT="[Tekst]"/>
      <dgm:spPr/>
      <dgm:t>
        <a:bodyPr/>
        <a:lstStyle/>
        <a:p>
          <a:r>
            <a:rPr lang="sr-Latn-RS" dirty="0"/>
            <a:t>Procenjuje izbor prognostičkog modela koji opisuje tok varijabli,</a:t>
          </a:r>
          <a:endParaRPr lang="pl-PL" dirty="0"/>
        </a:p>
      </dgm:t>
    </dgm:pt>
    <dgm:pt modelId="{B53EE3B1-B4B3-4C27-95CB-FBC8AC420B44}" type="parTrans" cxnId="{2736758E-EA06-409C-8E1E-2CFEBC132783}">
      <dgm:prSet/>
      <dgm:spPr/>
      <dgm:t>
        <a:bodyPr/>
        <a:lstStyle/>
        <a:p>
          <a:endParaRPr lang="pl-PL"/>
        </a:p>
      </dgm:t>
    </dgm:pt>
    <dgm:pt modelId="{4E9395A0-4F13-4E2D-8650-3C2B0D4C9042}" type="sibTrans" cxnId="{2736758E-EA06-409C-8E1E-2CFEBC132783}">
      <dgm:prSet/>
      <dgm:spPr/>
      <dgm:t>
        <a:bodyPr/>
        <a:lstStyle/>
        <a:p>
          <a:endParaRPr lang="pl-PL"/>
        </a:p>
      </dgm:t>
    </dgm:pt>
    <dgm:pt modelId="{F9DDA31A-2F26-43D0-A94F-AD1F53CDF2AA}">
      <dgm:prSet phldrT="[Tekst]"/>
      <dgm:spPr/>
      <dgm:t>
        <a:bodyPr/>
        <a:lstStyle/>
        <a:p>
          <a:r>
            <a:rPr lang="sr-Latn-RS" dirty="0"/>
            <a:t>Utvrđuje da li konstruisana prognoza ispunjava usvojene pretpostavke.</a:t>
          </a:r>
          <a:endParaRPr lang="pl-PL" dirty="0"/>
        </a:p>
      </dgm:t>
    </dgm:pt>
    <dgm:pt modelId="{CD669D6C-C89B-45EB-8EF7-924BBD41C3C5}" type="parTrans" cxnId="{B90DCAF5-4C38-44E6-AF16-615322A1FB93}">
      <dgm:prSet/>
      <dgm:spPr/>
      <dgm:t>
        <a:bodyPr/>
        <a:lstStyle/>
        <a:p>
          <a:endParaRPr lang="pl-PL"/>
        </a:p>
      </dgm:t>
    </dgm:pt>
    <dgm:pt modelId="{2659D801-383B-40D0-9760-9F709AD7F5C5}" type="sibTrans" cxnId="{B90DCAF5-4C38-44E6-AF16-615322A1FB93}">
      <dgm:prSet/>
      <dgm:spPr/>
      <dgm:t>
        <a:bodyPr/>
        <a:lstStyle/>
        <a:p>
          <a:endParaRPr lang="pl-PL"/>
        </a:p>
      </dgm:t>
    </dgm:pt>
    <dgm:pt modelId="{882BB14C-4E49-4D7E-9B63-A74647189018}">
      <dgm:prSet phldrT="[Tekst]"/>
      <dgm:spPr/>
      <dgm:t>
        <a:bodyPr/>
        <a:lstStyle/>
        <a:p>
          <a:r>
            <a:rPr lang="pl-PL" b="1" dirty="0"/>
            <a:t>Prihvatljivost prognoze</a:t>
          </a:r>
          <a:endParaRPr lang="pl-PL" dirty="0"/>
        </a:p>
      </dgm:t>
    </dgm:pt>
    <dgm:pt modelId="{C71B22CA-EF21-42EF-AB60-A5DA7A092E4D}" type="parTrans" cxnId="{BD1DC72E-02B6-423F-AB6C-43162786D6F3}">
      <dgm:prSet/>
      <dgm:spPr/>
      <dgm:t>
        <a:bodyPr/>
        <a:lstStyle/>
        <a:p>
          <a:endParaRPr lang="pl-PL"/>
        </a:p>
      </dgm:t>
    </dgm:pt>
    <dgm:pt modelId="{FED4482F-C07C-4854-8162-7B88E047E915}" type="sibTrans" cxnId="{BD1DC72E-02B6-423F-AB6C-43162786D6F3}">
      <dgm:prSet/>
      <dgm:spPr/>
      <dgm:t>
        <a:bodyPr/>
        <a:lstStyle/>
        <a:p>
          <a:endParaRPr lang="pl-PL"/>
        </a:p>
      </dgm:t>
    </dgm:pt>
    <dgm:pt modelId="{D898DF04-63CA-4D6E-ABD6-AD33B72315A4}">
      <dgm:prSet phldrT="[Tekst]"/>
      <dgm:spPr/>
      <dgm:t>
        <a:bodyPr/>
        <a:lstStyle/>
        <a:p>
          <a:r>
            <a:rPr lang="pl-PL" b="1" dirty="0"/>
            <a:t>Tačnost prognoze</a:t>
          </a:r>
          <a:endParaRPr lang="pl-PL" dirty="0"/>
        </a:p>
      </dgm:t>
    </dgm:pt>
    <dgm:pt modelId="{55D5C6D9-DDDB-4116-9C83-CC969A33A00E}" type="sibTrans" cxnId="{4093DAA2-7CFD-4C4B-A2B3-0CD0FDF57671}">
      <dgm:prSet/>
      <dgm:spPr/>
      <dgm:t>
        <a:bodyPr/>
        <a:lstStyle/>
        <a:p>
          <a:endParaRPr lang="pl-PL"/>
        </a:p>
      </dgm:t>
    </dgm:pt>
    <dgm:pt modelId="{7508829C-F788-4328-8CDA-8ADC1B6368F7}" type="parTrans" cxnId="{4093DAA2-7CFD-4C4B-A2B3-0CD0FDF57671}">
      <dgm:prSet/>
      <dgm:spPr/>
      <dgm:t>
        <a:bodyPr/>
        <a:lstStyle/>
        <a:p>
          <a:endParaRPr lang="pl-PL"/>
        </a:p>
      </dgm:t>
    </dgm:pt>
    <dgm:pt modelId="{73022CCE-9FB8-415D-A473-6DF38DF3CC7B}">
      <dgm:prSet phldrT="[Tekst]"/>
      <dgm:spPr/>
      <dgm:t>
        <a:bodyPr/>
        <a:lstStyle/>
        <a:p>
          <a:r>
            <a:rPr lang="sr-Latn-RS" dirty="0"/>
            <a:t>Procenjuje se na osnovu ex post grešaka utvrđenih nakon perioda za koji je prognoza važila, </a:t>
          </a:r>
          <a:endParaRPr lang="pl-PL" dirty="0"/>
        </a:p>
      </dgm:t>
    </dgm:pt>
    <dgm:pt modelId="{3290FB49-AFB5-417B-9E46-FC1244B0E183}" type="sibTrans" cxnId="{AE4C4179-5B06-44E6-AB18-185D8C23C75B}">
      <dgm:prSet/>
      <dgm:spPr/>
      <dgm:t>
        <a:bodyPr/>
        <a:lstStyle/>
        <a:p>
          <a:endParaRPr lang="pl-PL"/>
        </a:p>
      </dgm:t>
    </dgm:pt>
    <dgm:pt modelId="{06708008-C262-40AA-9397-4730E984D48A}" type="parTrans" cxnId="{AE4C4179-5B06-44E6-AB18-185D8C23C75B}">
      <dgm:prSet/>
      <dgm:spPr/>
      <dgm:t>
        <a:bodyPr/>
        <a:lstStyle/>
        <a:p>
          <a:endParaRPr lang="pl-PL"/>
        </a:p>
      </dgm:t>
    </dgm:pt>
    <dgm:pt modelId="{2DB4E797-E4BC-4A49-A307-0106AB97F349}" type="pres">
      <dgm:prSet presAssocID="{42E2ADEE-394A-41A2-9583-DCBBB74AF4C2}" presName="linear" presStyleCnt="0">
        <dgm:presLayoutVars>
          <dgm:animLvl val="lvl"/>
          <dgm:resizeHandles val="exact"/>
        </dgm:presLayoutVars>
      </dgm:prSet>
      <dgm:spPr/>
    </dgm:pt>
    <dgm:pt modelId="{002302E8-2D08-400A-A4C1-BA4DC50BE4E2}" type="pres">
      <dgm:prSet presAssocID="{F2901E8D-26F0-4839-80A1-F6028B68AC0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4664985-579E-48B9-84AF-DCFD50DA2064}" type="pres">
      <dgm:prSet presAssocID="{F2901E8D-26F0-4839-80A1-F6028B68AC06}" presName="childText" presStyleLbl="revTx" presStyleIdx="0" presStyleCnt="3">
        <dgm:presLayoutVars>
          <dgm:bulletEnabled val="1"/>
        </dgm:presLayoutVars>
      </dgm:prSet>
      <dgm:spPr/>
    </dgm:pt>
    <dgm:pt modelId="{F81B159D-DA5B-46BF-8A62-C7CC0CCEBAF9}" type="pres">
      <dgm:prSet presAssocID="{D898DF04-63CA-4D6E-ABD6-AD33B72315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BBA331-9630-4FD0-A626-355AA116B23D}" type="pres">
      <dgm:prSet presAssocID="{D898DF04-63CA-4D6E-ABD6-AD33B72315A4}" presName="childText" presStyleLbl="revTx" presStyleIdx="1" presStyleCnt="3">
        <dgm:presLayoutVars>
          <dgm:bulletEnabled val="1"/>
        </dgm:presLayoutVars>
      </dgm:prSet>
      <dgm:spPr/>
    </dgm:pt>
    <dgm:pt modelId="{9C14DD4A-650F-4944-B1C5-CC72B2AD47CB}" type="pres">
      <dgm:prSet presAssocID="{882BB14C-4E49-4D7E-9B63-A7464718901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E9E747-5501-458E-BF64-9F238D4C7138}" type="pres">
      <dgm:prSet presAssocID="{882BB14C-4E49-4D7E-9B63-A7464718901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673DE03-5299-462C-8195-F28029D119D5}" srcId="{42E2ADEE-394A-41A2-9583-DCBBB74AF4C2}" destId="{F2901E8D-26F0-4839-80A1-F6028B68AC06}" srcOrd="0" destOrd="0" parTransId="{F0610C2E-1D1D-47C0-92E8-14086C7A400B}" sibTransId="{80811E18-874E-447F-8553-7063392F349B}"/>
    <dgm:cxn modelId="{6B6BB708-3FFA-48B7-AD4C-B717B446620E}" type="presOf" srcId="{42E2ADEE-394A-41A2-9583-DCBBB74AF4C2}" destId="{2DB4E797-E4BC-4A49-A307-0106AB97F349}" srcOrd="0" destOrd="0" presId="urn:microsoft.com/office/officeart/2005/8/layout/vList2"/>
    <dgm:cxn modelId="{BD1DC72E-02B6-423F-AB6C-43162786D6F3}" srcId="{42E2ADEE-394A-41A2-9583-DCBBB74AF4C2}" destId="{882BB14C-4E49-4D7E-9B63-A74647189018}" srcOrd="2" destOrd="0" parTransId="{C71B22CA-EF21-42EF-AB60-A5DA7A092E4D}" sibTransId="{FED4482F-C07C-4854-8162-7B88E047E915}"/>
    <dgm:cxn modelId="{311F3533-94C1-4912-9927-D0044D588D9F}" type="presOf" srcId="{882BB14C-4E49-4D7E-9B63-A74647189018}" destId="{9C14DD4A-650F-4944-B1C5-CC72B2AD47CB}" srcOrd="0" destOrd="0" presId="urn:microsoft.com/office/officeart/2005/8/layout/vList2"/>
    <dgm:cxn modelId="{D41BD238-68A5-4B02-BADD-7E09B8C71C1A}" type="presOf" srcId="{F9DDA31A-2F26-43D0-A94F-AD1F53CDF2AA}" destId="{D0E9E747-5501-458E-BF64-9F238D4C7138}" srcOrd="0" destOrd="0" presId="urn:microsoft.com/office/officeart/2005/8/layout/vList2"/>
    <dgm:cxn modelId="{44F48744-96B2-44D9-81C8-A365E082D70E}" type="presOf" srcId="{F2901E8D-26F0-4839-80A1-F6028B68AC06}" destId="{002302E8-2D08-400A-A4C1-BA4DC50BE4E2}" srcOrd="0" destOrd="0" presId="urn:microsoft.com/office/officeart/2005/8/layout/vList2"/>
    <dgm:cxn modelId="{BDA98A48-C569-4CBF-9B32-EBC8FF421516}" type="presOf" srcId="{73022CCE-9FB8-415D-A473-6DF38DF3CC7B}" destId="{52BBA331-9630-4FD0-A626-355AA116B23D}" srcOrd="0" destOrd="0" presId="urn:microsoft.com/office/officeart/2005/8/layout/vList2"/>
    <dgm:cxn modelId="{AE4C4179-5B06-44E6-AB18-185D8C23C75B}" srcId="{D898DF04-63CA-4D6E-ABD6-AD33B72315A4}" destId="{73022CCE-9FB8-415D-A473-6DF38DF3CC7B}" srcOrd="0" destOrd="0" parTransId="{06708008-C262-40AA-9397-4730E984D48A}" sibTransId="{3290FB49-AFB5-417B-9E46-FC1244B0E183}"/>
    <dgm:cxn modelId="{2736758E-EA06-409C-8E1E-2CFEBC132783}" srcId="{F2901E8D-26F0-4839-80A1-F6028B68AC06}" destId="{2B05BD03-6130-4BBA-AF33-5A5C22F6396C}" srcOrd="0" destOrd="0" parTransId="{B53EE3B1-B4B3-4C27-95CB-FBC8AC420B44}" sibTransId="{4E9395A0-4F13-4E2D-8650-3C2B0D4C9042}"/>
    <dgm:cxn modelId="{4093DAA2-7CFD-4C4B-A2B3-0CD0FDF57671}" srcId="{42E2ADEE-394A-41A2-9583-DCBBB74AF4C2}" destId="{D898DF04-63CA-4D6E-ABD6-AD33B72315A4}" srcOrd="1" destOrd="0" parTransId="{7508829C-F788-4328-8CDA-8ADC1B6368F7}" sibTransId="{55D5C6D9-DDDB-4116-9C83-CC969A33A00E}"/>
    <dgm:cxn modelId="{BF29C7CD-D883-40B6-8FEB-2F06A8C59A41}" type="presOf" srcId="{D898DF04-63CA-4D6E-ABD6-AD33B72315A4}" destId="{F81B159D-DA5B-46BF-8A62-C7CC0CCEBAF9}" srcOrd="0" destOrd="0" presId="urn:microsoft.com/office/officeart/2005/8/layout/vList2"/>
    <dgm:cxn modelId="{B8D03BD4-C22D-425D-A12F-4A5CDF78BA6F}" type="presOf" srcId="{2B05BD03-6130-4BBA-AF33-5A5C22F6396C}" destId="{A4664985-579E-48B9-84AF-DCFD50DA2064}" srcOrd="0" destOrd="0" presId="urn:microsoft.com/office/officeart/2005/8/layout/vList2"/>
    <dgm:cxn modelId="{B90DCAF5-4C38-44E6-AF16-615322A1FB93}" srcId="{882BB14C-4E49-4D7E-9B63-A74647189018}" destId="{F9DDA31A-2F26-43D0-A94F-AD1F53CDF2AA}" srcOrd="0" destOrd="0" parTransId="{CD669D6C-C89B-45EB-8EF7-924BBD41C3C5}" sibTransId="{2659D801-383B-40D0-9760-9F709AD7F5C5}"/>
    <dgm:cxn modelId="{3B1BFC05-A5AC-4041-AE39-1011550BB8BA}" type="presParOf" srcId="{2DB4E797-E4BC-4A49-A307-0106AB97F349}" destId="{002302E8-2D08-400A-A4C1-BA4DC50BE4E2}" srcOrd="0" destOrd="0" presId="urn:microsoft.com/office/officeart/2005/8/layout/vList2"/>
    <dgm:cxn modelId="{3622BF76-59BC-4E56-ADEC-7223CEB6CEB4}" type="presParOf" srcId="{2DB4E797-E4BC-4A49-A307-0106AB97F349}" destId="{A4664985-579E-48B9-84AF-DCFD50DA2064}" srcOrd="1" destOrd="0" presId="urn:microsoft.com/office/officeart/2005/8/layout/vList2"/>
    <dgm:cxn modelId="{77528907-CC93-4099-BEA7-513A66FF8C74}" type="presParOf" srcId="{2DB4E797-E4BC-4A49-A307-0106AB97F349}" destId="{F81B159D-DA5B-46BF-8A62-C7CC0CCEBAF9}" srcOrd="2" destOrd="0" presId="urn:microsoft.com/office/officeart/2005/8/layout/vList2"/>
    <dgm:cxn modelId="{0301008D-B425-43B5-BCD3-97BA2799487D}" type="presParOf" srcId="{2DB4E797-E4BC-4A49-A307-0106AB97F349}" destId="{52BBA331-9630-4FD0-A626-355AA116B23D}" srcOrd="3" destOrd="0" presId="urn:microsoft.com/office/officeart/2005/8/layout/vList2"/>
    <dgm:cxn modelId="{2BD5644F-BB7F-41F9-B063-C5BFBAD308F3}" type="presParOf" srcId="{2DB4E797-E4BC-4A49-A307-0106AB97F349}" destId="{9C14DD4A-650F-4944-B1C5-CC72B2AD47CB}" srcOrd="4" destOrd="0" presId="urn:microsoft.com/office/officeart/2005/8/layout/vList2"/>
    <dgm:cxn modelId="{692897DB-AB00-4681-818E-380ED7C0FC40}" type="presParOf" srcId="{2DB4E797-E4BC-4A49-A307-0106AB97F349}" destId="{D0E9E747-5501-458E-BF64-9F238D4C71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C0B3A-E777-4F5E-A040-30B9DDEEDC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88DAED9-06D3-4C41-9ACD-A33A9DB9DB05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Konstantna potražnja</a:t>
          </a:r>
        </a:p>
      </dgm:t>
    </dgm:pt>
    <dgm:pt modelId="{89285A98-1B80-406E-ADF6-D9C042CE968C}" type="parTrans" cxnId="{215B5469-1A2D-4406-B7D0-F877F7F731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0CE377-16BB-4EBD-ADE8-562E38E313BE}" type="sibTrans" cxnId="{215B5469-1A2D-4406-B7D0-F877F7F73142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439A3-51D9-4FC5-A48E-3CF99977E102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Naivne metode</a:t>
          </a:r>
        </a:p>
      </dgm:t>
    </dgm:pt>
    <dgm:pt modelId="{80198C46-8A7B-45D0-BC91-D585236A63AD}" type="parTrans" cxnId="{69EF9E81-83DC-497D-9658-C05F65F44F9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9313D-785F-425A-AE9E-D7122DF5358A}" type="sibTrans" cxnId="{69EF9E81-83DC-497D-9658-C05F65F44F96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E9CAC-D56B-4AF3-8343-9D62F6B66DB1}">
      <dgm:prSet phldrT="[Tekst]" custT="1"/>
      <dgm:spPr/>
      <dgm:t>
        <a:bodyPr/>
        <a:lstStyle/>
        <a:p>
          <a:r>
            <a:rPr lang="pl-PL" sz="1600" b="0" i="0" dirty="0">
              <a:latin typeface="Arial" panose="020B0604020202020204" pitchFamily="34" charset="0"/>
              <a:cs typeface="Arial" panose="020B0604020202020204" pitchFamily="34" charset="0"/>
            </a:rPr>
            <a:t>Potražnja slična trendu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F688B-1CDC-41EE-9EC1-AD3C2E3AFC37}" type="parTrans" cxnId="{99CC4D94-7E5D-4036-A121-817CC6EFA08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A67A3-6CD0-4BA8-8A5A-0776A35F6E0C}" type="sibTrans" cxnId="{99CC4D94-7E5D-4036-A121-817CC6EFA081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97EB2-6AD3-4644-94E6-C727E0B1C21C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Sezonska potražnja</a:t>
          </a:r>
        </a:p>
      </dgm:t>
    </dgm:pt>
    <dgm:pt modelId="{F78BFADB-7CBF-47E6-B9C2-BF667EED3EA4}" type="parTrans" cxnId="{042640A0-7B4A-487C-9764-EBD4A91713D3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52DF6D-450B-4E93-A93E-E9505068E1A2}" type="sibTrans" cxnId="{042640A0-7B4A-487C-9764-EBD4A91713D3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28DB5F-4047-48B0-8757-F160BB10E4D5}">
      <dgm:prSet phldrT="[Tekst]"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Eksponencijalna metoda izglađivanja (Holt-Winters)</a:t>
          </a:r>
        </a:p>
      </dgm:t>
    </dgm:pt>
    <dgm:pt modelId="{CC9061A2-7424-4656-BDCC-036B2662D559}" type="parTrans" cxnId="{EFE4487E-670C-4784-938A-8B72F1BFB22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D3DFE8-2F2B-4722-8A09-50CDA6DDA724}" type="sibTrans" cxnId="{EFE4487E-670C-4784-938A-8B72F1BFB22C}">
      <dgm:prSet/>
      <dgm:spPr/>
      <dgm:t>
        <a:bodyPr/>
        <a:lstStyle/>
        <a:p>
          <a:endParaRPr lang="pl-PL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DABA4-BBB2-46FD-A3C7-EE7ECFB367E2}">
      <dgm:prSet phldrT="[Tekst]" custT="1"/>
      <dgm:spPr/>
      <dgm:t>
        <a:bodyPr/>
        <a:lstStyle/>
        <a:p>
          <a:r>
            <a:rPr lang="pl-PL" altLang="pl-PL" sz="1600" dirty="0">
              <a:latin typeface="Arial" panose="020B0604020202020204" pitchFamily="34" charset="0"/>
              <a:cs typeface="Arial" panose="020B0604020202020204" pitchFamily="34" charset="0"/>
            </a:rPr>
            <a:t>Metod eksponencijalnog izglađivanja (Holt)</a:t>
          </a:r>
          <a:endParaRPr lang="pl-PL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DE097-7223-4F52-8E19-BEA16440D7EB}" type="parTrans" cxnId="{79116795-6A00-447C-BB8E-DB0EFD95615C}">
      <dgm:prSet/>
      <dgm:spPr/>
      <dgm:t>
        <a:bodyPr/>
        <a:lstStyle/>
        <a:p>
          <a:endParaRPr lang="pl-PL"/>
        </a:p>
      </dgm:t>
    </dgm:pt>
    <dgm:pt modelId="{1DE9E557-1392-4545-BBAE-7C31A10FAA9D}" type="sibTrans" cxnId="{79116795-6A00-447C-BB8E-DB0EFD95615C}">
      <dgm:prSet/>
      <dgm:spPr/>
      <dgm:t>
        <a:bodyPr/>
        <a:lstStyle/>
        <a:p>
          <a:endParaRPr lang="pl-PL"/>
        </a:p>
      </dgm:t>
    </dgm:pt>
    <dgm:pt modelId="{A9E192C9-D2CB-4345-9CA8-5864A31E9E87}">
      <dgm:prSet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Prosečne metode</a:t>
          </a:r>
        </a:p>
      </dgm:t>
    </dgm:pt>
    <dgm:pt modelId="{66787BB0-10D0-4145-848A-6278AA324038}" type="parTrans" cxnId="{2604961B-A3B1-4472-A504-320811D6B860}">
      <dgm:prSet/>
      <dgm:spPr/>
      <dgm:t>
        <a:bodyPr/>
        <a:lstStyle/>
        <a:p>
          <a:endParaRPr lang="pl-PL"/>
        </a:p>
      </dgm:t>
    </dgm:pt>
    <dgm:pt modelId="{85A9AB88-E2EB-41AC-9F8A-CA49AAD85305}" type="sibTrans" cxnId="{2604961B-A3B1-4472-A504-320811D6B860}">
      <dgm:prSet/>
      <dgm:spPr/>
      <dgm:t>
        <a:bodyPr/>
        <a:lstStyle/>
        <a:p>
          <a:endParaRPr lang="pl-PL"/>
        </a:p>
      </dgm:t>
    </dgm:pt>
    <dgm:pt modelId="{551A4F09-D2A9-48F7-98F6-60A7C680EB2D}">
      <dgm:prSet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Metoda eksponencijalnog zaglađivanja (braon)</a:t>
          </a:r>
        </a:p>
      </dgm:t>
    </dgm:pt>
    <dgm:pt modelId="{8355923D-0C0C-42FC-B310-456C8A57B79A}" type="parTrans" cxnId="{011003CB-5454-49A9-A688-493E9EE556AB}">
      <dgm:prSet/>
      <dgm:spPr/>
      <dgm:t>
        <a:bodyPr/>
        <a:lstStyle/>
        <a:p>
          <a:endParaRPr lang="pl-PL"/>
        </a:p>
      </dgm:t>
    </dgm:pt>
    <dgm:pt modelId="{B0A17047-4B03-4670-BC23-12A47A8B65FB}" type="sibTrans" cxnId="{011003CB-5454-49A9-A688-493E9EE556AB}">
      <dgm:prSet/>
      <dgm:spPr/>
      <dgm:t>
        <a:bodyPr/>
        <a:lstStyle/>
        <a:p>
          <a:endParaRPr lang="pl-PL"/>
        </a:p>
      </dgm:t>
    </dgm:pt>
    <dgm:pt modelId="{F2FB8EA6-0BBB-4406-8095-1C3BAEA7632B}">
      <dgm:prSet custT="1"/>
      <dgm:spPr/>
      <dgm:t>
        <a:bodyPr/>
        <a:lstStyle/>
        <a:p>
          <a:r>
            <a:rPr lang="pl-PL" sz="1600" dirty="0">
              <a:latin typeface="Arial" panose="020B0604020202020204" pitchFamily="34" charset="0"/>
              <a:cs typeface="Arial" panose="020B0604020202020204" pitchFamily="34" charset="0"/>
            </a:rPr>
            <a:t>ARMA model</a:t>
          </a:r>
        </a:p>
      </dgm:t>
    </dgm:pt>
    <dgm:pt modelId="{AA3E0DAC-785A-400E-A76B-99F571D03C05}" type="parTrans" cxnId="{FF074070-3C8D-4831-98FE-CA334F4B7C12}">
      <dgm:prSet/>
      <dgm:spPr/>
      <dgm:t>
        <a:bodyPr/>
        <a:lstStyle/>
        <a:p>
          <a:endParaRPr lang="pl-PL"/>
        </a:p>
      </dgm:t>
    </dgm:pt>
    <dgm:pt modelId="{912211E3-E6AC-4289-8684-DD2B10ECFAFA}" type="sibTrans" cxnId="{FF074070-3C8D-4831-98FE-CA334F4B7C12}">
      <dgm:prSet/>
      <dgm:spPr/>
      <dgm:t>
        <a:bodyPr/>
        <a:lstStyle/>
        <a:p>
          <a:endParaRPr lang="pl-PL"/>
        </a:p>
      </dgm:t>
    </dgm:pt>
    <dgm:pt modelId="{C07212EC-5B0D-464A-8914-2E640426A7B0}">
      <dgm:prSet custT="1"/>
      <dgm:spPr/>
      <dgm:t>
        <a:bodyPr/>
        <a:lstStyle/>
        <a:p>
          <a:r>
            <a:rPr lang="pl-PL" altLang="pl-PL" sz="1600" dirty="0">
              <a:latin typeface="Arial" panose="020B0604020202020204" pitchFamily="34" charset="0"/>
              <a:cs typeface="Arial" panose="020B0604020202020204" pitchFamily="34" charset="0"/>
            </a:rPr>
            <a:t>Jednostavna metoda linearne regresije</a:t>
          </a:r>
        </a:p>
      </dgm:t>
    </dgm:pt>
    <dgm:pt modelId="{CAA39545-C73C-43D6-BEF9-987C7F3EE4FA}" type="parTrans" cxnId="{99C8A27C-950A-4003-89F4-FA8FAA716D05}">
      <dgm:prSet/>
      <dgm:spPr/>
      <dgm:t>
        <a:bodyPr/>
        <a:lstStyle/>
        <a:p>
          <a:endParaRPr lang="pl-PL"/>
        </a:p>
      </dgm:t>
    </dgm:pt>
    <dgm:pt modelId="{AED3610B-A9C6-4075-808B-C3C1C23F94B2}" type="sibTrans" cxnId="{99C8A27C-950A-4003-89F4-FA8FAA716D05}">
      <dgm:prSet/>
      <dgm:spPr/>
      <dgm:t>
        <a:bodyPr/>
        <a:lstStyle/>
        <a:p>
          <a:endParaRPr lang="pl-PL"/>
        </a:p>
      </dgm:t>
    </dgm:pt>
    <dgm:pt modelId="{719F238C-7B9E-4AD9-8F42-34BF748E3069}">
      <dgm:prSet custT="1"/>
      <dgm:spPr/>
      <dgm:t>
        <a:bodyPr/>
        <a:lstStyle/>
        <a:p>
          <a:r>
            <a:rPr lang="pl-PL" altLang="pl-PL" sz="1600" dirty="0">
              <a:latin typeface="Arial" panose="020B0604020202020204" pitchFamily="34" charset="0"/>
              <a:cs typeface="Arial" panose="020B0604020202020204" pitchFamily="34" charset="0"/>
            </a:rPr>
            <a:t>ARIMA model</a:t>
          </a:r>
        </a:p>
      </dgm:t>
    </dgm:pt>
    <dgm:pt modelId="{2843D40E-26EB-4AC4-9CBF-A7C129AFAC72}" type="parTrans" cxnId="{C972DAC6-4D59-41C1-A505-1C1B5AF70E7C}">
      <dgm:prSet/>
      <dgm:spPr/>
      <dgm:t>
        <a:bodyPr/>
        <a:lstStyle/>
        <a:p>
          <a:endParaRPr lang="pl-PL"/>
        </a:p>
      </dgm:t>
    </dgm:pt>
    <dgm:pt modelId="{476B8D8A-C32A-46FE-A9FB-7047A26FB349}" type="sibTrans" cxnId="{C972DAC6-4D59-41C1-A505-1C1B5AF70E7C}">
      <dgm:prSet/>
      <dgm:spPr/>
      <dgm:t>
        <a:bodyPr/>
        <a:lstStyle/>
        <a:p>
          <a:endParaRPr lang="pl-PL"/>
        </a:p>
      </dgm:t>
    </dgm:pt>
    <dgm:pt modelId="{A6229B5F-ADFA-4654-96EB-367D897B89C4}">
      <dgm:prSet custT="1"/>
      <dgm:spPr/>
      <dgm:t>
        <a:bodyPr/>
        <a:lstStyle/>
        <a:p>
          <a:r>
            <a:rPr lang="pl-PL" altLang="pl-PL" sz="1600" dirty="0">
              <a:latin typeface="Arial" panose="020B0604020202020204" pitchFamily="34" charset="0"/>
              <a:cs typeface="Arial" panose="020B0604020202020204" pitchFamily="34" charset="0"/>
            </a:rPr>
            <a:t>RW model</a:t>
          </a:r>
        </a:p>
      </dgm:t>
    </dgm:pt>
    <dgm:pt modelId="{D104C9B3-EDF0-417D-A653-4EBC7B8C5257}" type="parTrans" cxnId="{9B1234A1-CDE3-4232-99B2-F98B06F17051}">
      <dgm:prSet/>
      <dgm:spPr/>
      <dgm:t>
        <a:bodyPr/>
        <a:lstStyle/>
        <a:p>
          <a:endParaRPr lang="pl-PL"/>
        </a:p>
      </dgm:t>
    </dgm:pt>
    <dgm:pt modelId="{B5CB7A6D-1C10-4981-A780-80789A68A464}" type="sibTrans" cxnId="{9B1234A1-CDE3-4232-99B2-F98B06F17051}">
      <dgm:prSet/>
      <dgm:spPr/>
      <dgm:t>
        <a:bodyPr/>
        <a:lstStyle/>
        <a:p>
          <a:endParaRPr lang="pl-PL"/>
        </a:p>
      </dgm:t>
    </dgm:pt>
    <dgm:pt modelId="{9BF62D3A-5C4F-4A85-B26E-55D3077D5B86}" type="pres">
      <dgm:prSet presAssocID="{56FC0B3A-E777-4F5E-A040-30B9DDEEDCF4}" presName="linear" presStyleCnt="0">
        <dgm:presLayoutVars>
          <dgm:animLvl val="lvl"/>
          <dgm:resizeHandles val="exact"/>
        </dgm:presLayoutVars>
      </dgm:prSet>
      <dgm:spPr/>
    </dgm:pt>
    <dgm:pt modelId="{E61582FB-24DC-402E-A791-39072A850350}" type="pres">
      <dgm:prSet presAssocID="{C88DAED9-06D3-4C41-9ACD-A33A9DB9DB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6134C6-7387-463E-A403-C02C2DDE193B}" type="pres">
      <dgm:prSet presAssocID="{C88DAED9-06D3-4C41-9ACD-A33A9DB9DB05}" presName="childText" presStyleLbl="revTx" presStyleIdx="0" presStyleCnt="3">
        <dgm:presLayoutVars>
          <dgm:bulletEnabled val="1"/>
        </dgm:presLayoutVars>
      </dgm:prSet>
      <dgm:spPr/>
    </dgm:pt>
    <dgm:pt modelId="{1090E4B1-2703-4B6F-930C-41F2491B58EF}" type="pres">
      <dgm:prSet presAssocID="{F3BE9CAC-D56B-4AF3-8343-9D62F6B66D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E6E4D0-1B58-4830-8C7E-5BD42AA571FE}" type="pres">
      <dgm:prSet presAssocID="{F3BE9CAC-D56B-4AF3-8343-9D62F6B66DB1}" presName="childText" presStyleLbl="revTx" presStyleIdx="1" presStyleCnt="3">
        <dgm:presLayoutVars>
          <dgm:bulletEnabled val="1"/>
        </dgm:presLayoutVars>
      </dgm:prSet>
      <dgm:spPr/>
    </dgm:pt>
    <dgm:pt modelId="{58DB7244-E1DA-4096-8F9A-0A2F15A9A07C}" type="pres">
      <dgm:prSet presAssocID="{CA497EB2-6AD3-4644-94E6-C727E0B1C2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0E9B16E-5B3E-4865-8B51-65DC10499667}" type="pres">
      <dgm:prSet presAssocID="{CA497EB2-6AD3-4644-94E6-C727E0B1C21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AAA6507-E18D-4C8C-9E9E-5C4D280D7B3E}" type="presOf" srcId="{A6229B5F-ADFA-4654-96EB-367D897B89C4}" destId="{07E6E4D0-1B58-4830-8C7E-5BD42AA571FE}" srcOrd="0" destOrd="3" presId="urn:microsoft.com/office/officeart/2005/8/layout/vList2"/>
    <dgm:cxn modelId="{2604961B-A3B1-4472-A504-320811D6B860}" srcId="{C88DAED9-06D3-4C41-9ACD-A33A9DB9DB05}" destId="{A9E192C9-D2CB-4345-9CA8-5864A31E9E87}" srcOrd="1" destOrd="0" parTransId="{66787BB0-10D0-4145-848A-6278AA324038}" sibTransId="{85A9AB88-E2EB-41AC-9F8A-CA49AAD85305}"/>
    <dgm:cxn modelId="{1FD32E29-CCBF-4941-B63D-8DAD9D7F2B59}" type="presOf" srcId="{719F238C-7B9E-4AD9-8F42-34BF748E3069}" destId="{07E6E4D0-1B58-4830-8C7E-5BD42AA571FE}" srcOrd="0" destOrd="2" presId="urn:microsoft.com/office/officeart/2005/8/layout/vList2"/>
    <dgm:cxn modelId="{81C5502A-3E1F-4819-97C8-E0F9AC1E4334}" type="presOf" srcId="{8F4439A3-51D9-4FC5-A48E-3CF99977E102}" destId="{406134C6-7387-463E-A403-C02C2DDE193B}" srcOrd="0" destOrd="0" presId="urn:microsoft.com/office/officeart/2005/8/layout/vList2"/>
    <dgm:cxn modelId="{215B5469-1A2D-4406-B7D0-F877F7F73142}" srcId="{56FC0B3A-E777-4F5E-A040-30B9DDEEDCF4}" destId="{C88DAED9-06D3-4C41-9ACD-A33A9DB9DB05}" srcOrd="0" destOrd="0" parTransId="{89285A98-1B80-406E-ADF6-D9C042CE968C}" sibTransId="{A00CE377-16BB-4EBD-ADE8-562E38E313BE}"/>
    <dgm:cxn modelId="{FF074070-3C8D-4831-98FE-CA334F4B7C12}" srcId="{C88DAED9-06D3-4C41-9ACD-A33A9DB9DB05}" destId="{F2FB8EA6-0BBB-4406-8095-1C3BAEA7632B}" srcOrd="3" destOrd="0" parTransId="{AA3E0DAC-785A-400E-A76B-99F571D03C05}" sibTransId="{912211E3-E6AC-4289-8684-DD2B10ECFAFA}"/>
    <dgm:cxn modelId="{88015F72-D2AB-4FDB-A957-6F3A33B1234A}" type="presOf" srcId="{CA497EB2-6AD3-4644-94E6-C727E0B1C21C}" destId="{58DB7244-E1DA-4096-8F9A-0A2F15A9A07C}" srcOrd="0" destOrd="0" presId="urn:microsoft.com/office/officeart/2005/8/layout/vList2"/>
    <dgm:cxn modelId="{99C8A27C-950A-4003-89F4-FA8FAA716D05}" srcId="{F3BE9CAC-D56B-4AF3-8343-9D62F6B66DB1}" destId="{C07212EC-5B0D-464A-8914-2E640426A7B0}" srcOrd="1" destOrd="0" parTransId="{CAA39545-C73C-43D6-BEF9-987C7F3EE4FA}" sibTransId="{AED3610B-A9C6-4075-808B-C3C1C23F94B2}"/>
    <dgm:cxn modelId="{EFE4487E-670C-4784-938A-8B72F1BFB22C}" srcId="{CA497EB2-6AD3-4644-94E6-C727E0B1C21C}" destId="{8228DB5F-4047-48B0-8757-F160BB10E4D5}" srcOrd="0" destOrd="0" parTransId="{CC9061A2-7424-4656-BDCC-036B2662D559}" sibTransId="{FDD3DFE8-2F2B-4722-8A09-50CDA6DDA724}"/>
    <dgm:cxn modelId="{A0CE2580-05A9-4C0B-8FF2-C01B43C4040C}" type="presOf" srcId="{A9E192C9-D2CB-4345-9CA8-5864A31E9E87}" destId="{406134C6-7387-463E-A403-C02C2DDE193B}" srcOrd="0" destOrd="1" presId="urn:microsoft.com/office/officeart/2005/8/layout/vList2"/>
    <dgm:cxn modelId="{69EF9E81-83DC-497D-9658-C05F65F44F96}" srcId="{C88DAED9-06D3-4C41-9ACD-A33A9DB9DB05}" destId="{8F4439A3-51D9-4FC5-A48E-3CF99977E102}" srcOrd="0" destOrd="0" parTransId="{80198C46-8A7B-45D0-BC91-D585236A63AD}" sibTransId="{8C79313D-785F-425A-AE9E-D7122DF5358A}"/>
    <dgm:cxn modelId="{07656586-DE1E-4EB9-B10A-ACBE21932B40}" type="presOf" srcId="{56FC0B3A-E777-4F5E-A040-30B9DDEEDCF4}" destId="{9BF62D3A-5C4F-4A85-B26E-55D3077D5B86}" srcOrd="0" destOrd="0" presId="urn:microsoft.com/office/officeart/2005/8/layout/vList2"/>
    <dgm:cxn modelId="{99CC4D94-7E5D-4036-A121-817CC6EFA081}" srcId="{56FC0B3A-E777-4F5E-A040-30B9DDEEDCF4}" destId="{F3BE9CAC-D56B-4AF3-8343-9D62F6B66DB1}" srcOrd="1" destOrd="0" parTransId="{273F688B-1CDC-41EE-9EC1-AD3C2E3AFC37}" sibTransId="{195A67A3-6CD0-4BA8-8A5A-0776A35F6E0C}"/>
    <dgm:cxn modelId="{79116795-6A00-447C-BB8E-DB0EFD95615C}" srcId="{F3BE9CAC-D56B-4AF3-8343-9D62F6B66DB1}" destId="{3E2DABA4-BBB2-46FD-A3C7-EE7ECFB367E2}" srcOrd="0" destOrd="0" parTransId="{4B3DE097-7223-4F52-8E19-BEA16440D7EB}" sibTransId="{1DE9E557-1392-4545-BBAE-7C31A10FAA9D}"/>
    <dgm:cxn modelId="{AA60B998-38FC-49E4-BC1A-E03B39298DFC}" type="presOf" srcId="{C88DAED9-06D3-4C41-9ACD-A33A9DB9DB05}" destId="{E61582FB-24DC-402E-A791-39072A850350}" srcOrd="0" destOrd="0" presId="urn:microsoft.com/office/officeart/2005/8/layout/vList2"/>
    <dgm:cxn modelId="{BD0FB79F-CA65-48E9-B58F-8447EAF69E47}" type="presOf" srcId="{F2FB8EA6-0BBB-4406-8095-1C3BAEA7632B}" destId="{406134C6-7387-463E-A403-C02C2DDE193B}" srcOrd="0" destOrd="3" presId="urn:microsoft.com/office/officeart/2005/8/layout/vList2"/>
    <dgm:cxn modelId="{042640A0-7B4A-487C-9764-EBD4A91713D3}" srcId="{56FC0B3A-E777-4F5E-A040-30B9DDEEDCF4}" destId="{CA497EB2-6AD3-4644-94E6-C727E0B1C21C}" srcOrd="2" destOrd="0" parTransId="{F78BFADB-7CBF-47E6-B9C2-BF667EED3EA4}" sibTransId="{3152DF6D-450B-4E93-A93E-E9505068E1A2}"/>
    <dgm:cxn modelId="{9B1234A1-CDE3-4232-99B2-F98B06F17051}" srcId="{F3BE9CAC-D56B-4AF3-8343-9D62F6B66DB1}" destId="{A6229B5F-ADFA-4654-96EB-367D897B89C4}" srcOrd="3" destOrd="0" parTransId="{D104C9B3-EDF0-417D-A653-4EBC7B8C5257}" sibTransId="{B5CB7A6D-1C10-4981-A780-80789A68A464}"/>
    <dgm:cxn modelId="{912AD2B0-E95E-47C8-8EB2-D1482BE72C87}" type="presOf" srcId="{C07212EC-5B0D-464A-8914-2E640426A7B0}" destId="{07E6E4D0-1B58-4830-8C7E-5BD42AA571FE}" srcOrd="0" destOrd="1" presId="urn:microsoft.com/office/officeart/2005/8/layout/vList2"/>
    <dgm:cxn modelId="{1F935CC3-2543-48A5-998F-08F236C557FC}" type="presOf" srcId="{3E2DABA4-BBB2-46FD-A3C7-EE7ECFB367E2}" destId="{07E6E4D0-1B58-4830-8C7E-5BD42AA571FE}" srcOrd="0" destOrd="0" presId="urn:microsoft.com/office/officeart/2005/8/layout/vList2"/>
    <dgm:cxn modelId="{C972DAC6-4D59-41C1-A505-1C1B5AF70E7C}" srcId="{F3BE9CAC-D56B-4AF3-8343-9D62F6B66DB1}" destId="{719F238C-7B9E-4AD9-8F42-34BF748E3069}" srcOrd="2" destOrd="0" parTransId="{2843D40E-26EB-4AC4-9CBF-A7C129AFAC72}" sibTransId="{476B8D8A-C32A-46FE-A9FB-7047A26FB349}"/>
    <dgm:cxn modelId="{011003CB-5454-49A9-A688-493E9EE556AB}" srcId="{C88DAED9-06D3-4C41-9ACD-A33A9DB9DB05}" destId="{551A4F09-D2A9-48F7-98F6-60A7C680EB2D}" srcOrd="2" destOrd="0" parTransId="{8355923D-0C0C-42FC-B310-456C8A57B79A}" sibTransId="{B0A17047-4B03-4670-BC23-12A47A8B65FB}"/>
    <dgm:cxn modelId="{26F958DA-1042-473A-B084-EE4A993763DC}" type="presOf" srcId="{8228DB5F-4047-48B0-8757-F160BB10E4D5}" destId="{B0E9B16E-5B3E-4865-8B51-65DC10499667}" srcOrd="0" destOrd="0" presId="urn:microsoft.com/office/officeart/2005/8/layout/vList2"/>
    <dgm:cxn modelId="{F8678FDB-6D35-4F25-83DC-DB0A332CAEE0}" type="presOf" srcId="{F3BE9CAC-D56B-4AF3-8343-9D62F6B66DB1}" destId="{1090E4B1-2703-4B6F-930C-41F2491B58EF}" srcOrd="0" destOrd="0" presId="urn:microsoft.com/office/officeart/2005/8/layout/vList2"/>
    <dgm:cxn modelId="{CEB9D9FC-BA9F-402A-9727-95FA30037FB1}" type="presOf" srcId="{551A4F09-D2A9-48F7-98F6-60A7C680EB2D}" destId="{406134C6-7387-463E-A403-C02C2DDE193B}" srcOrd="0" destOrd="2" presId="urn:microsoft.com/office/officeart/2005/8/layout/vList2"/>
    <dgm:cxn modelId="{5648AFAD-D4D1-4FFF-B9A1-1A057FDA1D5D}" type="presParOf" srcId="{9BF62D3A-5C4F-4A85-B26E-55D3077D5B86}" destId="{E61582FB-24DC-402E-A791-39072A850350}" srcOrd="0" destOrd="0" presId="urn:microsoft.com/office/officeart/2005/8/layout/vList2"/>
    <dgm:cxn modelId="{BC671EE4-7D46-4943-ABA6-44F6961983EC}" type="presParOf" srcId="{9BF62D3A-5C4F-4A85-B26E-55D3077D5B86}" destId="{406134C6-7387-463E-A403-C02C2DDE193B}" srcOrd="1" destOrd="0" presId="urn:microsoft.com/office/officeart/2005/8/layout/vList2"/>
    <dgm:cxn modelId="{0521ED2B-6034-40BE-ABEA-0C02984E0F37}" type="presParOf" srcId="{9BF62D3A-5C4F-4A85-B26E-55D3077D5B86}" destId="{1090E4B1-2703-4B6F-930C-41F2491B58EF}" srcOrd="2" destOrd="0" presId="urn:microsoft.com/office/officeart/2005/8/layout/vList2"/>
    <dgm:cxn modelId="{ABF97180-DCBB-4603-A2FF-933691B1BA4F}" type="presParOf" srcId="{9BF62D3A-5C4F-4A85-B26E-55D3077D5B86}" destId="{07E6E4D0-1B58-4830-8C7E-5BD42AA571FE}" srcOrd="3" destOrd="0" presId="urn:microsoft.com/office/officeart/2005/8/layout/vList2"/>
    <dgm:cxn modelId="{0DF8665A-615A-46A9-8FF0-13297485C65C}" type="presParOf" srcId="{9BF62D3A-5C4F-4A85-B26E-55D3077D5B86}" destId="{58DB7244-E1DA-4096-8F9A-0A2F15A9A07C}" srcOrd="4" destOrd="0" presId="urn:microsoft.com/office/officeart/2005/8/layout/vList2"/>
    <dgm:cxn modelId="{B7FD4463-8B36-428A-BD18-C41FB456C87C}" type="presParOf" srcId="{9BF62D3A-5C4F-4A85-B26E-55D3077D5B86}" destId="{B0E9B16E-5B3E-4865-8B51-65DC1049966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894DD-7678-42EF-9311-3A6FC51E413A}">
      <dsp:nvSpPr>
        <dsp:cNvPr id="0" name=""/>
        <dsp:cNvSpPr/>
      </dsp:nvSpPr>
      <dsp:spPr>
        <a:xfrm>
          <a:off x="730250" y="330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Naivne metode</a:t>
          </a:r>
        </a:p>
      </dsp:txBody>
      <dsp:txXfrm>
        <a:off x="730250" y="330"/>
        <a:ext cx="2083593" cy="1250156"/>
      </dsp:txXfrm>
    </dsp:sp>
    <dsp:sp modelId="{71AAB9AA-A89C-4C33-9A9E-CA2BD3691BEA}">
      <dsp:nvSpPr>
        <dsp:cNvPr id="0" name=""/>
        <dsp:cNvSpPr/>
      </dsp:nvSpPr>
      <dsp:spPr>
        <a:xfrm>
          <a:off x="3022203" y="330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Aritmetički preseci</a:t>
          </a:r>
        </a:p>
      </dsp:txBody>
      <dsp:txXfrm>
        <a:off x="3022203" y="330"/>
        <a:ext cx="2083593" cy="1250156"/>
      </dsp:txXfrm>
    </dsp:sp>
    <dsp:sp modelId="{1F9C3C5E-F85E-4660-985B-10DF95738C4A}">
      <dsp:nvSpPr>
        <dsp:cNvPr id="0" name=""/>
        <dsp:cNvSpPr/>
      </dsp:nvSpPr>
      <dsp:spPr>
        <a:xfrm>
          <a:off x="5314156" y="330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Modeli eksponencijalnog izglađivanja</a:t>
          </a:r>
        </a:p>
      </dsp:txBody>
      <dsp:txXfrm>
        <a:off x="5314156" y="330"/>
        <a:ext cx="2083593" cy="1250156"/>
      </dsp:txXfrm>
    </dsp:sp>
    <dsp:sp modelId="{10EE72EB-2F76-4926-8512-FFD1873D5C76}">
      <dsp:nvSpPr>
        <dsp:cNvPr id="0" name=""/>
        <dsp:cNvSpPr/>
      </dsp:nvSpPr>
      <dsp:spPr>
        <a:xfrm>
          <a:off x="1876226" y="1458846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Analitički/regresioni modeli</a:t>
          </a:r>
        </a:p>
      </dsp:txBody>
      <dsp:txXfrm>
        <a:off x="1876226" y="1458846"/>
        <a:ext cx="2083593" cy="1250156"/>
      </dsp:txXfrm>
    </dsp:sp>
    <dsp:sp modelId="{7CEFE146-BBA7-48B9-A0F9-AEE3C3763A7B}">
      <dsp:nvSpPr>
        <dsp:cNvPr id="0" name=""/>
        <dsp:cNvSpPr/>
      </dsp:nvSpPr>
      <dsp:spPr>
        <a:xfrm>
          <a:off x="4168179" y="1458846"/>
          <a:ext cx="2083593" cy="1250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Veštačka inteligencija</a:t>
          </a:r>
        </a:p>
      </dsp:txBody>
      <dsp:txXfrm>
        <a:off x="4168179" y="1458846"/>
        <a:ext cx="2083593" cy="1250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Bolja organizacija proizvodnje</a:t>
          </a:r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Bolja kontrola sigurnosnih zaliha</a:t>
          </a:r>
          <a:endParaRPr lang="pl-PL" sz="31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Efikasnije smanjenje zastarelog asortimana</a:t>
          </a:r>
          <a:endParaRPr lang="pl-PL" sz="3100" kern="1200" dirty="0"/>
        </a:p>
      </dsp:txBody>
      <dsp:txXfrm>
        <a:off x="7229475" y="39687"/>
        <a:ext cx="3286125" cy="1971675"/>
      </dsp:txXfrm>
    </dsp:sp>
    <dsp:sp modelId="{98CD99CA-6CFB-4874-A13B-00BD588883B0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Bolje zadovoljstvo kupaca i poboljšanje imidža organizacije</a:t>
          </a:r>
          <a:endParaRPr lang="pl-PL" sz="3100" kern="1200" dirty="0"/>
        </a:p>
      </dsp:txBody>
      <dsp:txXfrm>
        <a:off x="0" y="2339975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Efikasnije koriščenje magacinskog prostora</a:t>
          </a:r>
          <a:endParaRPr lang="pl-PL" sz="3100" kern="1200" dirty="0"/>
        </a:p>
      </dsp:txBody>
      <dsp:txXfrm>
        <a:off x="3614737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100" kern="1200" dirty="0"/>
            <a:t>Efikasnija kontrola i minimizacija troškova</a:t>
          </a:r>
          <a:endParaRPr lang="pl-PL" sz="3100" kern="1200" dirty="0"/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302E8-2D08-400A-A4C1-BA4DC50BE4E2}">
      <dsp:nvSpPr>
        <dsp:cNvPr id="0" name=""/>
        <dsp:cNvSpPr/>
      </dsp:nvSpPr>
      <dsp:spPr>
        <a:xfrm>
          <a:off x="0" y="47056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Greška u proceni</a:t>
          </a:r>
        </a:p>
      </dsp:txBody>
      <dsp:txXfrm>
        <a:off x="40980" y="88036"/>
        <a:ext cx="10433640" cy="757514"/>
      </dsp:txXfrm>
    </dsp:sp>
    <dsp:sp modelId="{A4664985-579E-48B9-84AF-DCFD50DA2064}">
      <dsp:nvSpPr>
        <dsp:cNvPr id="0" name=""/>
        <dsp:cNvSpPr/>
      </dsp:nvSpPr>
      <dsp:spPr>
        <a:xfrm>
          <a:off x="0" y="886531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700" kern="1200" dirty="0"/>
            <a:t>Pogrešno odabrani parametri modela</a:t>
          </a:r>
        </a:p>
      </dsp:txBody>
      <dsp:txXfrm>
        <a:off x="0" y="886531"/>
        <a:ext cx="10515600" cy="579600"/>
      </dsp:txXfrm>
    </dsp:sp>
    <dsp:sp modelId="{F81B159D-DA5B-46BF-8A62-C7CC0CCEBAF9}">
      <dsp:nvSpPr>
        <dsp:cNvPr id="0" name=""/>
        <dsp:cNvSpPr/>
      </dsp:nvSpPr>
      <dsp:spPr>
        <a:xfrm>
          <a:off x="0" y="1466131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Greška u specifikaciji</a:t>
          </a:r>
        </a:p>
      </dsp:txBody>
      <dsp:txXfrm>
        <a:off x="40980" y="1507111"/>
        <a:ext cx="10433640" cy="757514"/>
      </dsp:txXfrm>
    </dsp:sp>
    <dsp:sp modelId="{52BBA331-9630-4FD0-A626-355AA116B23D}">
      <dsp:nvSpPr>
        <dsp:cNvPr id="0" name=""/>
        <dsp:cNvSpPr/>
      </dsp:nvSpPr>
      <dsp:spPr>
        <a:xfrm>
          <a:off x="0" y="2305606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700" kern="1200" dirty="0"/>
            <a:t>Koje proizilaze iz nepouzdanog prikupljanja podataka</a:t>
          </a:r>
          <a:endParaRPr lang="pl-PL" sz="2700" kern="1200" dirty="0"/>
        </a:p>
      </dsp:txBody>
      <dsp:txXfrm>
        <a:off x="0" y="2305606"/>
        <a:ext cx="10515600" cy="579600"/>
      </dsp:txXfrm>
    </dsp:sp>
    <dsp:sp modelId="{9C14DD4A-650F-4944-B1C5-CC72B2AD47CB}">
      <dsp:nvSpPr>
        <dsp:cNvPr id="0" name=""/>
        <dsp:cNvSpPr/>
      </dsp:nvSpPr>
      <dsp:spPr>
        <a:xfrm>
          <a:off x="0" y="2885206"/>
          <a:ext cx="10515600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 dirty="0"/>
            <a:t>Slučajna greška</a:t>
          </a:r>
        </a:p>
      </dsp:txBody>
      <dsp:txXfrm>
        <a:off x="40980" y="2926186"/>
        <a:ext cx="10433640" cy="757514"/>
      </dsp:txXfrm>
    </dsp:sp>
    <dsp:sp modelId="{D0E9E747-5501-458E-BF64-9F238D4C7138}">
      <dsp:nvSpPr>
        <dsp:cNvPr id="0" name=""/>
        <dsp:cNvSpPr/>
      </dsp:nvSpPr>
      <dsp:spPr>
        <a:xfrm>
          <a:off x="0" y="3724681"/>
          <a:ext cx="105156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700" kern="1200" dirty="0"/>
            <a:t>Uzrokovano pojavom slučajne komponente koja nije nula u uzorku</a:t>
          </a:r>
          <a:endParaRPr lang="pl-PL" sz="2700" kern="1200" dirty="0"/>
        </a:p>
      </dsp:txBody>
      <dsp:txXfrm>
        <a:off x="0" y="3724681"/>
        <a:ext cx="10515600" cy="579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2302E8-2D08-400A-A4C1-BA4DC50BE4E2}">
      <dsp:nvSpPr>
        <dsp:cNvPr id="0" name=""/>
        <dsp:cNvSpPr/>
      </dsp:nvSpPr>
      <dsp:spPr>
        <a:xfrm>
          <a:off x="0" y="3207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300" b="1" kern="1200" dirty="0"/>
            <a:t>Kvalitet modela prognoze</a:t>
          </a:r>
          <a:endParaRPr lang="pl-PL" sz="3300" kern="1200" dirty="0"/>
        </a:p>
      </dsp:txBody>
      <dsp:txXfrm>
        <a:off x="38638" y="70709"/>
        <a:ext cx="10438324" cy="714229"/>
      </dsp:txXfrm>
    </dsp:sp>
    <dsp:sp modelId="{A4664985-579E-48B9-84AF-DCFD50DA2064}">
      <dsp:nvSpPr>
        <dsp:cNvPr id="0" name=""/>
        <dsp:cNvSpPr/>
      </dsp:nvSpPr>
      <dsp:spPr>
        <a:xfrm>
          <a:off x="0" y="823576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600" kern="1200" dirty="0"/>
            <a:t>Procenjuje izbor prognostičkog modela koji opisuje tok varijabli,</a:t>
          </a:r>
          <a:endParaRPr lang="pl-PL" sz="2600" kern="1200" dirty="0"/>
        </a:p>
      </dsp:txBody>
      <dsp:txXfrm>
        <a:off x="0" y="823576"/>
        <a:ext cx="10515600" cy="546480"/>
      </dsp:txXfrm>
    </dsp:sp>
    <dsp:sp modelId="{F81B159D-DA5B-46BF-8A62-C7CC0CCEBAF9}">
      <dsp:nvSpPr>
        <dsp:cNvPr id="0" name=""/>
        <dsp:cNvSpPr/>
      </dsp:nvSpPr>
      <dsp:spPr>
        <a:xfrm>
          <a:off x="0" y="1370056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dirty="0"/>
            <a:t>Tačnost prognoze</a:t>
          </a:r>
          <a:endParaRPr lang="pl-PL" sz="3300" kern="1200" dirty="0"/>
        </a:p>
      </dsp:txBody>
      <dsp:txXfrm>
        <a:off x="38638" y="1408694"/>
        <a:ext cx="10438324" cy="714229"/>
      </dsp:txXfrm>
    </dsp:sp>
    <dsp:sp modelId="{52BBA331-9630-4FD0-A626-355AA116B23D}">
      <dsp:nvSpPr>
        <dsp:cNvPr id="0" name=""/>
        <dsp:cNvSpPr/>
      </dsp:nvSpPr>
      <dsp:spPr>
        <a:xfrm>
          <a:off x="0" y="2161561"/>
          <a:ext cx="10515600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600" kern="1200" dirty="0"/>
            <a:t>Procenjuje se na osnovu ex post grešaka utvrđenih nakon perioda za koji je prognoza važila, </a:t>
          </a:r>
          <a:endParaRPr lang="pl-PL" sz="2600" kern="1200" dirty="0"/>
        </a:p>
      </dsp:txBody>
      <dsp:txXfrm>
        <a:off x="0" y="2161561"/>
        <a:ext cx="10515600" cy="819720"/>
      </dsp:txXfrm>
    </dsp:sp>
    <dsp:sp modelId="{9C14DD4A-650F-4944-B1C5-CC72B2AD47CB}">
      <dsp:nvSpPr>
        <dsp:cNvPr id="0" name=""/>
        <dsp:cNvSpPr/>
      </dsp:nvSpPr>
      <dsp:spPr>
        <a:xfrm>
          <a:off x="0" y="2981281"/>
          <a:ext cx="10515600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b="1" kern="1200" dirty="0"/>
            <a:t>Prihvatljivost prognoze</a:t>
          </a:r>
          <a:endParaRPr lang="pl-PL" sz="3300" kern="1200" dirty="0"/>
        </a:p>
      </dsp:txBody>
      <dsp:txXfrm>
        <a:off x="38638" y="3019919"/>
        <a:ext cx="10438324" cy="714229"/>
      </dsp:txXfrm>
    </dsp:sp>
    <dsp:sp modelId="{D0E9E747-5501-458E-BF64-9F238D4C7138}">
      <dsp:nvSpPr>
        <dsp:cNvPr id="0" name=""/>
        <dsp:cNvSpPr/>
      </dsp:nvSpPr>
      <dsp:spPr>
        <a:xfrm>
          <a:off x="0" y="3772786"/>
          <a:ext cx="10515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2600" kern="1200" dirty="0"/>
            <a:t>Utvrđuje da li konstruisana prognoza ispunjava usvojene pretpostavke.</a:t>
          </a:r>
          <a:endParaRPr lang="pl-PL" sz="2600" kern="1200" dirty="0"/>
        </a:p>
      </dsp:txBody>
      <dsp:txXfrm>
        <a:off x="0" y="3772786"/>
        <a:ext cx="10515600" cy="5464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582FB-24DC-402E-A791-39072A850350}">
      <dsp:nvSpPr>
        <dsp:cNvPr id="0" name=""/>
        <dsp:cNvSpPr/>
      </dsp:nvSpPr>
      <dsp:spPr>
        <a:xfrm>
          <a:off x="0" y="128"/>
          <a:ext cx="11327130" cy="3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Konstantna potražnja</a:t>
          </a:r>
        </a:p>
      </dsp:txBody>
      <dsp:txXfrm>
        <a:off x="17921" y="18049"/>
        <a:ext cx="11291288" cy="331268"/>
      </dsp:txXfrm>
    </dsp:sp>
    <dsp:sp modelId="{406134C6-7387-463E-A403-C02C2DDE193B}">
      <dsp:nvSpPr>
        <dsp:cNvPr id="0" name=""/>
        <dsp:cNvSpPr/>
      </dsp:nvSpPr>
      <dsp:spPr>
        <a:xfrm>
          <a:off x="0" y="367238"/>
          <a:ext cx="11327130" cy="10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Naivne metode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Prosečne metode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Metoda eksponencijalnog zaglađivanja (braon)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ARMA model</a:t>
          </a:r>
        </a:p>
      </dsp:txBody>
      <dsp:txXfrm>
        <a:off x="0" y="367238"/>
        <a:ext cx="11327130" cy="1030957"/>
      </dsp:txXfrm>
    </dsp:sp>
    <dsp:sp modelId="{1090E4B1-2703-4B6F-930C-41F2491B58EF}">
      <dsp:nvSpPr>
        <dsp:cNvPr id="0" name=""/>
        <dsp:cNvSpPr/>
      </dsp:nvSpPr>
      <dsp:spPr>
        <a:xfrm>
          <a:off x="0" y="1398195"/>
          <a:ext cx="11327130" cy="3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Potražnja slična trendu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21" y="1416116"/>
        <a:ext cx="11291288" cy="331268"/>
      </dsp:txXfrm>
    </dsp:sp>
    <dsp:sp modelId="{07E6E4D0-1B58-4830-8C7E-5BD42AA571FE}">
      <dsp:nvSpPr>
        <dsp:cNvPr id="0" name=""/>
        <dsp:cNvSpPr/>
      </dsp:nvSpPr>
      <dsp:spPr>
        <a:xfrm>
          <a:off x="0" y="1765305"/>
          <a:ext cx="11327130" cy="1030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Metod eksponencijalnog izglađivanja (Holt)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Jednostavna metoda linearne regresije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ARIMA model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alt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RW model</a:t>
          </a:r>
        </a:p>
      </dsp:txBody>
      <dsp:txXfrm>
        <a:off x="0" y="1765305"/>
        <a:ext cx="11327130" cy="1030957"/>
      </dsp:txXfrm>
    </dsp:sp>
    <dsp:sp modelId="{58DB7244-E1DA-4096-8F9A-0A2F15A9A07C}">
      <dsp:nvSpPr>
        <dsp:cNvPr id="0" name=""/>
        <dsp:cNvSpPr/>
      </dsp:nvSpPr>
      <dsp:spPr>
        <a:xfrm>
          <a:off x="0" y="2796262"/>
          <a:ext cx="11327130" cy="367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Sezonska potražnja</a:t>
          </a:r>
        </a:p>
      </dsp:txBody>
      <dsp:txXfrm>
        <a:off x="17921" y="2814183"/>
        <a:ext cx="11291288" cy="331268"/>
      </dsp:txXfrm>
    </dsp:sp>
    <dsp:sp modelId="{B0E9B16E-5B3E-4865-8B51-65DC10499667}">
      <dsp:nvSpPr>
        <dsp:cNvPr id="0" name=""/>
        <dsp:cNvSpPr/>
      </dsp:nvSpPr>
      <dsp:spPr>
        <a:xfrm>
          <a:off x="0" y="3163373"/>
          <a:ext cx="11327130" cy="252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63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Eksponencijalna metoda izglađivanja (Holt-Winters)</a:t>
          </a:r>
        </a:p>
      </dsp:txBody>
      <dsp:txXfrm>
        <a:off x="0" y="3163373"/>
        <a:ext cx="11327130" cy="25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Do korekty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014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902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699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587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51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3842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238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516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10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80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9493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591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232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549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43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945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54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39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013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019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66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5DCFDD-6C20-430D-6E4D-74AB7CF1C5F5}"/>
              </a:ext>
            </a:extLst>
          </p:cNvPr>
          <p:cNvSpPr txBox="1"/>
          <p:nvPr userDrawn="1"/>
        </p:nvSpPr>
        <p:spPr>
          <a:xfrm>
            <a:off x="8141546" y="6228532"/>
            <a:ext cx="338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5682EAE-0173-9DC5-8E10-1005F936DD0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5160406" cy="2184822"/>
          </a:xfrm>
        </p:spPr>
        <p:txBody>
          <a:bodyPr>
            <a:noAutofit/>
          </a:bodyPr>
          <a:lstStyle/>
          <a:p>
            <a:r>
              <a:rPr lang="sr-Latn-RS" sz="2800" b="1" dirty="0"/>
              <a:t>Napredno korišćenje tabele za analizu logističkih podataka</a:t>
            </a:r>
            <a:endParaRPr lang="pl-PL" sz="28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371978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Prognoziranje na osnovu vremenskih serija</a:t>
            </a:r>
            <a:endParaRPr lang="pl-P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62092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materijali za vežbe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4E05F124-0BC2-D4D7-FD6D-D0281FB15F33}"/>
              </a:ext>
            </a:extLst>
          </p:cNvPr>
          <p:cNvGrpSpPr/>
          <p:nvPr/>
        </p:nvGrpSpPr>
        <p:grpSpPr>
          <a:xfrm>
            <a:off x="8148320" y="6146734"/>
            <a:ext cx="3854513" cy="666573"/>
            <a:chOff x="8148320" y="6146734"/>
            <a:chExt cx="3854513" cy="666573"/>
          </a:xfrm>
        </p:grpSpPr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EB9E3514-41BD-41F2-A0D0-DAA0A0E1FD73}"/>
                </a:ext>
              </a:extLst>
            </p:cNvPr>
            <p:cNvSpPr txBox="1"/>
            <p:nvPr userDrawn="1"/>
          </p:nvSpPr>
          <p:spPr>
            <a:xfrm>
              <a:off x="8148320" y="6227340"/>
              <a:ext cx="3422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 err="1"/>
                <a:t>Sufinansirano</a:t>
              </a:r>
              <a:r>
                <a:rPr lang="en-US" sz="800" dirty="0"/>
                <a:t> od </a:t>
              </a:r>
              <a:r>
                <a:rPr lang="en-US" sz="800" dirty="0" err="1"/>
                <a:t>strane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. </a:t>
              </a:r>
              <a:r>
                <a:rPr lang="en-US" sz="800" dirty="0" err="1"/>
                <a:t>Stavovi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</a:t>
              </a:r>
              <a:r>
                <a:rPr lang="en-US" sz="800" dirty="0" err="1"/>
                <a:t>mišljenja</a:t>
              </a:r>
              <a:r>
                <a:rPr lang="en-US" sz="800" dirty="0"/>
                <a:t> </a:t>
              </a:r>
              <a:r>
                <a:rPr lang="en-US" sz="800" dirty="0" err="1"/>
                <a:t>izneti</a:t>
              </a:r>
              <a:r>
                <a:rPr lang="en-US" sz="800" dirty="0"/>
                <a:t> u </a:t>
              </a:r>
              <a:r>
                <a:rPr lang="en-US" sz="800" dirty="0" err="1"/>
                <a:t>ovoj</a:t>
              </a:r>
              <a:r>
                <a:rPr lang="en-US" sz="800" dirty="0"/>
                <a:t> </a:t>
              </a:r>
              <a:r>
                <a:rPr lang="en-US" sz="800" dirty="0" err="1"/>
                <a:t>publikaciji</a:t>
              </a:r>
              <a:r>
                <a:rPr lang="en-US" sz="800" dirty="0"/>
                <a:t> </a:t>
              </a:r>
              <a:r>
                <a:rPr lang="en-US" sz="800" dirty="0" err="1"/>
                <a:t>isključiva</a:t>
              </a:r>
              <a:r>
                <a:rPr lang="en-US" sz="800" dirty="0"/>
                <a:t> </a:t>
              </a:r>
              <a:r>
                <a:rPr lang="en-US" sz="800" dirty="0" err="1"/>
                <a:t>su</a:t>
              </a:r>
              <a:r>
                <a:rPr lang="en-US" sz="800" dirty="0"/>
                <a:t> </a:t>
              </a:r>
              <a:r>
                <a:rPr lang="en-US" sz="800" dirty="0" err="1"/>
                <a:t>odgovornost</a:t>
              </a:r>
              <a:r>
                <a:rPr lang="en-US" sz="800" dirty="0"/>
                <a:t> </a:t>
              </a:r>
              <a:r>
                <a:rPr lang="en-US" sz="800" dirty="0" err="1"/>
                <a:t>autora</a:t>
              </a:r>
              <a:r>
                <a:rPr lang="en-US" sz="800" dirty="0"/>
                <a:t> </a:t>
              </a:r>
              <a:r>
                <a:rPr lang="en-US" sz="800" dirty="0" err="1"/>
                <a:t>i</a:t>
              </a:r>
              <a:r>
                <a:rPr lang="en-US" sz="800" dirty="0"/>
                <a:t> ne </a:t>
              </a:r>
              <a:r>
                <a:rPr lang="en-US" sz="800" dirty="0" err="1"/>
                <a:t>odražavaju</a:t>
              </a:r>
              <a:r>
                <a:rPr lang="en-US" sz="800" dirty="0"/>
                <a:t> </a:t>
              </a:r>
              <a:r>
                <a:rPr lang="en-US" sz="800" dirty="0" err="1"/>
                <a:t>nužno</a:t>
              </a:r>
              <a:r>
                <a:rPr lang="en-US" sz="800" dirty="0"/>
                <a:t> </a:t>
              </a:r>
              <a:r>
                <a:rPr lang="en-US" sz="800" dirty="0" err="1"/>
                <a:t>stavove</a:t>
              </a:r>
              <a:r>
                <a:rPr lang="en-US" sz="800" dirty="0"/>
                <a:t> </a:t>
              </a:r>
              <a:r>
                <a:rPr lang="en-US" sz="800" dirty="0" err="1"/>
                <a:t>Evropske</a:t>
              </a:r>
              <a:r>
                <a:rPr lang="en-US" sz="800" dirty="0"/>
                <a:t> </a:t>
              </a:r>
              <a:r>
                <a:rPr lang="en-US" sz="800" dirty="0" err="1"/>
                <a:t>unije</a:t>
              </a:r>
              <a:r>
                <a:rPr lang="en-US" sz="800" dirty="0"/>
                <a:t> </a:t>
              </a:r>
              <a:r>
                <a:rPr lang="en-US" sz="800" dirty="0" err="1"/>
                <a:t>ili</a:t>
              </a:r>
              <a:r>
                <a:rPr lang="en-US" sz="800" dirty="0"/>
                <a:t> </a:t>
              </a:r>
              <a:r>
                <a:rPr lang="en-US" sz="800" dirty="0" err="1"/>
                <a:t>Nacionalne</a:t>
              </a:r>
              <a:r>
                <a:rPr lang="en-US" sz="800" dirty="0"/>
                <a:t> </a:t>
              </a:r>
              <a:r>
                <a:rPr lang="en-US" sz="800" dirty="0" err="1"/>
                <a:t>agencije</a:t>
              </a:r>
              <a:r>
                <a:rPr lang="en-US" sz="800" dirty="0"/>
                <a:t>. </a:t>
              </a:r>
              <a:r>
                <a:rPr lang="en-US" sz="800" dirty="0" err="1"/>
                <a:t>Evropska</a:t>
              </a:r>
              <a:r>
                <a:rPr lang="en-US" sz="800" dirty="0"/>
                <a:t> </a:t>
              </a:r>
              <a:r>
                <a:rPr lang="en-US" sz="800" dirty="0" err="1"/>
                <a:t>unija</a:t>
              </a:r>
              <a:r>
                <a:rPr lang="en-US" sz="800" dirty="0"/>
                <a:t> </a:t>
              </a:r>
              <a:r>
                <a:rPr lang="en-US" sz="800" dirty="0" err="1"/>
                <a:t>niti</a:t>
              </a:r>
              <a:r>
                <a:rPr lang="en-US" sz="800" dirty="0"/>
                <a:t> </a:t>
              </a:r>
              <a:r>
                <a:rPr lang="en-US" sz="800" dirty="0" err="1"/>
                <a:t>telo</a:t>
              </a:r>
              <a:r>
                <a:rPr lang="en-US" sz="800" dirty="0"/>
                <a:t> </a:t>
              </a:r>
              <a:r>
                <a:rPr lang="en-US" sz="800" dirty="0" err="1"/>
                <a:t>koje</a:t>
              </a:r>
              <a:r>
                <a:rPr lang="en-US" sz="800" dirty="0"/>
                <a:t> </a:t>
              </a:r>
              <a:r>
                <a:rPr lang="en-US" sz="800" dirty="0" err="1"/>
                <a:t>dodeljuje</a:t>
              </a:r>
              <a:r>
                <a:rPr lang="en-US" sz="800" dirty="0"/>
                <a:t> </a:t>
              </a:r>
              <a:r>
                <a:rPr lang="en-US" sz="800" dirty="0" err="1"/>
                <a:t>sredstva</a:t>
              </a:r>
              <a:r>
                <a:rPr lang="en-US" sz="800" dirty="0"/>
                <a:t> ne </a:t>
              </a:r>
              <a:r>
                <a:rPr lang="en-US" sz="800" dirty="0" err="1"/>
                <a:t>mogu</a:t>
              </a:r>
              <a:r>
                <a:rPr lang="en-US" sz="800" dirty="0"/>
                <a:t> se </a:t>
              </a:r>
              <a:r>
                <a:rPr lang="en-US" sz="800" dirty="0" err="1"/>
                <a:t>smatrati</a:t>
              </a:r>
              <a:r>
                <a:rPr lang="en-US" sz="800" dirty="0"/>
                <a:t> </a:t>
              </a:r>
              <a:r>
                <a:rPr lang="en-US" sz="800" dirty="0" err="1"/>
                <a:t>odgovornim</a:t>
              </a:r>
              <a:r>
                <a:rPr lang="en-US" sz="800" dirty="0"/>
                <a:t> za </a:t>
              </a:r>
              <a:r>
                <a:rPr lang="en-US" sz="800" dirty="0" err="1"/>
                <a:t>njih</a:t>
              </a:r>
              <a:r>
                <a:rPr lang="en-US" sz="800" dirty="0"/>
                <a:t>.</a:t>
              </a:r>
            </a:p>
          </p:txBody>
        </p:sp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2C30368A-02DE-75F9-D1B1-AC27DFD1FF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8608" y="6146734"/>
              <a:ext cx="624225" cy="66657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Procena kvaliteta prognoze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F6E75C7-B928-45D3-B9DD-4DE10F0BE0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306045"/>
              </p:ext>
            </p:extLst>
          </p:nvPr>
        </p:nvGraphicFramePr>
        <p:xfrm>
          <a:off x="570230" y="1846794"/>
          <a:ext cx="11327130" cy="341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889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Naivni 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/>
              <p:nvPr/>
            </p:nvSpPr>
            <p:spPr>
              <a:xfrm>
                <a:off x="894080" y="1643584"/>
                <a:ext cx="10932160" cy="3385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Naivna prognoza je ona u kojoj je vrednost prognoze za dati period jednostavno jednaka vrednosti posmatranoj u prethodnom periodu.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Ovo je predstavljeno formalnim modelom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Gde je: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pl-PL" sz="1800" i="1" kern="100" baseline="-25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800" kern="100" baseline="-25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prognoza za period t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pl-PL" sz="1800" i="1" kern="100" baseline="-25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t-1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stvarna vrednost tražnje iz perioda koji prethodi 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" y="1643584"/>
                <a:ext cx="10932160" cy="3385542"/>
              </a:xfrm>
              <a:prstGeom prst="rect">
                <a:avLst/>
              </a:prstGeom>
              <a:blipFill>
                <a:blip r:embed="rId3"/>
                <a:stretch>
                  <a:fillRect l="-502" r="-446" b="-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59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Prosečne metode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028486B-2B1B-89ED-7BBC-6A1BA88CC042}"/>
                  </a:ext>
                </a:extLst>
              </p:cNvPr>
              <p:cNvSpPr txBox="1"/>
              <p:nvPr/>
            </p:nvSpPr>
            <p:spPr>
              <a:xfrm>
                <a:off x="314112" y="1750921"/>
                <a:ext cx="5690448" cy="2001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Jednostavan prosek, predstavljen formalnim modelom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l-PL" sz="1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l-PL" sz="1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sz="1600" i="1" kern="1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Gde je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6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broj analiziranih perioda. </a:t>
                </a: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3028486B-2B1B-89ED-7BBC-6A1BA88CC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12" y="1750921"/>
                <a:ext cx="5690448" cy="2001830"/>
              </a:xfrm>
              <a:prstGeom prst="rect">
                <a:avLst/>
              </a:prstGeom>
              <a:blipFill>
                <a:blip r:embed="rId3"/>
                <a:stretch>
                  <a:fillRect b="-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42766F8-9EB3-FA7B-2AA6-73A96E6B3A97}"/>
                  </a:ext>
                </a:extLst>
              </p:cNvPr>
              <p:cNvSpPr txBox="1"/>
              <p:nvPr/>
            </p:nvSpPr>
            <p:spPr>
              <a:xfrm>
                <a:off x="264160" y="4131266"/>
                <a:ext cx="5487248" cy="2392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Jednostavan pokretni prosek, predstavljen formalnim modelom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+1−</m:t>
                            </m:r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pl-P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nary>
                      </m:num>
                      <m:den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kojoj: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6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broj analiziranih perioda.</a:t>
                </a: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342766F8-9EB3-FA7B-2AA6-73A96E6B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" y="4131266"/>
                <a:ext cx="5487248" cy="2392706"/>
              </a:xfrm>
              <a:prstGeom prst="rect">
                <a:avLst/>
              </a:prstGeom>
              <a:blipFill>
                <a:blip r:embed="rId4"/>
                <a:stretch>
                  <a:fillRect l="-556" r="-667" b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FD8DF1B9-528C-9311-D780-15B8EBAEC99C}"/>
                  </a:ext>
                </a:extLst>
              </p:cNvPr>
              <p:cNvSpPr txBox="1"/>
              <p:nvPr/>
            </p:nvSpPr>
            <p:spPr>
              <a:xfrm>
                <a:off x="6462608" y="1481668"/>
                <a:ext cx="5415280" cy="3298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 pokretni prosek, predstavljen formalnim modelom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l-PL" sz="1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+1−</m:t>
                          </m:r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pl-PL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pl-PL" sz="1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l-PL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•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𝜛</m:t>
                                  </m:r>
                                </m:e>
                                <m:sub>
                                  <m:r>
                                    <a:rPr lang="pl-PL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pl-PL" sz="1600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kojoj: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𝜛</m:t>
                        </m:r>
                      </m:e>
                      <m:sub>
                        <m:r>
                          <a:rPr lang="pl-PL" sz="1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– </a:t>
                </a:r>
                <a:r>
                  <a:rPr lang="pl-PL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ponderisani faktor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pole tekstowe 19">
                <a:extLst>
                  <a:ext uri="{FF2B5EF4-FFF2-40B4-BE49-F238E27FC236}">
                    <a16:creationId xmlns:a16="http://schemas.microsoft.com/office/drawing/2014/main" id="{FD8DF1B9-528C-9311-D780-15B8EBAEC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608" y="1481668"/>
                <a:ext cx="5415280" cy="3298019"/>
              </a:xfrm>
              <a:prstGeom prst="rect">
                <a:avLst/>
              </a:prstGeom>
              <a:blipFill>
                <a:blip r:embed="rId5"/>
                <a:stretch>
                  <a:fillRect l="-563"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370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Braunov 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/>
              <p:nvPr/>
            </p:nvSpPr>
            <p:spPr>
              <a:xfrm>
                <a:off x="894080" y="1643584"/>
                <a:ext cx="10932160" cy="1985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Braunov model, predstavljen kroz formalni model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•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+(1−</m:t>
                      </m:r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)•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Gde je: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eksponencijalni faktor izglađivanja je u opsegu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&lt;0;1&gt;. </a:t>
                </a: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" y="1643584"/>
                <a:ext cx="10932160" cy="1985159"/>
              </a:xfrm>
              <a:prstGeom prst="rect">
                <a:avLst/>
              </a:prstGeom>
              <a:blipFill>
                <a:blip r:embed="rId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09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Holtov 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/>
              <p:nvPr/>
            </p:nvSpPr>
            <p:spPr>
              <a:xfrm>
                <a:off x="1838960" y="1229727"/>
                <a:ext cx="9662160" cy="5509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model, predstavljen kroz formalni model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kojem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 izglađivanja promenljivog nivoa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pl-PL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ujednačavanja rasta</a:t>
                </a:r>
                <a:r>
                  <a:rPr lang="pl-PL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modelu, potrebne su dve početne vrednosti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i="1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pl-PL" sz="1800" i="1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pl-PL" sz="1800" i="1" kern="100" baseline="-250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indent="449580"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l-PL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prema naivnoj metodi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8960" y="1229727"/>
                <a:ext cx="9662160" cy="5509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95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Wintersov model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/>
              <p:nvPr/>
            </p:nvSpPr>
            <p:spPr>
              <a:xfrm>
                <a:off x="985520" y="1097647"/>
                <a:ext cx="10769600" cy="569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Winters</a:t>
                </a:r>
                <a:r>
                  <a:rPr lang="sr-Latn-RS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</a:t>
                </a:r>
                <a:r>
                  <a:rPr lang="en-US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model, </a:t>
                </a:r>
                <a:r>
                  <a:rPr lang="sr-Latn-RS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predstavljen kroz formalni model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d>
                        <m:d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pl-PL" sz="16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+(1−</m:t>
                      </m:r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)(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l-P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pl-PL" sz="16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)+</m:t>
                      </m:r>
                      <m:sSub>
                        <m:sSubPr>
                          <m:ctrlP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(1−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pl-P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 kojem:</a:t>
                </a: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600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faktor izglađivanja promenljivog nivoa		</a:t>
                </a:r>
                <a:r>
                  <a:rPr lang="pl-PL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pl-P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komponenta nivoa u trenutku </a:t>
                </a:r>
                <a:r>
                  <a:rPr lang="pl-PL" sz="1600" i="1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pl-PL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ujednačavanja rasta.	</a:t>
                </a:r>
                <a:r>
                  <a:rPr lang="pl-PL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16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komponenta trenda u vreme </a:t>
                </a:r>
                <a:r>
                  <a:rPr lang="pl-PL" sz="1600" i="1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pl-PL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faktor sezonske komponente	</a:t>
                </a:r>
                <a:r>
                  <a:rPr lang="pl-PL" sz="1600" kern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pl-PL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sezonska komponenta u vreme </a:t>
                </a:r>
                <a:r>
                  <a:rPr lang="pl-PL" sz="16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600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sezonski period</a:t>
                </a:r>
                <a:r>
                  <a:rPr lang="pl-PL" sz="16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indent="449580" algn="just">
                  <a:lnSpc>
                    <a:spcPct val="150000"/>
                  </a:lnSpc>
                  <a:spcAft>
                    <a:spcPts val="600"/>
                  </a:spcAft>
                </a:pPr>
                <a:endParaRPr lang="pl-PL" sz="16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C12BA114-2989-5651-41F7-B6334FA7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20" y="1097647"/>
                <a:ext cx="10769600" cy="5695534"/>
              </a:xfrm>
              <a:prstGeom prst="rect">
                <a:avLst/>
              </a:prstGeom>
              <a:blipFill>
                <a:blip r:embed="rId3"/>
                <a:stretch>
                  <a:fillRect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26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Analitički modeli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EF386A4-7D80-5D96-EA9C-167559007E31}"/>
              </a:ext>
            </a:extLst>
          </p:cNvPr>
          <p:cNvSpPr txBox="1"/>
          <p:nvPr/>
        </p:nvSpPr>
        <p:spPr>
          <a:xfrm>
            <a:off x="813133" y="1609937"/>
            <a:ext cx="1093216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Analitički modeli 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Excel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mogu kreirati na osnovu ugrađenih funkcija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48A202F7-4C12-10DD-9EA5-CD93A6D05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91202"/>
              </p:ext>
            </p:extLst>
          </p:nvPr>
        </p:nvGraphicFramePr>
        <p:xfrm>
          <a:off x="1350335" y="2355182"/>
          <a:ext cx="8952614" cy="3697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76307">
                  <a:extLst>
                    <a:ext uri="{9D8B030D-6E8A-4147-A177-3AD203B41FA5}">
                      <a16:colId xmlns:a16="http://schemas.microsoft.com/office/drawing/2014/main" val="3292053745"/>
                    </a:ext>
                  </a:extLst>
                </a:gridCol>
                <a:gridCol w="4476307">
                  <a:extLst>
                    <a:ext uri="{9D8B030D-6E8A-4147-A177-3AD203B41FA5}">
                      <a16:colId xmlns:a16="http://schemas.microsoft.com/office/drawing/2014/main" val="575165533"/>
                    </a:ext>
                  </a:extLst>
                </a:gridCol>
              </a:tblGrid>
              <a:tr h="2897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Funkcija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  <a:latin typeface="+mn-lt"/>
                          <a:ea typeface="+mn-ea"/>
                          <a:cs typeface="+mn-cs"/>
                        </a:rPr>
                        <a:t>Objašnjenje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768252"/>
                  </a:ext>
                </a:extLst>
              </a:tr>
              <a:tr h="9410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=FORECAST.ETS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=REGLINX.ETS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Izračunava ili predviđa buduću vrednost na osnovu</a:t>
                      </a:r>
                      <a:r>
                        <a:rPr lang="sr-Latn-RS" sz="1400" kern="100" baseline="0" dirty="0">
                          <a:effectLst/>
                        </a:rPr>
                        <a:t> postojećih (istorijskih) vrednosti koristeći verziju algoritma eksponencijalnog izglađivanja (ETS).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7319"/>
                  </a:ext>
                </a:extLst>
              </a:tr>
              <a:tr h="71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=LINEST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=REGLINP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Izračunava</a:t>
                      </a:r>
                      <a:r>
                        <a:rPr lang="sr-Latn-RS" sz="1400" kern="100" baseline="0" dirty="0">
                          <a:effectLst/>
                        </a:rPr>
                        <a:t> statistiku za linije koristeći metodu najmanjih kvadrata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7747954"/>
                  </a:ext>
                </a:extLst>
              </a:tr>
              <a:tr h="71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=TREND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=REGLINW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Koristiće</a:t>
                      </a:r>
                      <a:r>
                        <a:rPr lang="sr-Latn-RS" sz="1400" kern="100" baseline="0" dirty="0">
                          <a:effectLst/>
                        </a:rPr>
                        <a:t> se za određivanje linearnog trenda</a:t>
                      </a:r>
                      <a:r>
                        <a:rPr lang="en-US" sz="1400" kern="100" dirty="0">
                          <a:effectLst/>
                        </a:rPr>
                        <a:t>.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7529823"/>
                  </a:ext>
                </a:extLst>
              </a:tr>
              <a:tr h="7140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kern="100" dirty="0">
                          <a:effectLst/>
                        </a:rPr>
                        <a:t>=FORECAST.ETS.SEASONALITY </a:t>
                      </a:r>
                      <a:endParaRPr lang="pl-PL" sz="14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r-Latn-RS" sz="1400" kern="100" dirty="0">
                          <a:effectLst/>
                        </a:rPr>
                        <a:t>Izračunava dužinu sezonskog uzorka na osnovu postojećih vrednosti i vremenske linije.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376211"/>
                  </a:ext>
                </a:extLst>
              </a:tr>
              <a:tr h="2897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>
                          <a:effectLst/>
                        </a:rPr>
                        <a:t> </a:t>
                      </a:r>
                      <a:endParaRPr lang="pl-PL" sz="1400" kern="10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 </a:t>
                      </a:r>
                      <a:endParaRPr lang="pl-PL" sz="14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79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43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Greške u prognozi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/>
              <p:nvPr/>
            </p:nvSpPr>
            <p:spPr>
              <a:xfrm>
                <a:off x="-375920" y="2603438"/>
                <a:ext cx="5679440" cy="1396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𝑅𝑀𝑆𝐸</m:t>
                      </m:r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nary>
                                    <m:naryPr>
                                      <m:chr m:val="∑"/>
                                      <m:limLoc m:val="undOvr"/>
                                      <m:subHide m:val="on"/>
                                      <m:supHide m:val="on"/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pl-PL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l-PL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l-PL" sz="1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  <m:sup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BEF386A4-7D80-5D96-EA9C-167559007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5920" y="2603438"/>
                <a:ext cx="5679440" cy="1396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9468BF2-6E80-8A57-52C1-69895A0D2CCE}"/>
                  </a:ext>
                </a:extLst>
              </p:cNvPr>
              <p:cNvSpPr txBox="1"/>
              <p:nvPr/>
            </p:nvSpPr>
            <p:spPr>
              <a:xfrm>
                <a:off x="4922520" y="2852274"/>
                <a:ext cx="6096000" cy="878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 panose="02040503050406030204" pitchFamily="18" charset="0"/>
                        </a:rPr>
                        <m:t>𝑀𝐴𝑃𝐸</m:t>
                      </m:r>
                      <m:r>
                        <a:rPr lang="pl-PL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l-PL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pl-PL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pl-PL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ole tekstowe 4">
                <a:extLst>
                  <a:ext uri="{FF2B5EF4-FFF2-40B4-BE49-F238E27FC236}">
                    <a16:creationId xmlns:a16="http://schemas.microsoft.com/office/drawing/2014/main" id="{F9468BF2-6E80-8A57-52C1-69895A0D2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520" y="2852274"/>
                <a:ext cx="6096000" cy="8780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>
            <a:extLst>
              <a:ext uri="{FF2B5EF4-FFF2-40B4-BE49-F238E27FC236}">
                <a16:creationId xmlns:a16="http://schemas.microsoft.com/office/drawing/2014/main" id="{7FDB7B29-D91C-7F94-CC57-D8DAB6B71C76}"/>
              </a:ext>
            </a:extLst>
          </p:cNvPr>
          <p:cNvSpPr txBox="1"/>
          <p:nvPr/>
        </p:nvSpPr>
        <p:spPr>
          <a:xfrm>
            <a:off x="827615" y="174166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Srednja kvadratna greška (RMSE)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EAC9F8-76E2-8C93-41BB-1F93CA5A0FE0}"/>
              </a:ext>
            </a:extLst>
          </p:cNvPr>
          <p:cNvSpPr txBox="1"/>
          <p:nvPr/>
        </p:nvSpPr>
        <p:spPr>
          <a:xfrm>
            <a:off x="6418368" y="17431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Srednja apsolutna procentualna greška (MAPE)</a:t>
            </a:r>
            <a:endParaRPr lang="pl-PL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24AF9B7D-3D3C-3962-4253-A5544CF1B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16701"/>
              </p:ext>
            </p:extLst>
          </p:nvPr>
        </p:nvGraphicFramePr>
        <p:xfrm>
          <a:off x="1051242" y="4000295"/>
          <a:ext cx="4252278" cy="129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278">
                  <a:extLst>
                    <a:ext uri="{9D8B030D-6E8A-4147-A177-3AD203B41FA5}">
                      <a16:colId xmlns:a16="http://schemas.microsoft.com/office/drawing/2014/main" val="4191342605"/>
                    </a:ext>
                  </a:extLst>
                </a:gridCol>
              </a:tblGrid>
              <a:tr h="129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Vrednost greške treba da bude što bliže 0. Što je niža vrednost srednje kvadratne greške, to je model bolji. A savršeni</a:t>
                      </a:r>
                      <a:r>
                        <a:rPr lang="sr-Latn-RS" sz="1200" kern="100" baseline="0" dirty="0">
                          <a:effectLst/>
                        </a:rPr>
                        <a:t> model ima vrednost jednaku 0.</a:t>
                      </a:r>
                      <a:endParaRPr lang="pl-PL" sz="1200" kern="100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89017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39B5CF0B-D535-06C5-F0EF-264FCC7EF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75992"/>
              </p:ext>
            </p:extLst>
          </p:nvPr>
        </p:nvGraphicFramePr>
        <p:xfrm>
          <a:off x="6096000" y="4000295"/>
          <a:ext cx="5759302" cy="1297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302">
                  <a:extLst>
                    <a:ext uri="{9D8B030D-6E8A-4147-A177-3AD203B41FA5}">
                      <a16:colId xmlns:a16="http://schemas.microsoft.com/office/drawing/2014/main" val="3911854168"/>
                    </a:ext>
                  </a:extLst>
                </a:gridCol>
              </a:tblGrid>
              <a:tr h="129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sr-Latn-RS" sz="1200" kern="100" dirty="0">
                          <a:effectLst/>
                        </a:rPr>
                        <a:t>Ovo je jedna od najpopularnijih mera greške. Vrednost 0 označava da model nema srednju grešku, što znači da vrednost treba da bude što</a:t>
                      </a:r>
                      <a:r>
                        <a:rPr lang="sr-Latn-RS" sz="1200" kern="100" baseline="0" dirty="0">
                          <a:effectLst/>
                        </a:rPr>
                        <a:t> je moguća bliža 0.</a:t>
                      </a:r>
                      <a:br>
                        <a:rPr lang="pl-PL" sz="1200" kern="100" baseline="0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200" kern="100" baseline="0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Za iste greške prognoze, manje stvarne vrednosti čine relativnu grešku većom.</a:t>
                      </a:r>
                      <a:endParaRPr lang="sr-Latn-RS" sz="1200" kern="100" baseline="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9568132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5CCC000-A4A1-EB38-48F6-6F7EB37D28BD}"/>
              </a:ext>
            </a:extLst>
          </p:cNvPr>
          <p:cNvSpPr txBox="1"/>
          <p:nvPr/>
        </p:nvSpPr>
        <p:spPr>
          <a:xfrm>
            <a:off x="597243" y="5707593"/>
            <a:ext cx="64433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sz="1200" i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sz="1200" i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sz="12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sz="1200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prognoza za period </a:t>
            </a:r>
            <a:r>
              <a:rPr lang="pl-PL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sz="1200" i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pl-PL" sz="1200" i="1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pl-PL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r-Latn-RS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stvarna vrednost tražnje iz perioda </a:t>
            </a:r>
            <a:r>
              <a:rPr lang="en-US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pl-PL" sz="12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sz="12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– broj analiziranih perioda </a:t>
            </a:r>
          </a:p>
        </p:txBody>
      </p:sp>
    </p:spTree>
    <p:extLst>
      <p:ext uri="{BB962C8B-B14F-4D97-AF65-F5344CB8AC3E}">
        <p14:creationId xmlns:p14="http://schemas.microsoft.com/office/powerpoint/2010/main" val="35931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Ulazni podaci za zadatke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992709"/>
            <a:ext cx="109321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deljenoj Excel radnoj svesci postoje 3 lista sa različitim zadacima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I: „Indeks zadatka I - vertikalni“. Tabela prikazuje prodaju za 12 meseci u vertikalnom rasporedu. Ovo je zgodan aranžman za prognoziranje podataka na jednom indeksu. Mnogo je lakše vizualizovati podatke i prognozirati rezultate.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II: „Indeks zadatka II - horizontalno“. Tabela prikazuje prodaju za 22 meseca u horizontalnom rasporedu. Ovo je preferirani aranžman za prognoziranje više indeksa.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 III: „Zadatak III – više indeksa“. Ovaj list prikazuje prodaju za 22 meseca za 9 indeksa.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2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Proračun optimalnih parametara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69432" y="1716910"/>
            <a:ext cx="1093216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Braunov, Holtov i Vinterov model koristi parametre u opsegu </a:t>
            </a:r>
            <a:r>
              <a:rPr lang="en-U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&lt;0;1&gt;. </a:t>
            </a: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Parametar u ovom opsegu se može koristiti za proračune, na primer 0,5.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Postoji skup parametara koji izabranu grešku prognoze čine najmanjom mogućom. To znači da smo modifikacijom parametara u mogućnosti da dobijemo minimalu grešku, npr RMSE.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biste pronašli optimalne parametre u Excel-u, možete koristiti Solver, koji je u stanju da minimizira vrednost koristeći konstantne promene dok ih ograničava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66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009" y="1842558"/>
            <a:ext cx="10947400" cy="403146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2400" dirty="0"/>
              <a:t>Upoznavanje sa zadacima koje treba rešiti</a:t>
            </a:r>
            <a:endParaRPr lang="pl-PL" sz="2400" dirty="0"/>
          </a:p>
          <a:p>
            <a:r>
              <a:rPr lang="pl-PL" sz="2400" dirty="0"/>
              <a:t>Proračunske formule za modele</a:t>
            </a:r>
          </a:p>
          <a:p>
            <a:r>
              <a:rPr lang="pl-PL" sz="2400" dirty="0"/>
              <a:t>Ulazni podaci</a:t>
            </a:r>
          </a:p>
          <a:p>
            <a:r>
              <a:rPr lang="sr-Latn-RS" sz="2400" dirty="0"/>
              <a:t>Opis 1. zadatka prognoze jednog indeksa u vertikalnom rasporedu</a:t>
            </a:r>
            <a:endParaRPr lang="pl-PL" sz="2400" dirty="0"/>
          </a:p>
          <a:p>
            <a:r>
              <a:rPr lang="sr-Latn-RS" sz="2400" dirty="0"/>
              <a:t>Opis 2. zadatka predviđanja jednog indeksa u horizontalnom rasporedu</a:t>
            </a:r>
            <a:endParaRPr lang="pl-PL" sz="2400" dirty="0"/>
          </a:p>
          <a:p>
            <a:r>
              <a:rPr lang="sr-Latn-RS" sz="2400" dirty="0"/>
              <a:t>Opis 3. zadatka predviđanja više indeksa u horizontalnom rasporedu</a:t>
            </a:r>
            <a:endParaRPr lang="pl-PL" sz="2400" dirty="0"/>
          </a:p>
          <a:p>
            <a:r>
              <a:rPr lang="pl-PL" sz="2400" dirty="0"/>
              <a:t>GP – nekoliko distributivnih centara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01CB80B-68FB-B78B-136C-B2C25A039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24" y="1590259"/>
            <a:ext cx="5325512" cy="48312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946" y="379657"/>
            <a:ext cx="9745133" cy="1116542"/>
          </a:xfrm>
        </p:spPr>
        <p:txBody>
          <a:bodyPr/>
          <a:lstStyle/>
          <a:p>
            <a:r>
              <a:rPr lang="pl-PL" dirty="0"/>
              <a:t>Proračun optimalnih parametara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57490AD3-26EB-53C6-038B-A0561B9247C3}"/>
              </a:ext>
            </a:extLst>
          </p:cNvPr>
          <p:cNvSpPr/>
          <p:nvPr/>
        </p:nvSpPr>
        <p:spPr>
          <a:xfrm rot="179343">
            <a:off x="2253214" y="1229520"/>
            <a:ext cx="4359943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Biramo ćeliju sa greškom</a:t>
            </a:r>
            <a:r>
              <a:rPr lang="en-US" dirty="0"/>
              <a:t>, RMSE</a:t>
            </a:r>
            <a:endParaRPr lang="pl-PL" dirty="0"/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8EC39BF-E9D0-1B7F-4014-2B2C6C360F1A}"/>
              </a:ext>
            </a:extLst>
          </p:cNvPr>
          <p:cNvSpPr/>
          <p:nvPr/>
        </p:nvSpPr>
        <p:spPr>
          <a:xfrm>
            <a:off x="456548" y="2011680"/>
            <a:ext cx="5304172" cy="8520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Označite polje za potvrdu minimizacije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DACB3EA6-2166-D6C9-560C-C521B70E1276}"/>
              </a:ext>
            </a:extLst>
          </p:cNvPr>
          <p:cNvSpPr/>
          <p:nvPr/>
        </p:nvSpPr>
        <p:spPr>
          <a:xfrm rot="20756968">
            <a:off x="50778" y="3007066"/>
            <a:ext cx="4359943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Biramo opseg parametara </a:t>
            </a:r>
            <a:endParaRPr lang="pl-PL" dirty="0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1DF8DE18-6CE6-13B0-878B-F8D4D67E205F}"/>
              </a:ext>
            </a:extLst>
          </p:cNvPr>
          <p:cNvSpPr/>
          <p:nvPr/>
        </p:nvSpPr>
        <p:spPr>
          <a:xfrm rot="20756968">
            <a:off x="248030" y="4086222"/>
            <a:ext cx="4359943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Mi dodajemo ograničenja za parametre klikom na „Dodaj“</a:t>
            </a:r>
            <a:endParaRPr lang="pl-PL" dirty="0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C13B29FB-C12D-F933-70C6-CDAFEAB36C2C}"/>
              </a:ext>
            </a:extLst>
          </p:cNvPr>
          <p:cNvSpPr/>
          <p:nvPr/>
        </p:nvSpPr>
        <p:spPr>
          <a:xfrm>
            <a:off x="644211" y="5866551"/>
            <a:ext cx="6092677" cy="9753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Kliknite na dugme reši</a:t>
            </a:r>
          </a:p>
        </p:txBody>
      </p:sp>
    </p:spTree>
    <p:extLst>
      <p:ext uri="{BB962C8B-B14F-4D97-AF65-F5344CB8AC3E}">
        <p14:creationId xmlns:p14="http://schemas.microsoft.com/office/powerpoint/2010/main" val="406508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/>
              <p:nvPr/>
            </p:nvSpPr>
            <p:spPr>
              <a:xfrm>
                <a:off x="1015152" y="1686430"/>
                <a:ext cx="10932160" cy="527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Tablica „Indeks zadatka I - vertikala“ prikazuje prodaju za 12 meseci u vertikalnom formatu. Izračunajte isteklu i stvarnu prognozu koristeći: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Naivni model,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 prosečne aritmetike 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jednostavni, pokretni 3-periodni, pokretni ponderisani 3-period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W1=0,2; W2=0,3 W3=0,5),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Braunov model sa optimalnim parametrom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α,</a:t>
                </a:r>
                <a:endParaRPr lang="pl-PL" sz="1800" i="1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 sa optimalnim </a:t>
                </a:r>
                <a:r>
                  <a:rPr lang="pl-PL" sz="1800" i="1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pl-PL" sz="1800" kern="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1800" b="0" i="0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parametrima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Linearni model,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Nelinearni model 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snažni, logaritamski, eksponencijalni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 ETS (Excel funkcija).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Zatim izračunajte RMSE greške za sve modele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2" y="1686430"/>
                <a:ext cx="10932160" cy="5278368"/>
              </a:xfrm>
              <a:prstGeom prst="rect">
                <a:avLst/>
              </a:prstGeom>
              <a:blipFill>
                <a:blip r:embed="rId3"/>
                <a:stretch>
                  <a:fillRect l="-502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37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86430"/>
            <a:ext cx="1093216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izračunate svoje modele, primenite svoje rezultate prognoziranja i unesite na grafikon zadataka. Najbolje je maksimalno uporediti 2 modela i uneti podatke.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Obratite pažnju na razlike između isteklih i stvarnih prognoziranja za sve modele.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Obratite pažnju na to kako odabrani modeli održavaju trend, dinamiku promena i sezonalost prodaje.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4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/>
              <p:nvPr/>
            </p:nvSpPr>
            <p:spPr>
              <a:xfrm>
                <a:off x="1015152" y="1362789"/>
                <a:ext cx="10932160" cy="527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 listu „Indeks zadatka II - horizontalno“ prikazana je prodaja za 22 meseca u horizontalnom rasporedu. Izračunajte isteklu i stvarnu prognozu koristeći: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 prosečne aritmetike 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jednostavni, pokretni 3-periodni, pokretni ponderisani 3-period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W1=0,2; W2=0,3 W3=0,5),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Linearni model,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Nelinearni logaritamski model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Braunov model sa optimalnim parametrom </a:t>
                </a:r>
                <a:r>
                  <a:rPr lang="pl-PL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α,</a:t>
                </a:r>
                <a:endParaRPr lang="pl-PL" i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 sa optimalnim </a:t>
                </a:r>
                <a:r>
                  <a:rPr lang="pl-PL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pl-PL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parametrima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Winter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 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 optimalnim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pl-PL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rima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 ETS (Excel funkcija).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Zatim izračunajte RMSE greške za sve modele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2" y="1362789"/>
                <a:ext cx="10932160" cy="5278368"/>
              </a:xfrm>
              <a:prstGeom prst="rect">
                <a:avLst/>
              </a:prstGeom>
              <a:blipFill>
                <a:blip r:embed="rId3"/>
                <a:stretch>
                  <a:fillRect l="-502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161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/>
              <p:nvPr/>
            </p:nvSpPr>
            <p:spPr>
              <a:xfrm>
                <a:off x="1015152" y="1270932"/>
                <a:ext cx="10932160" cy="5278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Tablica „Indeks zadatka III – mnogi indeksi“ prikazuje prodaju za 22 meseca u horizontalnom rasporedu za 9 indeksa. Izračunajte isteklu i stvarnu prognozu koristeći: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Modeli prosečne aritmetike 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jednostavni, pokretni 3-periodni, pokretni ponderisani 3-period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W1=0,2; W2=0,3 W3=0,5),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Linearni model, 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Nelinearni logaritamski model</a:t>
                </a:r>
                <a:endParaRPr lang="pl-PL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Braunov model sa optimalnim parametrom </a:t>
                </a:r>
                <a:r>
                  <a:rPr lang="pl-PL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α,</a:t>
                </a:r>
                <a:endParaRPr lang="pl-PL" i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Holtov model sa optimalnim </a:t>
                </a:r>
                <a:r>
                  <a:rPr lang="pl-PL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pl-PL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parametrima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Winter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ov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model 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 optimalnim</a:t>
                </a:r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kern="100" dirty="0"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α</a:t>
                </a:r>
                <a:r>
                  <a:rPr lang="pl-PL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pl-PL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pl-PL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r>
                  <a:rPr lang="en-U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kern="100" dirty="0" err="1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paramet</a:t>
                </a: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rima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pl-PL" b="1" kern="1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50000"/>
                  </a:lnSpc>
                  <a:spcAft>
                    <a:spcPts val="600"/>
                  </a:spcAft>
                  <a:buClr>
                    <a:srgbClr val="4472C4"/>
                  </a:buClr>
                  <a:buFont typeface="Arial" panose="020B0604020202020204" pitchFamily="34" charset="0"/>
                  <a:buChar char="•"/>
                </a:pP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Prognoza  ETS (Excel funkcija).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Zatim izračunajte RMSE greške za sve modele</a:t>
                </a:r>
                <a:r>
                  <a:rPr lang="pl-PL" kern="100" dirty="0"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7073F95E-4689-7469-A75A-35EC73BE8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52" y="1270932"/>
                <a:ext cx="10932160" cy="5278368"/>
              </a:xfrm>
              <a:prstGeom prst="rect">
                <a:avLst/>
              </a:prstGeom>
              <a:blipFill>
                <a:blip r:embed="rId3"/>
                <a:stretch>
                  <a:fillRect l="-502" r="-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6667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Zadatak III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16789"/>
            <a:ext cx="1093216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Sumirajte sve rezultate.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svaki indeks izaberite model koji proizvodi najmanju RMSE grešku.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 rezultate modela koji se najbolje uklapa zajedno sa ulaznim podacima na grafikonu</a:t>
            </a:r>
            <a: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4167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2000" dirty="0"/>
              <a:t>Prognoziranje pomaže u predviđanju buduće potražnje</a:t>
            </a:r>
            <a:r>
              <a:rPr lang="pl-PL" sz="2000" dirty="0"/>
              <a:t>.</a:t>
            </a:r>
          </a:p>
          <a:p>
            <a:r>
              <a:rPr lang="sr-Latn-RS" sz="2000" dirty="0"/>
              <a:t>Prognoziranje vam može pomoći da bolje upravljate mnogim odeljenjima u kompaniji</a:t>
            </a:r>
            <a:r>
              <a:rPr lang="pl-PL" sz="2000" dirty="0"/>
              <a:t>.</a:t>
            </a:r>
          </a:p>
          <a:p>
            <a:r>
              <a:rPr lang="sr-Latn-RS" sz="2000" dirty="0"/>
              <a:t>Ne postoji jedinstven najbolji model, izbor modela je individualan u zavisnosti od analiziranog indeksa.</a:t>
            </a:r>
            <a:endParaRPr lang="pl-PL" sz="2000" dirty="0"/>
          </a:p>
          <a:p>
            <a:r>
              <a:rPr lang="sr-Latn-RS" sz="2000" dirty="0"/>
              <a:t>Rezultati prognoze sadrže veliku verovatnoću greške. Osoba koja pravi prognozu treba da nastoji da minimizira ovu grešku.</a:t>
            </a:r>
            <a:endParaRPr lang="pl-PL" sz="2000" dirty="0"/>
          </a:p>
          <a:p>
            <a:r>
              <a:rPr lang="sr-Latn-RS" sz="2000" dirty="0"/>
              <a:t>Prognoziranje se zasniva na istorijskim podacima i ne uzima u obzir izuzetne situacije </a:t>
            </a:r>
            <a:r>
              <a:rPr lang="en-US" sz="2000" dirty="0"/>
              <a:t>(</a:t>
            </a:r>
            <a:r>
              <a:rPr lang="sr-Latn-RS" sz="2000"/>
              <a:t>kao što je</a:t>
            </a:r>
            <a:r>
              <a:rPr lang="en-US" sz="2000"/>
              <a:t> </a:t>
            </a:r>
            <a:r>
              <a:rPr lang="en-US" sz="2000" dirty="0"/>
              <a:t>COVID</a:t>
            </a:r>
            <a:r>
              <a:rPr lang="pl-PL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5390"/>
            <a:ext cx="9144000" cy="500722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en-US" sz="4000" dirty="0" err="1"/>
              <a:t>Finalna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/>
              <a:t>j</a:t>
            </a:r>
            <a:r>
              <a:rPr lang="pl-PL" sz="4000"/>
              <a:t>un </a:t>
            </a:r>
            <a:r>
              <a:rPr lang="pl-PL" sz="40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Prognoziranje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681" y="1750979"/>
            <a:ext cx="10482770" cy="40820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000" dirty="0"/>
              <a:t>Prognoziranje je široko korišćena, multidisciplinarna nauka. To je važna aktivnost koja se koristi za donošenje poslovnih odluka u mnogim oblastima planiranja: ekonomskoj, industrijskoj i naučnoj. </a:t>
            </a:r>
            <a:r>
              <a:rPr lang="pl-PL" sz="2000" dirty="0"/>
              <a:t>(Chatfield, 2001). 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/>
              <a:t>Prognoziranje je zaključivanje o nepoznatim događajima na osnovu poznatih događaja (Cieślak, 2005). </a:t>
            </a:r>
            <a:r>
              <a:rPr lang="sr-Latn-RS" sz="2000" dirty="0"/>
              <a:t>Na primer, može se prognozirati da</a:t>
            </a:r>
            <a:r>
              <a:rPr lang="pl-PL" sz="2000" dirty="0"/>
              <a:t>: </a:t>
            </a:r>
          </a:p>
          <a:p>
            <a:pPr marL="0" indent="0" algn="just">
              <a:buNone/>
            </a:pPr>
            <a:r>
              <a:rPr lang="pl-PL" sz="2000" dirty="0"/>
              <a:t>(1) </a:t>
            </a:r>
            <a:r>
              <a:rPr lang="sr-Latn-RS" sz="2000" dirty="0"/>
              <a:t>Događaj će se dogoditi zato što se dogodio u prošlosti</a:t>
            </a:r>
            <a:r>
              <a:rPr lang="pl-PL" sz="2000" dirty="0"/>
              <a:t>; </a:t>
            </a:r>
          </a:p>
          <a:p>
            <a:pPr marL="0" indent="0" algn="just">
              <a:buNone/>
            </a:pPr>
            <a:r>
              <a:rPr lang="pl-PL" sz="2000" dirty="0"/>
              <a:t>(2) </a:t>
            </a:r>
            <a:r>
              <a:rPr lang="sr-Latn-RS" sz="2000" dirty="0"/>
              <a:t>Događaj će se desiti zato što to ukazuje njegova učestalost</a:t>
            </a:r>
            <a:r>
              <a:rPr lang="pl-PL" sz="2000" dirty="0"/>
              <a:t>; </a:t>
            </a:r>
          </a:p>
          <a:p>
            <a:pPr marL="0" indent="0" algn="just">
              <a:buNone/>
            </a:pPr>
            <a:r>
              <a:rPr lang="pl-PL" sz="2000" dirty="0"/>
              <a:t>(3) </a:t>
            </a:r>
            <a:r>
              <a:rPr lang="sr-Latn-RS" sz="2000" dirty="0"/>
              <a:t>Događaj će se dogoditi jer je povezan sa drugim događajima koji su se desili </a:t>
            </a:r>
            <a:r>
              <a:rPr lang="pl-PL" sz="2000" dirty="0"/>
              <a:t>(Dittmann, 2003). </a:t>
            </a:r>
          </a:p>
          <a:p>
            <a:pPr marL="0" indent="0" algn="just">
              <a:buNone/>
            </a:pPr>
            <a:r>
              <a:rPr lang="pl-PL" sz="2000" dirty="0"/>
              <a:t> </a:t>
            </a:r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7"/>
            <a:ext cx="7945968" cy="91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7F7F7F"/>
                </a:solidFill>
              </a:rPr>
              <a:t>Chatfield, C. (2001). Time Series Forecasting, Chapman &amp; Hall/CRC, </a:t>
            </a:r>
            <a:r>
              <a:rPr lang="en-US" sz="1200" dirty="0" err="1">
                <a:solidFill>
                  <a:srgbClr val="7F7F7F"/>
                </a:solidFill>
              </a:rPr>
              <a:t>Floryda</a:t>
            </a:r>
            <a:r>
              <a:rPr lang="en-US" sz="1200" dirty="0">
                <a:solidFill>
                  <a:srgbClr val="7F7F7F"/>
                </a:solidFill>
              </a:rPr>
              <a:t>: Boca Raton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Cieślak, M. (Ed.) (2005): Prognozowanie gospodarcze. Metody i zastosowania. Wyd. Naukowe PWN. Warszawa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Dittmann</a:t>
            </a:r>
            <a:r>
              <a:rPr lang="pl-PL" sz="1200" dirty="0">
                <a:solidFill>
                  <a:srgbClr val="7F7F7F"/>
                </a:solidFill>
              </a:rPr>
              <a:t>, P. (2003). Prognozowanie w przedsiębiorstwie. Kraków: Oficyna Ekonomiczna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Prognoziranje 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B385052-857C-8AB7-7871-EA032810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825625"/>
            <a:ext cx="11706446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Latn-RS" sz="2000" dirty="0"/>
              <a:t>Specifične prognozne vrednosti su podložne grešci i neizvesnosti. Ovo je zbog činjenice da za izgradnju prognoze za budućnost treba koristiti dostupne istorijske podatke; na osnovu trenutnih, prošlih zapažanja. Dakle, budućnost se određuje na osnovu znanja koje imamo o prošlosti.</a:t>
            </a:r>
            <a:endParaRPr lang="pl-PL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951E538E-04CC-0065-E3F7-49B70537AC55}"/>
              </a:ext>
            </a:extLst>
          </p:cNvPr>
          <p:cNvSpPr txBox="1">
            <a:spLocks/>
          </p:cNvSpPr>
          <p:nvPr/>
        </p:nvSpPr>
        <p:spPr>
          <a:xfrm>
            <a:off x="455082" y="6110620"/>
            <a:ext cx="6879168" cy="628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 err="1">
                <a:solidFill>
                  <a:srgbClr val="7F7F7F"/>
                </a:solidFill>
              </a:rPr>
              <a:t>Altendorfer</a:t>
            </a:r>
            <a:r>
              <a:rPr lang="en-US" sz="1200" dirty="0">
                <a:solidFill>
                  <a:srgbClr val="7F7F7F"/>
                </a:solidFill>
              </a:rPr>
              <a:t> K. &amp; </a:t>
            </a:r>
            <a:r>
              <a:rPr lang="en-US" sz="1200" dirty="0" err="1">
                <a:solidFill>
                  <a:srgbClr val="7F7F7F"/>
                </a:solidFill>
              </a:rPr>
              <a:t>Felberbauer</a:t>
            </a:r>
            <a:r>
              <a:rPr lang="en-US" sz="1200" dirty="0">
                <a:solidFill>
                  <a:srgbClr val="7F7F7F"/>
                </a:solidFill>
              </a:rPr>
              <a:t> T. (2023) Forecast and production order accuracy for stochastic forecast updates with demand shifting and forecast bias correction. Simulation Modelling Practice and Theory, 125, 102740.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6C02E46-ABB7-92B7-46CE-387E79A7D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01" y="3230217"/>
            <a:ext cx="7326271" cy="25617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F9E36F0C-A91D-0115-CED6-A95AC1B4BFB5}"/>
              </a:ext>
            </a:extLst>
          </p:cNvPr>
          <p:cNvSpPr/>
          <p:nvPr/>
        </p:nvSpPr>
        <p:spPr>
          <a:xfrm>
            <a:off x="2692568" y="3646428"/>
            <a:ext cx="1829735" cy="16033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E86E747C-D0DC-93C9-D85F-9CEE59FBF486}"/>
              </a:ext>
            </a:extLst>
          </p:cNvPr>
          <p:cNvSpPr/>
          <p:nvPr/>
        </p:nvSpPr>
        <p:spPr>
          <a:xfrm>
            <a:off x="7669699" y="3646427"/>
            <a:ext cx="1829735" cy="1603375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334B213-C38D-4205-7378-EE5B632CCC35}"/>
              </a:ext>
            </a:extLst>
          </p:cNvPr>
          <p:cNvSpPr txBox="1"/>
          <p:nvPr/>
        </p:nvSpPr>
        <p:spPr>
          <a:xfrm>
            <a:off x="2797127" y="3864807"/>
            <a:ext cx="162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Istorijski podaci</a:t>
            </a:r>
          </a:p>
          <a:p>
            <a:pPr algn="ctr"/>
            <a:r>
              <a:rPr lang="pl-PL" sz="2800" i="1" dirty="0">
                <a:solidFill>
                  <a:schemeClr val="bg1"/>
                </a:solidFill>
              </a:rPr>
              <a:t>„y”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0558EB99-8436-68B1-4871-C1110C4EF7CC}"/>
              </a:ext>
            </a:extLst>
          </p:cNvPr>
          <p:cNvSpPr txBox="1"/>
          <p:nvPr/>
        </p:nvSpPr>
        <p:spPr>
          <a:xfrm>
            <a:off x="7829118" y="3818603"/>
            <a:ext cx="16206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Podaci o prognozi</a:t>
            </a:r>
          </a:p>
          <a:p>
            <a:pPr algn="ctr"/>
            <a:r>
              <a:rPr lang="pl-PL" sz="2800" i="1" dirty="0">
                <a:solidFill>
                  <a:schemeClr val="bg1"/>
                </a:solidFill>
              </a:rPr>
              <a:t>„p”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55B1FA2-7AEC-1ECF-5FF4-F975D6B61DC9}"/>
              </a:ext>
            </a:extLst>
          </p:cNvPr>
          <p:cNvSpPr/>
          <p:nvPr/>
        </p:nvSpPr>
        <p:spPr>
          <a:xfrm>
            <a:off x="5406887" y="3818602"/>
            <a:ext cx="1431235" cy="34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97F03FEB-66A6-C711-3833-B51332D2CF28}"/>
              </a:ext>
            </a:extLst>
          </p:cNvPr>
          <p:cNvSpPr/>
          <p:nvPr/>
        </p:nvSpPr>
        <p:spPr>
          <a:xfrm>
            <a:off x="5374453" y="4729094"/>
            <a:ext cx="1431235" cy="344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567854B-975A-B6DF-83BB-3BD66E308C2A}"/>
              </a:ext>
            </a:extLst>
          </p:cNvPr>
          <p:cNvSpPr txBox="1"/>
          <p:nvPr/>
        </p:nvSpPr>
        <p:spPr>
          <a:xfrm>
            <a:off x="4879456" y="3790890"/>
            <a:ext cx="24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Prognoziranje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588A4F1-ABB0-7C6D-C592-1EA848F49AF2}"/>
              </a:ext>
            </a:extLst>
          </p:cNvPr>
          <p:cNvSpPr txBox="1"/>
          <p:nvPr/>
        </p:nvSpPr>
        <p:spPr>
          <a:xfrm>
            <a:off x="4873525" y="4729094"/>
            <a:ext cx="2433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Prognoziranje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B385052-857C-8AB7-7871-EA0328104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14" y="1825625"/>
            <a:ext cx="11706446" cy="1603375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Ekonomska praksa takođe pokazuje da </a:t>
            </a:r>
            <a:r>
              <a:rPr lang="sr-Latn-RS" sz="1800" b="1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jednostavan metod prognoziranja ne znači automatski i lošiji metod 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(Kucharski, 2013). </a:t>
            </a: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Kučarski ističe, naivne metode mogu da predvide iste podatke sa sličnom tačnošću. Mnogo ih je lakše koristiti.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C94E82-CDAD-D6DB-C647-358C3494E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523810"/>
              </p:ext>
            </p:extLst>
          </p:nvPr>
        </p:nvGraphicFramePr>
        <p:xfrm>
          <a:off x="2055037" y="3290776"/>
          <a:ext cx="8128000" cy="270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DA96EA63-D550-B18C-2C7C-4AC690496135}"/>
              </a:ext>
            </a:extLst>
          </p:cNvPr>
          <p:cNvSpPr txBox="1">
            <a:spLocks/>
          </p:cNvSpPr>
          <p:nvPr/>
        </p:nvSpPr>
        <p:spPr>
          <a:xfrm>
            <a:off x="626532" y="6254220"/>
            <a:ext cx="6060018" cy="603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Kucharski, A. (2013). Prognozowanie szeregów czasowych metodami ewolucyjnymi. Łódź: Wydawnictwo Uniwersytetu Łódzkiego </a:t>
            </a:r>
          </a:p>
        </p:txBody>
      </p:sp>
    </p:spTree>
    <p:extLst>
      <p:ext uri="{BB962C8B-B14F-4D97-AF65-F5344CB8AC3E}">
        <p14:creationId xmlns:p14="http://schemas.microsoft.com/office/powerpoint/2010/main" val="276881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prognoziranja potražnje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2239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7C336355-F06D-CC0F-2A34-B16B341D42E6}"/>
              </a:ext>
            </a:extLst>
          </p:cNvPr>
          <p:cNvSpPr txBox="1">
            <a:spLocks/>
          </p:cNvSpPr>
          <p:nvPr/>
        </p:nvSpPr>
        <p:spPr>
          <a:xfrm>
            <a:off x="838200" y="6282266"/>
            <a:ext cx="6684090" cy="477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Wojciechowski, A. &amp; Wojciechowska, N. (2015). Zastosowanie klasycznych metod prognozowania popytu w logistyce dużych sieci handlowych. Zeszyty Naukowe Uniwersytetu Szczecińskiego, 41, pp. 545-554  </a:t>
            </a:r>
          </a:p>
        </p:txBody>
      </p:sp>
    </p:spTree>
    <p:extLst>
      <p:ext uri="{BB962C8B-B14F-4D97-AF65-F5344CB8AC3E}">
        <p14:creationId xmlns:p14="http://schemas.microsoft.com/office/powerpoint/2010/main" val="2103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Poteškoće u prognoziranju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E030CA-C61B-8690-8041-6DADB158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6975"/>
          </a:xfrm>
        </p:spPr>
        <p:txBody>
          <a:bodyPr/>
          <a:lstStyle/>
          <a:p>
            <a:pPr lvl="0" algn="just">
              <a:lnSpc>
                <a:spcPct val="150000"/>
              </a:lnSpc>
              <a:buClr>
                <a:srgbClr val="1065AB"/>
              </a:buClr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 na osnovu kojih se prave prognoze uvek će biti stari, koji se odnose na istorijske periode. Dakle, nikada ne postoji garancija da će prošli uslovi ostati i u budućnosti.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Clr>
                <a:srgbClr val="1065AB"/>
              </a:buClr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Izuzetni, neočekivani događaji ili eksternalije se ne mogu uzeti u obzir (primer pandemije Covid-19; uticaj rata i oružanih sukoba; uticaj nepredviđenih ekonomskih kriza). Događaji crnog labuda postali su češći kako je poraslo naše poverenje u prognoze.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600"/>
              </a:spcAft>
              <a:buClr>
                <a:srgbClr val="1065AB"/>
              </a:buClr>
            </a:pPr>
            <a:r>
              <a:rPr lang="sr-Latn-R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Prognoze ne mogu uzeti u obzir sopstveni uticaj. Menadžment postaje rob istorijskih podataka i trendova prognoziranja. </a:t>
            </a:r>
            <a:endParaRPr lang="pl-PL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111D0B30-7197-EF86-DDC7-065E3300701F}"/>
              </a:ext>
            </a:extLst>
          </p:cNvPr>
          <p:cNvSpPr txBox="1">
            <a:spLocks/>
          </p:cNvSpPr>
          <p:nvPr/>
        </p:nvSpPr>
        <p:spPr>
          <a:xfrm>
            <a:off x="1217082" y="5918199"/>
            <a:ext cx="5926668" cy="62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Gajda, J.B. (2001). Prognozowanie i symulacja a decyzje gospodarcze, Warszawa: Wydawnictwo C.H. Beck    </a:t>
            </a:r>
          </a:p>
        </p:txBody>
      </p:sp>
    </p:spTree>
    <p:extLst>
      <p:ext uri="{BB962C8B-B14F-4D97-AF65-F5344CB8AC3E}">
        <p14:creationId xmlns:p14="http://schemas.microsoft.com/office/powerpoint/2010/main" val="32370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Procena kvaliteta prognoze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36CF4E7-3042-C969-855E-B28CF59169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0066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217954F7-4F34-64FD-815F-08EE01D2CF7E}"/>
              </a:ext>
            </a:extLst>
          </p:cNvPr>
          <p:cNvSpPr txBox="1">
            <a:spLocks/>
          </p:cNvSpPr>
          <p:nvPr/>
        </p:nvSpPr>
        <p:spPr>
          <a:xfrm>
            <a:off x="838200" y="6176963"/>
            <a:ext cx="6229350" cy="84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en-US" sz="1200" dirty="0">
                <a:solidFill>
                  <a:srgbClr val="7F7F7F"/>
                </a:solidFill>
              </a:rPr>
              <a:t>Hyndman R.J. &amp; Koehler A.B. (2006) Another look at measures of forecast accuracy. International journal of forecasting, 22(4), 679-688.</a:t>
            </a:r>
            <a:r>
              <a:rPr lang="pl-PL" sz="1200" dirty="0">
                <a:solidFill>
                  <a:srgbClr val="7F7F7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152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Procena kvaliteta prognoze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9571B4D0-E475-4411-0BD3-D9AABEBF9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486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38910A8-A743-C2C8-A129-4CA87B5C5691}"/>
              </a:ext>
            </a:extLst>
          </p:cNvPr>
          <p:cNvSpPr txBox="1">
            <a:spLocks/>
          </p:cNvSpPr>
          <p:nvPr/>
        </p:nvSpPr>
        <p:spPr>
          <a:xfrm>
            <a:off x="838200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Hopp</a:t>
            </a:r>
            <a:r>
              <a:rPr lang="pl-PL" sz="1200" dirty="0">
                <a:solidFill>
                  <a:srgbClr val="7F7F7F"/>
                </a:solidFill>
              </a:rPr>
              <a:t> W.J. &amp; </a:t>
            </a:r>
            <a:r>
              <a:rPr lang="pl-PL" sz="1200" dirty="0" err="1">
                <a:solidFill>
                  <a:srgbClr val="7F7F7F"/>
                </a:solidFill>
              </a:rPr>
              <a:t>Spearman</a:t>
            </a:r>
            <a:r>
              <a:rPr lang="pl-PL" sz="1200" dirty="0">
                <a:solidFill>
                  <a:srgbClr val="7F7F7F"/>
                </a:solidFill>
              </a:rPr>
              <a:t>  M.L. (1999). </a:t>
            </a:r>
            <a:r>
              <a:rPr lang="pl-PL" sz="1200" dirty="0" err="1">
                <a:solidFill>
                  <a:srgbClr val="7F7F7F"/>
                </a:solidFill>
              </a:rPr>
              <a:t>Factory</a:t>
            </a:r>
            <a:r>
              <a:rPr lang="pl-PL" sz="1200" dirty="0">
                <a:solidFill>
                  <a:srgbClr val="7F7F7F"/>
                </a:solidFill>
              </a:rPr>
              <a:t> </a:t>
            </a:r>
            <a:r>
              <a:rPr lang="pl-PL" sz="1200" dirty="0" err="1">
                <a:solidFill>
                  <a:srgbClr val="7F7F7F"/>
                </a:solidFill>
              </a:rPr>
              <a:t>physics</a:t>
            </a:r>
            <a:r>
              <a:rPr lang="pl-PL" sz="1200" dirty="0">
                <a:solidFill>
                  <a:srgbClr val="7F7F7F"/>
                </a:solidFill>
              </a:rPr>
              <a:t>. 2nd. </a:t>
            </a:r>
            <a:r>
              <a:rPr lang="pl-PL" sz="1200" dirty="0" err="1">
                <a:solidFill>
                  <a:srgbClr val="7F7F7F"/>
                </a:solidFill>
              </a:rPr>
              <a:t>edn</a:t>
            </a:r>
            <a:r>
              <a:rPr lang="pl-PL" sz="1200" dirty="0">
                <a:solidFill>
                  <a:srgbClr val="7F7F7F"/>
                </a:solidFill>
              </a:rPr>
              <a:t>. </a:t>
            </a:r>
            <a:r>
              <a:rPr lang="pl-PL" sz="1200" dirty="0" err="1">
                <a:solidFill>
                  <a:srgbClr val="7F7F7F"/>
                </a:solidFill>
              </a:rPr>
              <a:t>McGraw</a:t>
            </a:r>
            <a:r>
              <a:rPr lang="pl-PL" sz="1200" dirty="0">
                <a:solidFill>
                  <a:srgbClr val="7F7F7F"/>
                </a:solidFill>
              </a:rPr>
              <a:t>-Hill / Irwin: Boston  </a:t>
            </a:r>
          </a:p>
        </p:txBody>
      </p:sp>
    </p:spTree>
    <p:extLst>
      <p:ext uri="{BB962C8B-B14F-4D97-AF65-F5344CB8AC3E}">
        <p14:creationId xmlns:p14="http://schemas.microsoft.com/office/powerpoint/2010/main" val="36701762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F73D0644-6652-44D5-82ED-012089D35DDF}"/>
</file>

<file path=customXml/itemProps2.xml><?xml version="1.0" encoding="utf-8"?>
<ds:datastoreItem xmlns:ds="http://schemas.openxmlformats.org/officeDocument/2006/customXml" ds:itemID="{ED71497D-B70E-4564-8990-2B22ECD79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7C5FB2-B84D-4917-9308-A66258EDF5DB}">
  <ds:schemaRefs>
    <ds:schemaRef ds:uri="a92fe6ce-cc5e-4661-b3e6-d9d5535f70b5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12240</TotalTime>
  <Words>2080</Words>
  <Application>Microsoft Office PowerPoint</Application>
  <PresentationFormat>Panoramiczny</PresentationFormat>
  <Paragraphs>255</Paragraphs>
  <Slides>28</Slides>
  <Notes>25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Aptos</vt:lpstr>
      <vt:lpstr>Arial</vt:lpstr>
      <vt:lpstr>Calibri</vt:lpstr>
      <vt:lpstr>Cambria Math</vt:lpstr>
      <vt:lpstr>Tahoma</vt:lpstr>
      <vt:lpstr>Motyw pakietu Office</vt:lpstr>
      <vt:lpstr>Napredno korišćenje tabele za analizu logističkih podataka</vt:lpstr>
      <vt:lpstr>Agenda</vt:lpstr>
      <vt:lpstr>Prognoziranje</vt:lpstr>
      <vt:lpstr>Prognoziranje </vt:lpstr>
      <vt:lpstr>Prognoziranje</vt:lpstr>
      <vt:lpstr>Prednosti prognoziranja potražnje</vt:lpstr>
      <vt:lpstr>Poteškoće u prognoziranju</vt:lpstr>
      <vt:lpstr>Procena kvaliteta prognoze</vt:lpstr>
      <vt:lpstr>Procena kvaliteta prognoze</vt:lpstr>
      <vt:lpstr>Procena kvaliteta prognoze</vt:lpstr>
      <vt:lpstr>Naivni model</vt:lpstr>
      <vt:lpstr>Prosečne metode</vt:lpstr>
      <vt:lpstr>Braunov model</vt:lpstr>
      <vt:lpstr>Holtov model</vt:lpstr>
      <vt:lpstr>Wintersov model</vt:lpstr>
      <vt:lpstr>Analitički modeli</vt:lpstr>
      <vt:lpstr>Greške u prognozi</vt:lpstr>
      <vt:lpstr>Ulazni podaci za zadatke</vt:lpstr>
      <vt:lpstr>Proračun optimalnih parametara</vt:lpstr>
      <vt:lpstr>Proračun optimalnih parametara</vt:lpstr>
      <vt:lpstr>Zadatak I</vt:lpstr>
      <vt:lpstr>Zadatak I</vt:lpstr>
      <vt:lpstr>Zadatak II</vt:lpstr>
      <vt:lpstr>Zadatak III</vt:lpstr>
      <vt:lpstr>Zadatak III</vt:lpstr>
      <vt:lpstr>Rezime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97</cp:revision>
  <dcterms:created xsi:type="dcterms:W3CDTF">2023-07-06T12:09:08Z</dcterms:created>
  <dcterms:modified xsi:type="dcterms:W3CDTF">2025-11-07T10:17:34Z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