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3" r:id="rId16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B1314CA2-0B6B-49AF-9C45-C69B7486E678}"/>
    <pc:docChg chg="undo custSel modSld">
      <pc:chgData name="jelena franjković" userId="db421b58-4577-4f18-b93d-16e533ccff6a" providerId="ADAL" clId="{B1314CA2-0B6B-49AF-9C45-C69B7486E678}" dt="2025-05-16T07:56:15.930" v="217" actId="20577"/>
      <pc:docMkLst>
        <pc:docMk/>
      </pc:docMkLst>
      <pc:sldChg chg="modSp mod">
        <pc:chgData name="jelena franjković" userId="db421b58-4577-4f18-b93d-16e533ccff6a" providerId="ADAL" clId="{B1314CA2-0B6B-49AF-9C45-C69B7486E678}" dt="2025-05-16T07:49:39.641" v="0"/>
        <pc:sldMkLst>
          <pc:docMk/>
          <pc:sldMk cId="2920479427" sldId="256"/>
        </pc:sldMkLst>
        <pc:spChg chg="mod">
          <ac:chgData name="jelena franjković" userId="db421b58-4577-4f18-b93d-16e533ccff6a" providerId="ADAL" clId="{B1314CA2-0B6B-49AF-9C45-C69B7486E678}" dt="2025-05-16T07:49:39.641" v="0"/>
          <ac:spMkLst>
            <pc:docMk/>
            <pc:sldMk cId="2920479427" sldId="256"/>
            <ac:spMk id="5" creationId="{9AC256C7-DE57-3D54-E589-F59329555D7C}"/>
          </ac:spMkLst>
        </pc:spChg>
      </pc:sldChg>
      <pc:sldChg chg="modSp mod">
        <pc:chgData name="jelena franjković" userId="db421b58-4577-4f18-b93d-16e533ccff6a" providerId="ADAL" clId="{B1314CA2-0B6B-49AF-9C45-C69B7486E678}" dt="2025-05-16T07:56:15.930" v="217" actId="20577"/>
        <pc:sldMkLst>
          <pc:docMk/>
          <pc:sldMk cId="4020019421" sldId="263"/>
        </pc:sldMkLst>
        <pc:spChg chg="mod">
          <ac:chgData name="jelena franjković" userId="db421b58-4577-4f18-b93d-16e533ccff6a" providerId="ADAL" clId="{B1314CA2-0B6B-49AF-9C45-C69B7486E678}" dt="2025-05-16T07:56:15.930" v="217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jelena franjković" userId="db421b58-4577-4f18-b93d-16e533ccff6a" providerId="ADAL" clId="{B1314CA2-0B6B-49AF-9C45-C69B7486E678}" dt="2025-05-16T07:50:00.644" v="6" actId="20577"/>
        <pc:sldMkLst>
          <pc:docMk/>
          <pc:sldMk cId="1254930911" sldId="264"/>
        </pc:sldMkLst>
        <pc:spChg chg="mod">
          <ac:chgData name="jelena franjković" userId="db421b58-4577-4f18-b93d-16e533ccff6a" providerId="ADAL" clId="{B1314CA2-0B6B-49AF-9C45-C69B7486E678}" dt="2025-05-16T07:50:00.644" v="6" actId="20577"/>
          <ac:spMkLst>
            <pc:docMk/>
            <pc:sldMk cId="1254930911" sldId="264"/>
            <ac:spMk id="7" creationId="{0CB6B79D-13A1-418A-3CD7-076077286145}"/>
          </ac:spMkLst>
        </pc:spChg>
      </pc:sldChg>
      <pc:sldChg chg="modSp mod">
        <pc:chgData name="jelena franjković" userId="db421b58-4577-4f18-b93d-16e533ccff6a" providerId="ADAL" clId="{B1314CA2-0B6B-49AF-9C45-C69B7486E678}" dt="2025-05-16T07:50:42.119" v="24" actId="114"/>
        <pc:sldMkLst>
          <pc:docMk/>
          <pc:sldMk cId="2559864817" sldId="267"/>
        </pc:sldMkLst>
        <pc:spChg chg="mod">
          <ac:chgData name="jelena franjković" userId="db421b58-4577-4f18-b93d-16e533ccff6a" providerId="ADAL" clId="{B1314CA2-0B6B-49AF-9C45-C69B7486E678}" dt="2025-05-16T07:50:42.119" v="24" actId="114"/>
          <ac:spMkLst>
            <pc:docMk/>
            <pc:sldMk cId="2559864817" sldId="267"/>
            <ac:spMk id="8" creationId="{BA68647D-8959-AECA-FF1C-384AA40B609E}"/>
          </ac:spMkLst>
        </pc:spChg>
      </pc:sldChg>
      <pc:sldChg chg="modSp mod">
        <pc:chgData name="jelena franjković" userId="db421b58-4577-4f18-b93d-16e533ccff6a" providerId="ADAL" clId="{B1314CA2-0B6B-49AF-9C45-C69B7486E678}" dt="2025-05-16T07:52:55.226" v="129" actId="20577"/>
        <pc:sldMkLst>
          <pc:docMk/>
          <pc:sldMk cId="1617111066" sldId="268"/>
        </pc:sldMkLst>
        <pc:spChg chg="mod">
          <ac:chgData name="jelena franjković" userId="db421b58-4577-4f18-b93d-16e533ccff6a" providerId="ADAL" clId="{B1314CA2-0B6B-49AF-9C45-C69B7486E678}" dt="2025-05-16T07:52:55.226" v="129" actId="20577"/>
          <ac:spMkLst>
            <pc:docMk/>
            <pc:sldMk cId="1617111066" sldId="268"/>
            <ac:spMk id="8" creationId="{BA68647D-8959-AECA-FF1C-384AA40B609E}"/>
          </ac:spMkLst>
        </pc:spChg>
      </pc:sldChg>
      <pc:sldChg chg="modSp mod">
        <pc:chgData name="jelena franjković" userId="db421b58-4577-4f18-b93d-16e533ccff6a" providerId="ADAL" clId="{B1314CA2-0B6B-49AF-9C45-C69B7486E678}" dt="2025-05-16T07:53:16.520" v="131" actId="27636"/>
        <pc:sldMkLst>
          <pc:docMk/>
          <pc:sldMk cId="3190989088" sldId="269"/>
        </pc:sldMkLst>
        <pc:spChg chg="mod">
          <ac:chgData name="jelena franjković" userId="db421b58-4577-4f18-b93d-16e533ccff6a" providerId="ADAL" clId="{B1314CA2-0B6B-49AF-9C45-C69B7486E678}" dt="2025-05-16T07:53:16.520" v="131" actId="27636"/>
          <ac:spMkLst>
            <pc:docMk/>
            <pc:sldMk cId="3190989088" sldId="269"/>
            <ac:spMk id="8" creationId="{BA68647D-8959-AECA-FF1C-384AA40B609E}"/>
          </ac:spMkLst>
        </pc:spChg>
      </pc:sldChg>
      <pc:sldChg chg="modSp mod">
        <pc:chgData name="jelena franjković" userId="db421b58-4577-4f18-b93d-16e533ccff6a" providerId="ADAL" clId="{B1314CA2-0B6B-49AF-9C45-C69B7486E678}" dt="2025-05-16T07:53:53.330" v="145" actId="20577"/>
        <pc:sldMkLst>
          <pc:docMk/>
          <pc:sldMk cId="3679714170" sldId="270"/>
        </pc:sldMkLst>
        <pc:spChg chg="mod">
          <ac:chgData name="jelena franjković" userId="db421b58-4577-4f18-b93d-16e533ccff6a" providerId="ADAL" clId="{B1314CA2-0B6B-49AF-9C45-C69B7486E678}" dt="2025-05-16T07:53:53.330" v="145" actId="20577"/>
          <ac:spMkLst>
            <pc:docMk/>
            <pc:sldMk cId="3679714170" sldId="270"/>
            <ac:spMk id="8" creationId="{BA68647D-8959-AECA-FF1C-384AA40B609E}"/>
          </ac:spMkLst>
        </pc:spChg>
      </pc:sldChg>
      <pc:sldChg chg="modSp mod">
        <pc:chgData name="jelena franjković" userId="db421b58-4577-4f18-b93d-16e533ccff6a" providerId="ADAL" clId="{B1314CA2-0B6B-49AF-9C45-C69B7486E678}" dt="2025-05-16T07:55:05.486" v="150" actId="20577"/>
        <pc:sldMkLst>
          <pc:docMk/>
          <pc:sldMk cId="484246154" sldId="274"/>
        </pc:sldMkLst>
        <pc:spChg chg="mod">
          <ac:chgData name="jelena franjković" userId="db421b58-4577-4f18-b93d-16e533ccff6a" providerId="ADAL" clId="{B1314CA2-0B6B-49AF-9C45-C69B7486E678}" dt="2025-05-16T07:55:05.486" v="150" actId="20577"/>
          <ac:spMkLst>
            <pc:docMk/>
            <pc:sldMk cId="484246154" sldId="274"/>
            <ac:spMk id="8" creationId="{BA68647D-8959-AECA-FF1C-384AA40B609E}"/>
          </ac:spMkLst>
        </pc:spChg>
      </pc:sldChg>
      <pc:sldChg chg="modSp mod">
        <pc:chgData name="jelena franjković" userId="db421b58-4577-4f18-b93d-16e533ccff6a" providerId="ADAL" clId="{B1314CA2-0B6B-49AF-9C45-C69B7486E678}" dt="2025-05-16T07:56:02.858" v="201" actId="20577"/>
        <pc:sldMkLst>
          <pc:docMk/>
          <pc:sldMk cId="1968432913" sldId="275"/>
        </pc:sldMkLst>
        <pc:spChg chg="mod">
          <ac:chgData name="jelena franjković" userId="db421b58-4577-4f18-b93d-16e533ccff6a" providerId="ADAL" clId="{B1314CA2-0B6B-49AF-9C45-C69B7486E678}" dt="2025-05-16T07:56:02.858" v="201" actId="20577"/>
          <ac:spMkLst>
            <pc:docMk/>
            <pc:sldMk cId="1968432913" sldId="275"/>
            <ac:spMk id="8" creationId="{BA68647D-8959-AECA-FF1C-384AA40B60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Statistička obrada podataka SPSS-a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</a:p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Studija slučaja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5 – Hi-kvadrat 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različitih načina prijevoza i vremena isporuke</a:t>
            </a:r>
          </a:p>
          <a:p>
            <a:r>
              <a:rPr lang="hr" sz="2000" dirty="0"/>
              <a:t>Ako je moguće, odredite optimalni način prijevoza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48424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Kroz studiju slučaja proveli ste temeljito testiranje varijabli i podataka prikazanih u Excelu.</a:t>
            </a:r>
          </a:p>
          <a:p>
            <a:r>
              <a:rPr lang="hr" sz="2000" dirty="0"/>
              <a:t>Naučili ste kako koristiti podatke, kako ih testirati s obzirom na distribuciju pomoću QQ-grafikona i Shapiro-Wilkovog testa.</a:t>
            </a:r>
          </a:p>
          <a:p>
            <a:r>
              <a:rPr lang="hr" sz="2000" dirty="0"/>
              <a:t>Naučili ste koristiti četiri pristupa za analizu podataka i pripremu rezultata koji potvrđuju ili opovrgavaju vašu hipotezu</a:t>
            </a:r>
          </a:p>
          <a:p>
            <a:r>
              <a:rPr lang="hr" sz="2000" dirty="0"/>
              <a:t>Podaci i varijable mogu se koristiti za brojne analize</a:t>
            </a:r>
          </a:p>
        </p:txBody>
      </p:sp>
    </p:spTree>
    <p:extLst>
      <p:ext uri="{BB962C8B-B14F-4D97-AF65-F5344CB8AC3E}">
        <p14:creationId xmlns:p14="http://schemas.microsoft.com/office/powerpoint/2010/main" val="196843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Opis tvrtke</a:t>
            </a:r>
          </a:p>
          <a:p>
            <a:r>
              <a:rPr lang="hr" sz="2000" dirty="0"/>
              <a:t>Problem odlučivanja</a:t>
            </a:r>
          </a:p>
          <a:p>
            <a:r>
              <a:rPr lang="hr" sz="2000" dirty="0"/>
              <a:t>Dostupni podaci</a:t>
            </a:r>
          </a:p>
          <a:p>
            <a:r>
              <a:rPr lang="hr" sz="2000" dirty="0"/>
              <a:t>Zadatak 1</a:t>
            </a:r>
          </a:p>
          <a:p>
            <a:r>
              <a:rPr lang="hr" sz="2000" dirty="0"/>
              <a:t>Zadatak 2</a:t>
            </a:r>
          </a:p>
          <a:p>
            <a:r>
              <a:rPr lang="hr" sz="2000" dirty="0"/>
              <a:t>Zadatak 3</a:t>
            </a:r>
          </a:p>
          <a:p>
            <a:r>
              <a:rPr lang="hr" sz="2000" dirty="0"/>
              <a:t>Zadatak 4</a:t>
            </a:r>
          </a:p>
          <a:p>
            <a:r>
              <a:rPr lang="hr" sz="2000" dirty="0"/>
              <a:t>Zadatak 5</a:t>
            </a:r>
          </a:p>
          <a:p>
            <a:r>
              <a:rPr lang="hr" sz="2000" dirty="0"/>
              <a:t>Sažetak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Opis tvrtke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Tvrtka LogisticsX je tvrtka za </a:t>
            </a:r>
            <a:r>
              <a:rPr lang="en-US" sz="2000" i="1" dirty="0"/>
              <a:t>third-party logistics </a:t>
            </a:r>
            <a:r>
              <a:rPr lang="hr" sz="2000" dirty="0"/>
              <a:t>(3PL), specijalizirana za cjelovita logistička rješenja za tvrtke u raznim industrijama. Sa sjedištem u središnjoj regiji, tvrtka je izgradila reputaciju kroz učinkovite isporuke i pouzdane usluge vezane uz prijevoz, skladištenje, distribuciju i upravljanje lancem opskrbe. Koristeći vlastitu flotu vozila i snažnu mrežu željezničkog i zračnog prijevoza, pruža usluge širokom rasponu klijenata u više regija.</a:t>
            </a:r>
            <a:endParaRPr lang="sl-SI" sz="2000" dirty="0"/>
          </a:p>
          <a:p>
            <a:r>
              <a:rPr lang="hr" sz="2000" dirty="0"/>
              <a:t>Posljednjih godina, </a:t>
            </a:r>
            <a:r>
              <a:rPr lang="hr" sz="2000" dirty="0" err="1"/>
              <a:t>LogisticsX </a:t>
            </a:r>
            <a:r>
              <a:rPr lang="hr" sz="2000" dirty="0"/>
              <a:t>je proširio svoje poslovanje, vođen misijom povećanja učinkovitosti donošenjem odluka temeljenih na podacima. Širenjem tvrtke na nove regije (A, B, C, D) tvrtke su se suočile s novim logističkim izazovima vezanim uz teren, očekivanja kupaca i korištenje prijevoznih sredstava. Kako bi ostao ispred konkurencije, </a:t>
            </a:r>
            <a:r>
              <a:rPr lang="hr" sz="2000" dirty="0" err="1"/>
              <a:t>LogisticsX </a:t>
            </a:r>
            <a:r>
              <a:rPr lang="hr" sz="2000" dirty="0"/>
              <a:t>je počeo aktivno analizirati svoje performanse prema ključnim metrikama, kao što su rokovi isporuke, troškovi prijevoza i zadovoljstvo kupaca.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59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Problem odlučivanja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Vi ste analitičar podataka koji radi za LogisticsX. Zbog nedavnog širenja tvrtke na nove regije, uprava smatra da još uvijek postoji prostor za daljnju optimizaciju postojećeg poslovanja tvrtke. U tu svrhu naložili su vam da analizirate prikupljene podatke iz protekle godine kako biste utvrdili moguća poboljšanja koja bi mogla poboljšati ukupnu učinkovitost poslovanja.</a:t>
            </a:r>
            <a:endParaRPr lang="sl-SI" sz="2000" dirty="0"/>
          </a:p>
          <a:p>
            <a:r>
              <a:rPr lang="hr" sz="2000" dirty="0"/>
              <a:t>Identificirajte povezanpost za sljedeće izazove:</a:t>
            </a:r>
          </a:p>
          <a:p>
            <a:pPr lvl="1"/>
            <a:r>
              <a:rPr lang="hr" sz="1600" dirty="0"/>
              <a:t>Odredite vrijeme prodaje i isporuke</a:t>
            </a:r>
          </a:p>
          <a:p>
            <a:pPr lvl="1"/>
            <a:r>
              <a:rPr lang="hr" sz="1600" dirty="0"/>
              <a:t>Prosječno vrijeme isporuke i prosječna prodaja</a:t>
            </a:r>
          </a:p>
          <a:p>
            <a:pPr lvl="1"/>
            <a:r>
              <a:rPr lang="hr" sz="1600" dirty="0"/>
              <a:t>Međusobna povezanost troškova prijevoza i vremena dostave</a:t>
            </a:r>
          </a:p>
          <a:p>
            <a:pPr lvl="1"/>
            <a:r>
              <a:rPr lang="hr" sz="1600" dirty="0"/>
              <a:t>Način prijevoza i uspjeh dostave</a:t>
            </a:r>
          </a:p>
          <a:p>
            <a:pPr lvl="1"/>
            <a:r>
              <a:rPr lang="hr" sz="1600" dirty="0"/>
              <a:t>Vrijeme dostave i način prijevoza</a:t>
            </a:r>
            <a:endParaRPr lang="sl-SI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711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Dostupni podaci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r" sz="2000" dirty="0"/>
              <a:t>Za izračune je tvrtka navela sljedeće varijable: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Prodaja, koja je predstavljena kao mjesečni prihod od prodaje (€) u promatranim regijama u koje se tvrtka proširila.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isporuke, koje se mjerilo u danima potrebnim za dovršetak isporuke.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 prijevoza, koji je označavao koji je način prijevoza korišten za dostavu; to uključuje cestovni (vlastita vozila), željeznički i zračni prijevoz.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prijevoza, koji uključuju troškove nastale tijekom faze prijevoza, prikazani su u eurima (€).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Uspješna dostava, što označava je li dostava bila uspješna (1 = Da) ili dostava nije bila uspješna (0 = Ne).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Zadovoljstvo kupaca, koje je pokazivalo koliko su kupci bili zadovoljni dostavom, predstavljeno je na ljestvici od 1 do 5, gdje je 1 najmanje, a 5 najviše.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Regija, koja je predstavljala nove regije u koje je tvrtka proširila svoje poslovanje.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09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1 – Testiranje normalnosti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je li distribucija normalna za varijablu Prodaja i vrijeme isporuke.</a:t>
            </a:r>
          </a:p>
          <a:p>
            <a:r>
              <a:rPr lang="hr" sz="2000" dirty="0"/>
              <a:t>Izradite QQ- grafikone</a:t>
            </a:r>
          </a:p>
          <a:p>
            <a:r>
              <a:rPr lang="hr" sz="2000" dirty="0"/>
              <a:t>Provedite Shapiro-Wilkov test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367971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2 – T-test jednog uzorka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Provjerite je li prosječno vrijeme isporuke znatno kraće od 5 dana</a:t>
            </a:r>
          </a:p>
          <a:p>
            <a:r>
              <a:rPr lang="hr" sz="2000" dirty="0"/>
              <a:t>Provjerite prelazi li prodaja u Regiji A 10.000 €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23613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3 – Korelacija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postojećih troškova prijevoza i vremena isporuke navedenih u Excelu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9421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4 – Hi-kvadrat 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načina prijevoza i uspjeha isporuke narudžbe prijevoza u postojećim podacima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2819825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261E1A17-DC50-4564-8802-6D6EA69B34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685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Tahoma</vt:lpstr>
      <vt:lpstr>Motyw pakietu Office</vt:lpstr>
      <vt:lpstr>Statistička obrada podataka SPSS-a</vt:lpstr>
      <vt:lpstr>Agenda</vt:lpstr>
      <vt:lpstr>Opis tvrtke</vt:lpstr>
      <vt:lpstr>Problem odlučivanja</vt:lpstr>
      <vt:lpstr>Dostupni podaci</vt:lpstr>
      <vt:lpstr>Zadatak 1 – Testiranje normalnosti</vt:lpstr>
      <vt:lpstr>Zadatak 2 – T-test jednog uzorka</vt:lpstr>
      <vt:lpstr>Zadatak 3 – Korelacija</vt:lpstr>
      <vt:lpstr>Zadatak 4 – Hi-kvadrat test</vt:lpstr>
      <vt:lpstr>Zadatak 5 – Hi-kvadrat test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jelena franjković</cp:lastModifiedBy>
  <cp:revision>12</cp:revision>
  <dcterms:created xsi:type="dcterms:W3CDTF">2023-07-06T12:09:08Z</dcterms:created>
  <dcterms:modified xsi:type="dcterms:W3CDTF">2025-05-16T07:56:18Z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