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png" ContentType="image/png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41.xml" ContentType="application/vnd.openxmlformats-officedocument.presentationml.slide+xml"/>
  <Override PartName="/customXml/item2.xml" ContentType="application/xml"/>
  <Override PartName="/customXml/itemProps2.xml" ContentType="application/vnd.openxmlformats-officedocument.customXmlProperties+xml"/>
  <Override PartName="/ppt/slides/slide39.xml" ContentType="application/vnd.openxmlformats-officedocument.presentationml.slide+xml"/>
  <Override PartName="/ppt/slides/slide47.xml" ContentType="application/vnd.openxmlformats-officedocument.presentationml.slide+xml"/>
  <Override PartName="/ppt/theme/theme1.xml" ContentType="application/vnd.openxmlformats-officedocument.them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customXml/item3.xml" ContentType="application/xml"/>
  <Override PartName="/customXml/itemProps3.xml" ContentType="application/vnd.openxmlformats-officedocument.customXmlProperties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8.xml" ContentType="application/vnd.openxmlformats-officedocument.presentationml.slide+xml"/>
  <Override PartName="/ppt/tableStyles.xml" ContentType="application/vnd.openxmlformats-officedocument.presentationml.tableStyles+xml"/>
  <Override PartName="/customXml/item1.xml" ContentType="application/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viewProps.xml" ContentType="application/vnd.openxmlformats-officedocument.presentationml.viewProps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76" r:id="rId4"/>
    <p:sldMasterId id="2147483661" r:id="rId5"/>
  </p:sldMasterIdLst>
  <p:sldIdLst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36.xml" Id="rId42" /><Relationship Type="http://schemas.openxmlformats.org/officeDocument/2006/relationships/slide" Target="/ppt/slides/slide41.xml" Id="rId47" /><Relationship Type="http://schemas.openxmlformats.org/officeDocument/2006/relationships/customXml" Target="/customXml/item2.xml" Id="rId2" /><Relationship Type="http://schemas.openxmlformats.org/officeDocument/2006/relationships/slide" Target="/ppt/slides/slide39.xml" Id="rId45" /><Relationship Type="http://schemas.openxmlformats.org/officeDocument/2006/relationships/slide" Target="/ppt/slides/slide47.xml" Id="rId53" /><Relationship Type="http://schemas.openxmlformats.org/officeDocument/2006/relationships/theme" Target="/ppt/theme/theme1.xml" Id="rId74" /><Relationship Type="http://schemas.openxmlformats.org/officeDocument/2006/relationships/slideMaster" Target="/ppt/slideMasters/slideMaster2.xml" Id="rId5" /><Relationship Type="http://schemas.openxmlformats.org/officeDocument/2006/relationships/slide" Target="/ppt/slides/slide37.xml" Id="rId43" /><Relationship Type="http://schemas.openxmlformats.org/officeDocument/2006/relationships/slide" Target="/ppt/slides/slide42.xml" Id="rId48" /><Relationship Type="http://schemas.openxmlformats.org/officeDocument/2006/relationships/slide" Target="/ppt/slides/slide45.xml" Id="rId51" /><Relationship Type="http://schemas.openxmlformats.org/officeDocument/2006/relationships/presProps" Target="/ppt/presProps.xml" Id="rId72" /><Relationship Type="http://schemas.openxmlformats.org/officeDocument/2006/relationships/customXml" Target="/customXml/item3.xml" Id="rId3" /><Relationship Type="http://schemas.openxmlformats.org/officeDocument/2006/relationships/slide" Target="/ppt/slides/slide40.xml" Id="rId46" /><Relationship Type="http://schemas.openxmlformats.org/officeDocument/2006/relationships/slide" Target="/ppt/slides/slide35.xml" Id="rId41" /><Relationship Type="http://schemas.openxmlformats.org/officeDocument/2006/relationships/slide" Target="/ppt/slides/slide48.xml" Id="rId54" /><Relationship Type="http://schemas.openxmlformats.org/officeDocument/2006/relationships/tableStyles" Target="/ppt/tableStyles.xml" Id="rId75" /><Relationship Type="http://schemas.openxmlformats.org/officeDocument/2006/relationships/customXml" Target="/customXml/item1.xml" Id="rId1" /><Relationship Type="http://schemas.openxmlformats.org/officeDocument/2006/relationships/slide" Target="/ppt/slides/slide43.xml" Id="rId49" /><Relationship Type="http://schemas.openxmlformats.org/officeDocument/2006/relationships/slide" Target="/ppt/slides/slide38.xml" Id="rId44" /><Relationship Type="http://schemas.openxmlformats.org/officeDocument/2006/relationships/slide" Target="/ppt/slides/slide46.xml" Id="rId52" /><Relationship Type="http://schemas.openxmlformats.org/officeDocument/2006/relationships/viewProps" Target="/ppt/viewProps.xml" Id="rId7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4.xml" Id="rId50" /><Relationship Type="http://schemas.openxmlformats.org/officeDocument/2006/relationships/slide" Target="/ppt/slides/slide49.xml" Id="rId55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3" /><Relationship Type="http://schemas.openxmlformats.org/officeDocument/2006/relationships/slideLayout" Target="/ppt/slideLayouts/slideLayout2.xml" Id="rId2" /><Relationship Type="http://schemas.openxmlformats.org/officeDocument/2006/relationships/image" Target="/ppt/media/image3.png" Id="rId16" /><Relationship Type="http://schemas.openxmlformats.org/officeDocument/2006/relationships/image" Target="/ppt/media/image2.png" Id="rId15" /><Relationship Type="http://schemas.openxmlformats.org/officeDocument/2006/relationships/image" Target="/ppt/media/image1.png" Id="rId14" /></Relationships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image" Target="/ppt/media/image3.png" Id="rId18" /><Relationship Type="http://schemas.openxmlformats.org/officeDocument/2006/relationships/image" Target="/ppt/media/image2.png" Id="rId17" /><Relationship Type="http://schemas.openxmlformats.org/officeDocument/2006/relationships/image" Target="/ppt/media/image1.png" Id="rId16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2.xml" Id="rId15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2.png" Id="rId3" /><Relationship Type="http://schemas.openxmlformats.org/officeDocument/2006/relationships/image" Target="/ppt/media/image1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8.png" Id="rId6" /><Relationship Type="http://schemas.openxmlformats.org/officeDocument/2006/relationships/image" Target="/ppt/media/image3.png" Id="rId5" /><Relationship Type="http://schemas.openxmlformats.org/officeDocument/2006/relationships/image" Target="/ppt/media/image7.png" Id="rId4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7.png" Id="rId2" /><Relationship Type="http://schemas.openxmlformats.org/officeDocument/2006/relationships/slideLayout" Target="/ppt/slideLayouts/slideLayout13.xml" Id="rId1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13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5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19.png" Id="rId2" /><Relationship Type="http://schemas.openxmlformats.org/officeDocument/2006/relationships/slideLayout" Target="/ppt/slideLayouts/slideLayout13.xml" Id="rId1" /></Relationships>
</file>

<file path=ppt/slides/_rels/slide46.xml.rels>&#65279;<?xml version="1.0" encoding="utf-8"?><Relationships xmlns="http://schemas.openxmlformats.org/package/2006/relationships"><Relationship Type="http://schemas.openxmlformats.org/officeDocument/2006/relationships/image" Target="/ppt/media/image21.png" Id="rId3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8.png" Id="rId4" /></Relationships>
</file>

<file path=ppt/slides/_rels/slide47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8.xml.rels>&#65279;<?xml version="1.0" encoding="utf-8"?><Relationships xmlns="http://schemas.openxmlformats.org/package/2006/relationships"><Relationship Type="http://schemas.openxmlformats.org/officeDocument/2006/relationships/image" Target="/ppt/media/image8.png" Id="rId2" /><Relationship Type="http://schemas.openxmlformats.org/officeDocument/2006/relationships/slideLayout" Target="/ppt/slideLayouts/slideLayout13.xml" Id="rId1" /></Relationships>
</file>

<file path=ppt/slides/_rels/slide49.xml.rels>&#65279;<?xml version="1.0" encoding="utf-8"?><Relationships xmlns="http://schemas.openxmlformats.org/package/2006/relationships"><Relationship Type="http://schemas.openxmlformats.org/officeDocument/2006/relationships/image" Target="/ppt/media/image8.png" Id="rId3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2.xml" Id="rId1" /></Relationships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Veščine poslovne analitike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za prihodnost oskrbovalnih verig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Številka projekta - 2022-1-PL01-KA220-HED-000088856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b="0" strike="noStrike" spc="-1">
                <a:solidFill>
                  <a:schemeClr val="dk1"/>
                </a:solidFill>
                <a:latin typeface="Tahoma"/>
                <a:ea typeface="Tahoma"/>
              </a:rPr>
              <a:t>Upravljanje podatkov</a:t>
            </a:r>
            <a:endParaRPr lang="sl-SI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Diapozitivi za vaje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A5EF1DE-995D-0CA9-490D-9BA8C56D5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BF53EFB3-898B-87AA-75DB-3BD0EE88CFEC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83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Upravljanje podatkov 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Gradnja relacijske podatkovne baze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Globalni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Konceptualni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Logični model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Fizični model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 Zaključek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333AF3B-6839-1912-B615-0DBF793E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C95FDF2-104C-30B9-BBA3-7056EEADFEC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70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Upravljanje podatkov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določene oblike so lahko podatki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organizirani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 različne načine, da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olajša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obdelava in predstavitev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Čeprav so podatki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vhodu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večinoma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nestrukturirani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se z njihovim shranjevanjem, prenosom in obdelavo povečuje njihova organiziranost.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Običajne oblike organizacije podatkov po naraščajoči kompleksnosti predstavljajo polstrukturirani (npr. CSV) in strukturirani (npr. preglednice, podatkovne zbirke itd.) podatkovni formati: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Prva oblika organizacije podatkov je z dvodimenzionalnimi polji, imenovanimi tudi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ali preglednice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Obstajajo različne oblike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med katerimi je najpogostejši relacijski model (RDB).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temelji na konceptu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entitet in relacij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Ker za iskanje po datotekah podatkovnih zbirk običajno ni fiksnih poti, so bili za iskanje in manipulacijo s podatki razviti različni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jeziki za poizvedovanje 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 SQL). 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Šole W3,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8B1DAE-8D38-EBE8-79F3-1FEEC833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DC0D4E4-045E-202E-4AB7-70579F0BAE87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4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neobdelani podatki o transakcijah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deskriptor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(vrednosti, ločene z vejico)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err="1">
                <a:ea typeface="+mn-lt"/>
                <a:cs typeface="+mn-lt"/>
              </a:rPr>
              <a:t>Datum, SellerID, CustomerID, TransactionID, ProductID, ProductPrice</a:t>
            </a:r>
            <a:endParaRPr lang="sl-SI" err="1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873FF45-5F16-5510-BE70-C80C4709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E4383D8-168D-3E38-D872-8999E1DA06A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CSV v preglednico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stolpec</a:t>
            </a:r>
            <a:endParaRPr lang="en-US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vrstica</a:t>
            </a:r>
            <a:endParaRPr lang="en-US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celica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preglednice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6FF7BB-ECC5-3D39-442F-C77BE4C3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09AC10-1061-3A39-033B-1293378A7B6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Podatki iz preglednice v zbirko podatkov + poizvedba SQL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8862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podatkovne zbirke DB (2024)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FF392DB-5194-B94E-8F6C-A067AEEDD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EE16BC-EA8E-D9CE-58C6-A5D5BD98449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Gradnja relacijske podatkovne baze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Relacijsko podatkovno zbirko (RDB) je mogoče zgraditi analitično (od zgoraj navzdol) ali sintetično (od spodaj navzgor).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Glede na razpoložljive informacije: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prvi pristop ustreza izgradnji podatkovne zbirke od začetka.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Drugi pristop ustreza gradnji podatkovne zbirke iz zbirke podatkov, razvrščenih po atributih (npr. iz preglednice).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Glavna prednost uporabe </a:t>
            </a:r>
            <a:r>
              <a:rPr lang="pl-PL" sz="1800" spc="-1" dirty="0">
                <a:solidFill>
                  <a:schemeClr val="dk1"/>
                </a:solidFill>
                <a:latin typeface="Tahoma"/>
              </a:rPr>
              <a:t>RDB je, da so tabele med seboj povezane s ključi: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b="0" strike="noStrike" spc="-1" dirty="0">
                <a:solidFill>
                  <a:schemeClr val="dk1"/>
                </a:solidFill>
                <a:latin typeface="Tahoma"/>
              </a:rPr>
              <a:t>primarni ključi (edinstveni) omogočajo enostavno iskanje ustreznih vrstic podatkov.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</a:rPr>
              <a:t>sekundarni ključi olajšajo povezovanje povezanih tabel po posebnih atributih, ki so na eni strani prikazani kot reference, na drugi pa kot primarni ključi.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BA9AB0-F1F5-487B-D180-FA93E501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6CB035-A3D9-BE69-E0CE-7AC1417D58AA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1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>
                <a:solidFill>
                  <a:srgbClr val="1065AB"/>
                </a:solidFill>
                <a:latin typeface="Tahoma"/>
                <a:ea typeface="Tahoma"/>
              </a:rPr>
              <a:t>Globalni model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4E73FAD-0532-4CB8-B1A1-16A0611AEC50}"/>
              </a:ext>
            </a:extLst>
          </p:cNvPr>
          <p:cNvGrpSpPr/>
          <p:nvPr/>
        </p:nvGrpSpPr>
        <p:grpSpPr>
          <a:xfrm>
            <a:off x="3017837" y="1959505"/>
            <a:ext cx="6156325" cy="3191304"/>
            <a:chOff x="1385888" y="1798638"/>
            <a:chExt cx="6156325" cy="3191304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1694A5BB-4D7F-4BE6-B5CF-56F5DCBC0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888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Dobavitelj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4E18BD4B-C70B-45E5-AC8E-0919126E9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3" y="3175000"/>
              <a:ext cx="1981200" cy="458788"/>
            </a:xfrm>
            <a:prstGeom prst="rect">
              <a:avLst/>
            </a:prstGeom>
            <a:noFill/>
            <a:ln w="57240">
              <a:solidFill>
                <a:srgbClr val="6767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spcBef>
                  <a:spcPts val="1500"/>
                </a:spcBef>
                <a:defRPr/>
              </a:pPr>
              <a:r>
                <a:rPr lang="en-GB">
                  <a:latin typeface="Comic Sans MS" charset="0"/>
                  <a:cs typeface="Arial Unicode MS" charset="0"/>
                </a:rPr>
                <a:t>Trgovina</a:t>
              </a: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0D560C78-00EA-440B-8D49-9C51889F8AF5}"/>
                </a:ext>
              </a:extLst>
            </p:cNvPr>
            <p:cNvSpPr>
              <a:spLocks/>
            </p:cNvSpPr>
            <p:nvPr/>
          </p:nvSpPr>
          <p:spPr bwMode="auto">
            <a:xfrm rot="21480000">
              <a:off x="2284413" y="1992315"/>
              <a:ext cx="4100512" cy="1209675"/>
            </a:xfrm>
            <a:custGeom>
              <a:avLst/>
              <a:gdLst>
                <a:gd name="T0" fmla="*/ 0 w 2506"/>
                <a:gd name="T1" fmla="*/ 599 h 657"/>
                <a:gd name="T2" fmla="*/ 691 w 2506"/>
                <a:gd name="T3" fmla="*/ 138 h 657"/>
                <a:gd name="T4" fmla="*/ 1171 w 2506"/>
                <a:gd name="T5" fmla="*/ 234 h 657"/>
                <a:gd name="T6" fmla="*/ 1728 w 2506"/>
                <a:gd name="T7" fmla="*/ 71 h 657"/>
                <a:gd name="T8" fmla="*/ 2506 w 250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657">
                  <a:moveTo>
                    <a:pt x="0" y="599"/>
                  </a:moveTo>
                  <a:cubicBezTo>
                    <a:pt x="248" y="399"/>
                    <a:pt x="496" y="199"/>
                    <a:pt x="691" y="138"/>
                  </a:cubicBezTo>
                  <a:cubicBezTo>
                    <a:pt x="886" y="77"/>
                    <a:pt x="998" y="245"/>
                    <a:pt x="1171" y="234"/>
                  </a:cubicBezTo>
                  <a:cubicBezTo>
                    <a:pt x="1344" y="223"/>
                    <a:pt x="1505" y="0"/>
                    <a:pt x="1728" y="71"/>
                  </a:cubicBezTo>
                  <a:cubicBezTo>
                    <a:pt x="1951" y="142"/>
                    <a:pt x="2228" y="399"/>
                    <a:pt x="2506" y="657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8E69BE1-93B4-447B-A34D-F262748A9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165" y="3689352"/>
              <a:ext cx="4465637" cy="904875"/>
            </a:xfrm>
            <a:custGeom>
              <a:avLst/>
              <a:gdLst>
                <a:gd name="T0" fmla="*/ 2813 w 2813"/>
                <a:gd name="T1" fmla="*/ 10 h 494"/>
                <a:gd name="T2" fmla="*/ 2381 w 2813"/>
                <a:gd name="T3" fmla="*/ 375 h 494"/>
                <a:gd name="T4" fmla="*/ 1748 w 2813"/>
                <a:gd name="T5" fmla="*/ 259 h 494"/>
                <a:gd name="T6" fmla="*/ 1162 w 2813"/>
                <a:gd name="T7" fmla="*/ 451 h 494"/>
                <a:gd name="T8" fmla="*/ 0 w 2813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3" h="494">
                  <a:moveTo>
                    <a:pt x="2813" y="10"/>
                  </a:moveTo>
                  <a:cubicBezTo>
                    <a:pt x="2685" y="172"/>
                    <a:pt x="2558" y="334"/>
                    <a:pt x="2381" y="375"/>
                  </a:cubicBezTo>
                  <a:cubicBezTo>
                    <a:pt x="2204" y="416"/>
                    <a:pt x="1951" y="246"/>
                    <a:pt x="1748" y="259"/>
                  </a:cubicBezTo>
                  <a:cubicBezTo>
                    <a:pt x="1545" y="272"/>
                    <a:pt x="1453" y="494"/>
                    <a:pt x="1162" y="451"/>
                  </a:cubicBezTo>
                  <a:cubicBezTo>
                    <a:pt x="871" y="408"/>
                    <a:pt x="435" y="204"/>
                    <a:pt x="0" y="0"/>
                  </a:cubicBezTo>
                </a:path>
              </a:pathLst>
            </a:custGeom>
            <a:noFill/>
            <a:ln w="50760">
              <a:solidFill>
                <a:srgbClr val="6767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MS Gothic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57FC3E6-CCDB-4329-8FC5-1B0FE3201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377" y="1798638"/>
              <a:ext cx="1050139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Blago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3B31692-D531-4AFC-9A21-7F7EEE9E4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4775" y="4527550"/>
              <a:ext cx="1078993" cy="462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a16="http://schemas.microsoft.com/office/drawing/2014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160" tIns="46080" rIns="92160" bIns="4608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 Gothic" charset="0"/>
                </a:defRPr>
              </a:lvl9pPr>
            </a:lstStyle>
            <a:p>
              <a:pPr>
                <a:defRPr/>
              </a:pPr>
              <a:r>
                <a:rPr lang="en-GB" b="1">
                  <a:latin typeface="Comic Sans MS" charset="0"/>
                </a:rPr>
                <a:t>Naročilo</a:t>
              </a: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F5511BB3-4D40-235C-B620-6CE1F1DA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42D8D03-2EFA-17F5-3495-9B099CA72D7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Konceptualni model (E-R diagram)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75C310F-AA15-42BE-9AEA-FFAF38E63CCD}"/>
              </a:ext>
            </a:extLst>
          </p:cNvPr>
          <p:cNvGrpSpPr/>
          <p:nvPr/>
        </p:nvGrpSpPr>
        <p:grpSpPr>
          <a:xfrm>
            <a:off x="3384550" y="2271713"/>
            <a:ext cx="5422900" cy="2314575"/>
            <a:chOff x="0" y="0"/>
            <a:chExt cx="5422900" cy="2314575"/>
          </a:xfrm>
        </p:grpSpPr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4F96D36F-6EAF-489A-B64B-EA9BA7930958}"/>
                </a:ext>
              </a:extLst>
            </p:cNvPr>
            <p:cNvSpPr/>
            <p:nvPr/>
          </p:nvSpPr>
          <p:spPr>
            <a:xfrm>
              <a:off x="3438525" y="1228725"/>
              <a:ext cx="485775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 1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iagram poteka: odločitev 6">
              <a:extLst>
                <a:ext uri="{FF2B5EF4-FFF2-40B4-BE49-F238E27FC236}">
                  <a16:creationId xmlns:a16="http://schemas.microsoft.com/office/drawing/2014/main" id="{C6EBC499-4720-4B44-B4CC-228221C2043F}"/>
                </a:ext>
              </a:extLst>
            </p:cNvPr>
            <p:cNvSpPr/>
            <p:nvPr/>
          </p:nvSpPr>
          <p:spPr>
            <a:xfrm>
              <a:off x="1962150" y="942975"/>
              <a:ext cx="1435100" cy="939800"/>
            </a:xfrm>
            <a:prstGeom prst="flowChartDecision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Naročilo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avokotnik 7">
              <a:extLst>
                <a:ext uri="{FF2B5EF4-FFF2-40B4-BE49-F238E27FC236}">
                  <a16:creationId xmlns:a16="http://schemas.microsoft.com/office/drawing/2014/main" id="{B8FEDC52-94C5-4A7A-B423-4EF7E46C9681}"/>
                </a:ext>
              </a:extLst>
            </p:cNvPr>
            <p:cNvSpPr/>
            <p:nvPr/>
          </p:nvSpPr>
          <p:spPr>
            <a:xfrm>
              <a:off x="1457325" y="1190625"/>
              <a:ext cx="514350" cy="2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/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M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Diagram poteka: proces 8">
              <a:extLst>
                <a:ext uri="{FF2B5EF4-FFF2-40B4-BE49-F238E27FC236}">
                  <a16:creationId xmlns:a16="http://schemas.microsoft.com/office/drawing/2014/main" id="{6DBB5CBF-A746-4794-AC7D-27F42A1BE9C2}"/>
                </a:ext>
              </a:extLst>
            </p:cNvPr>
            <p:cNvSpPr/>
            <p:nvPr/>
          </p:nvSpPr>
          <p:spPr>
            <a:xfrm>
              <a:off x="0" y="119062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Dobavitelj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Kolenski povezovalnik 40">
              <a:extLst>
                <a:ext uri="{FF2B5EF4-FFF2-40B4-BE49-F238E27FC236}">
                  <a16:creationId xmlns:a16="http://schemas.microsoft.com/office/drawing/2014/main" id="{275C4245-EED0-4724-93CD-7919A4D4132B}"/>
                </a:ext>
              </a:extLst>
            </p:cNvPr>
            <p:cNvCxnSpPr/>
            <p:nvPr/>
          </p:nvCxnSpPr>
          <p:spPr>
            <a:xfrm flipV="1">
              <a:off x="1485900" y="1419225"/>
              <a:ext cx="495300" cy="5969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Kolenski povezovalnik 42">
              <a:extLst>
                <a:ext uri="{FF2B5EF4-FFF2-40B4-BE49-F238E27FC236}">
                  <a16:creationId xmlns:a16="http://schemas.microsoft.com/office/drawing/2014/main" id="{9B8A0BB1-95EE-4EBE-9CA4-C331CED2C153}"/>
                </a:ext>
              </a:extLst>
            </p:cNvPr>
            <p:cNvCxnSpPr/>
            <p:nvPr/>
          </p:nvCxnSpPr>
          <p:spPr>
            <a:xfrm>
              <a:off x="3324225" y="1419225"/>
              <a:ext cx="609600" cy="762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iagram poteka: proces 11">
              <a:extLst>
                <a:ext uri="{FF2B5EF4-FFF2-40B4-BE49-F238E27FC236}">
                  <a16:creationId xmlns:a16="http://schemas.microsoft.com/office/drawing/2014/main" id="{68ED6A33-10FE-470C-8D9F-028CA8F2123B}"/>
                </a:ext>
              </a:extLst>
            </p:cNvPr>
            <p:cNvSpPr/>
            <p:nvPr/>
          </p:nvSpPr>
          <p:spPr>
            <a:xfrm>
              <a:off x="3924300" y="1171575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Trgovina</a:t>
              </a:r>
              <a:endParaRPr lang="sl-SI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7560CBFB-F55A-4739-9297-382718AE0DB1}"/>
                </a:ext>
              </a:extLst>
            </p:cNvPr>
            <p:cNvSpPr/>
            <p:nvPr/>
          </p:nvSpPr>
          <p:spPr>
            <a:xfrm>
              <a:off x="3048000" y="1685925"/>
              <a:ext cx="847725" cy="6286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 u="sng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Order_ID</a:t>
              </a:r>
              <a:br>
                <a:rPr lang="sl-SI" sz="1100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Datum</a:t>
              </a:r>
              <a:br>
                <a:rPr lang="sl-SI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Količina</a:t>
              </a:r>
              <a:endParaRPr lang="sl-SI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Kolenski povezovalnik 46">
              <a:extLst>
                <a:ext uri="{FF2B5EF4-FFF2-40B4-BE49-F238E27FC236}">
                  <a16:creationId xmlns:a16="http://schemas.microsoft.com/office/drawing/2014/main" id="{1058BACE-078F-4B58-9D5E-4C6FC66E2C54}"/>
                </a:ext>
              </a:extLst>
            </p:cNvPr>
            <p:cNvCxnSpPr/>
            <p:nvPr/>
          </p:nvCxnSpPr>
          <p:spPr>
            <a:xfrm flipH="1">
              <a:off x="2657475" y="542925"/>
              <a:ext cx="45719" cy="406400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iagram poteka: proces 14">
              <a:extLst>
                <a:ext uri="{FF2B5EF4-FFF2-40B4-BE49-F238E27FC236}">
                  <a16:creationId xmlns:a16="http://schemas.microsoft.com/office/drawing/2014/main" id="{106C5110-148D-400D-8F82-8954B0129218}"/>
                </a:ext>
              </a:extLst>
            </p:cNvPr>
            <p:cNvSpPr/>
            <p:nvPr/>
          </p:nvSpPr>
          <p:spPr>
            <a:xfrm>
              <a:off x="1962150" y="0"/>
              <a:ext cx="1498600" cy="546100"/>
            </a:xfrm>
            <a:prstGeom prst="flowChartProcess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/>
            <a:lstStyle/>
            <a:p>
              <a:pPr algn="ctr">
                <a:lnSpc>
                  <a:spcPct val="107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n-US" sz="110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Izdelek</a:t>
              </a:r>
              <a:endParaRPr lang="sl-SI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4584300C-5809-410C-9F52-A5A314901BA6}"/>
                </a:ext>
              </a:extLst>
            </p:cNvPr>
            <p:cNvSpPr/>
            <p:nvPr/>
          </p:nvSpPr>
          <p:spPr>
            <a:xfrm rot="5400000" flipH="1">
              <a:off x="2794000" y="666750"/>
              <a:ext cx="466725" cy="2698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sl-SI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K</a:t>
              </a:r>
              <a:endParaRPr lang="sl-SI" sz="1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C7072A2D-7D49-910B-709B-142D12DB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4860D7D-D642-EE8E-C4E5-3ED8433924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72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Logični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Ko so določeni vsi ustrezni identifikatorji in medsebojne povezave med tabelami, se lahko določi logični model (relacijska shema):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Supplier_ID#, Supplier_name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Supplier_contact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Store_ID#, Store_name, Store_address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•"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NAROČILO (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dobavitelj_ID#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trgovina_ID#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naročilo_ID#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datum, količina, </a:t>
            </a:r>
            <a:r>
              <a:rPr lang="en-US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EPC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(EPC#, </a:t>
            </a:r>
            <a:r>
              <a:rPr lang="sl-S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Product_name, Product_price</a:t>
            </a:r>
            <a:r>
              <a:rPr lang="sl-S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Relacijska shema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lahko izvaja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l-SI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kateri koli 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RDBS.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03E46B-F230-99CC-3195-197FC8F0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9E1D507-310B-0E31-4E36-7EA93DA3FFAD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45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Logični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model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razmerje</a:t>
            </a:r>
            <a:endParaRPr lang="en-US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entiteta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ključi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posnetek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podatkovne zbirke MyStore (2024)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E9CEB8-BB3F-7D4F-FED7-71E997C90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4973C6-F1F7-6387-7212-DFDC4D38D9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Fizični model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3F16C53-13EB-4CEE-BA65-C742FB4EE224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48" y="1825625"/>
            <a:ext cx="8317704" cy="4351338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F68BC7-AD7B-4520-A1BF-7D0065D7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1" y="2514012"/>
            <a:ext cx="2743583" cy="84784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514D055-EF4E-1C00-E13A-BF091A0D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D83D85B-C44B-C2B2-3DFF-ECD76034901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97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Raziskovanje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podatkov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Jeziki poizvedb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so večinoma dveh vrst: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poizvedovalni jezik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Poizvedba z zgledom 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Medtem ko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prejšnji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šteje za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programski jezik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API DBMS,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(na naslednjem diapozitivu)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 glavnem uporablja neposredno z DBMS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za upravljanje DB in skladiščenje podatkov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Poizvedbe ustvarjajo tabele z rezultati,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ki se lahko uporabijo za gradnjo podatkovnih skladišč ali ponovno uporabijo v nadaljnjih poizvedbah.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(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Šole W3,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F381F49-9C64-B969-3E34-24FCA8F6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DF5B2C1-9E6F-65B1-30EE-A72C82890D7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29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Zaključek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V tem primeru je opisan analitični pristop k izgradnji RDB.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</a:rPr>
              <a:t>Lahko se igrate s podatkovno zbirko in oblikujete nova iskanja, poročila itd.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3E57CE-900D-FD97-72D1-9B78D3EB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F11B33-D556-6323-209D-587333D024C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27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962C3FC-8002-0737-1002-1158D231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A5ABC9C-BBF9-C568-E36C-2C200C0135C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72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4C988-5A36-4612-B8CC-C951AF334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6437</Words>
  <Application>Microsoft Office PowerPoint</Application>
  <PresentationFormat>Širokozaslonsko</PresentationFormat>
  <Paragraphs>469</Paragraphs>
  <Slides>65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65</vt:i4>
      </vt:variant>
    </vt:vector>
  </HeadingPairs>
  <TitlesOfParts>
    <vt:vector size="76" baseType="lpstr">
      <vt:lpstr>MS Gothic</vt:lpstr>
      <vt:lpstr>Arial</vt:lpstr>
      <vt:lpstr>Calibri</vt:lpstr>
      <vt:lpstr>Comic Sans MS</vt:lpstr>
      <vt:lpstr>Symbol</vt:lpstr>
      <vt:lpstr>Tahoma</vt:lpstr>
      <vt:lpstr>Times New Roman</vt:lpstr>
      <vt:lpstr>Wingdings</vt:lpstr>
      <vt:lpstr>Motyw pakietu Office</vt:lpstr>
      <vt:lpstr>Motyw pakietu Office</vt:lpstr>
      <vt:lpstr>Motyw pakietu Office</vt:lpstr>
      <vt:lpstr>STATISTIČNE METODE ZA ANALIZO LOGISTIČNIH PODATKOV</vt:lpstr>
      <vt:lpstr>Agenda</vt:lpstr>
      <vt:lpstr>Simulacija v logistiki</vt:lpstr>
      <vt:lpstr>Simulacija diskretnih dogodkov (DES)</vt:lpstr>
      <vt:lpstr>Primer DES v proizvodnji</vt:lpstr>
      <vt:lpstr>Simulacija diskretnih dogodkov</vt:lpstr>
      <vt:lpstr>Sistemska dinamika (SD)</vt:lpstr>
      <vt:lpstr>SD v primeru SC</vt:lpstr>
      <vt:lpstr>Sistemska dinamika</vt:lpstr>
      <vt:lpstr>Simulacija na podlagi agentov (ABS)</vt:lpstr>
      <vt:lpstr>Primer ABS SC</vt:lpstr>
      <vt:lpstr>Simulacija na podlagi agentov</vt:lpstr>
      <vt:lpstr>Pregled simulacijskih projektov</vt:lpstr>
      <vt:lpstr>Simulacijski sistem</vt:lpstr>
      <vt:lpstr>Poskusi, scenariji in replike</vt:lpstr>
      <vt:lpstr>Rezultati simulacije</vt:lpstr>
      <vt:lpstr>Sklepi</vt:lpstr>
      <vt:lpstr>Hvala za vašo pozornost</vt:lpstr>
      <vt:lpstr>STATISTIČNE METODE ZA ANALIZO LOGISTIČNIH PODATKOV</vt:lpstr>
      <vt:lpstr>Agenda</vt:lpstr>
      <vt:lpstr>Operativne raziskave v logistiki</vt:lpstr>
      <vt:lpstr>Strateško načrtovanje logistike</vt:lpstr>
      <vt:lpstr>Strateško načrtovanje logistike</vt:lpstr>
      <vt:lpstr>Simulacijski sistem</vt:lpstr>
      <vt:lpstr>Poslovna inteligenca in analitika</vt:lpstr>
      <vt:lpstr>SOP (1/2)</vt:lpstr>
      <vt:lpstr>SOP (2/2)</vt:lpstr>
      <vt:lpstr>Sistemi za podporo odločanju</vt:lpstr>
      <vt:lpstr>Večkriterijsko odločanje</vt:lpstr>
      <vt:lpstr> Primer MCDM (1/2)</vt:lpstr>
      <vt:lpstr> Primer MCDM (2/2)</vt:lpstr>
      <vt:lpstr>Postopek MCDM</vt:lpstr>
      <vt:lpstr>Zaključek</vt:lpstr>
      <vt:lpstr>Hvala za vašo pozornost</vt:lpstr>
      <vt:lpstr>STATISTIČNE METODE ZA ANALIZO LOGISTIČNIH PODATKOV</vt:lpstr>
      <vt:lpstr>Agenda</vt:lpstr>
      <vt:lpstr>Upravljanje podatkov</vt:lpstr>
      <vt:lpstr>neobdelani podatki o transakcijah (CSV) </vt:lpstr>
      <vt:lpstr>Podatki CSV v preglednico</vt:lpstr>
      <vt:lpstr>Podatki iz preglednice v zbirko podatkov + poizvedba SQL</vt:lpstr>
      <vt:lpstr>Gradnja relacijske podatkovne baze</vt:lpstr>
      <vt:lpstr>Globalni model</vt:lpstr>
      <vt:lpstr>Konceptualni model (E-R diagram)</vt:lpstr>
      <vt:lpstr>Logični model</vt:lpstr>
      <vt:lpstr>Logični model</vt:lpstr>
      <vt:lpstr>Fizični model</vt:lpstr>
      <vt:lpstr>Raziskovanje podatkov</vt:lpstr>
      <vt:lpstr>Zaključek</vt:lpstr>
      <vt:lpstr>Hvala za vašo pozornost</vt:lpstr>
      <vt:lpstr>Statistične metode za analizo logističnih podatkov</vt:lpstr>
      <vt:lpstr>Agenda</vt:lpstr>
      <vt:lpstr>Kaj je poslovna analitika?</vt:lpstr>
      <vt:lpstr>Osnovni koncepti podatkovne zbirke - SQL</vt:lpstr>
      <vt:lpstr>SQL in kako je povezan z BA in R?</vt:lpstr>
      <vt:lpstr>Poizvedovanje po zbirki podatkov SQL z R</vt:lpstr>
      <vt:lpstr>Poizvedovanje po zbirki podatkov SQL z R</vt:lpstr>
      <vt:lpstr>Poizvedovanje po zbirki podatkov SQL z R</vt:lpstr>
      <vt:lpstr>Poizvedovanje po zbirki podatkov SQL z R</vt:lpstr>
      <vt:lpstr>Prikaz podatkovne baze SQL in izdelava poročila</vt:lpstr>
      <vt:lpstr>Prikaz podatkovne baze SQL in izdelava poročila</vt:lpstr>
      <vt:lpstr>Prikaz podatkovne baze SQL in izdelava poročila</vt:lpstr>
      <vt:lpstr>Prikaz podatkovne baze SQL in izdelava poročila</vt:lpstr>
      <vt:lpstr>Domača naloga?</vt:lpstr>
      <vt:lpstr>Povzetek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docId:729D9447045A74C661FCAD21A3882BE8</cp:keywords>
  <dc:description/>
  <cp:lastModifiedBy>Kristijan Brglez</cp:lastModifiedBy>
  <cp:revision>199</cp:revision>
  <dcterms:created xsi:type="dcterms:W3CDTF">2023-07-06T12:09:08Z</dcterms:created>
  <dcterms:modified xsi:type="dcterms:W3CDTF">2025-05-05T14:57:25Z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