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customXml/item2.xml" ContentType="application/xml"/>
  <Override PartName="/customXml/itemProps2.xml" ContentType="application/vnd.openxmlformats-officedocument.customXmlProperties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customXml/item3.xml" ContentType="application/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customXml/item1.xml" ContentType="application/xml"/>
  <Override PartName="/customXml/itemProps1.xml" ContentType="application/vnd.openxmlformats-officedocument.customXmlProperties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sldMasterIdLst>
    <p:sldMasterId id="2147483676" r:id="rId4"/>
    <p:sldMasterId id="2147483661" r:id="rId5"/>
  </p:sldMasterIdLst>
  <p:sldIdLst>
    <p:sldId id="256" r:id="rId7"/>
    <p:sldId id="276" r:id="rId8"/>
    <p:sldId id="258" r:id="rId9"/>
    <p:sldId id="261" r:id="rId10"/>
    <p:sldId id="272" r:id="rId11"/>
    <p:sldId id="268" r:id="rId12"/>
    <p:sldId id="262" r:id="rId13"/>
    <p:sldId id="273" r:id="rId14"/>
    <p:sldId id="269" r:id="rId15"/>
    <p:sldId id="263" r:id="rId16"/>
    <p:sldId id="274" r:id="rId17"/>
    <p:sldId id="270" r:id="rId18"/>
    <p:sldId id="265" r:id="rId19"/>
    <p:sldId id="277" r:id="rId20"/>
    <p:sldId id="278" r:id="rId21"/>
    <p:sldId id="279" r:id="rId22"/>
    <p:sldId id="275" r:id="rId23"/>
    <p:sldId id="267" r:id="rId24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5.xml" Id="rId21" /><Relationship Type="http://schemas.openxmlformats.org/officeDocument/2006/relationships/customXml" Target="/customXml/item2.xml" Id="rId2" /><Relationship Type="http://schemas.openxmlformats.org/officeDocument/2006/relationships/slide" Target="/ppt/slides/slide10.xml" Id="rId16" /><Relationship Type="http://schemas.openxmlformats.org/officeDocument/2006/relationships/slide" Target="/ppt/slides/slide5.xml" Id="rId11" /><Relationship Type="http://schemas.openxmlformats.org/officeDocument/2006/relationships/slide" Target="/ppt/slides/slide18.xml" Id="rId24" /><Relationship Type="http://schemas.openxmlformats.org/officeDocument/2006/relationships/theme" Target="/ppt/theme/theme1.xml" Id="rId74" /><Relationship Type="http://schemas.openxmlformats.org/officeDocument/2006/relationships/slideMaster" Target="/ppt/slideMasters/slideMaster2.xml" Id="rId5" /><Relationship Type="http://schemas.openxmlformats.org/officeDocument/2006/relationships/slide" Target="/ppt/slides/slide13.xml" Id="rId19" /><Relationship Type="http://schemas.openxmlformats.org/officeDocument/2006/relationships/slide" Target="/ppt/slides/slide8.xml" Id="rId14" /><Relationship Type="http://schemas.openxmlformats.org/officeDocument/2006/relationships/slide" Target="/ppt/slides/slide16.xml" Id="rId22" /><Relationship Type="http://schemas.openxmlformats.org/officeDocument/2006/relationships/slide" Target="/ppt/slides/slide2.xml" Id="rId8" /><Relationship Type="http://schemas.openxmlformats.org/officeDocument/2006/relationships/presProps" Target="/ppt/presProps.xml" Id="rId72" /><Relationship Type="http://schemas.openxmlformats.org/officeDocument/2006/relationships/customXml" Target="/customXml/item3.xml" Id="rId3" /><Relationship Type="http://schemas.openxmlformats.org/officeDocument/2006/relationships/slide" Target="/ppt/slides/slide6.xml" Id="rId12" /><Relationship Type="http://schemas.openxmlformats.org/officeDocument/2006/relationships/slide" Target="/ppt/slides/slide11.xml" Id="rId17" /><Relationship Type="http://schemas.openxmlformats.org/officeDocument/2006/relationships/slide" Target="/ppt/slides/slide14.xml" Id="rId20" /><Relationship Type="http://schemas.openxmlformats.org/officeDocument/2006/relationships/tableStyles" Target="/ppt/tableStyles.xml" Id="rId75" /><Relationship Type="http://schemas.openxmlformats.org/officeDocument/2006/relationships/customXml" Target="/customXml/item1.xml" Id="rId1" /><Relationship Type="http://schemas.openxmlformats.org/officeDocument/2006/relationships/slide" Target="/ppt/slides/slide9.xml" Id="rId15" /><Relationship Type="http://schemas.openxmlformats.org/officeDocument/2006/relationships/slide" Target="/ppt/slides/slide17.xml" Id="rId23" /><Relationship Type="http://schemas.openxmlformats.org/officeDocument/2006/relationships/slide" Target="/ppt/slides/slide4.xml" Id="rId10" /><Relationship Type="http://schemas.openxmlformats.org/officeDocument/2006/relationships/viewProps" Target="/ppt/viewProps.xml" Id="rId7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3.xml" Id="rId9" /><Relationship Type="http://schemas.openxmlformats.org/officeDocument/2006/relationships/slide" Target="/ppt/slides/slide7.xml" Id="rId13" /><Relationship Type="http://schemas.openxmlformats.org/officeDocument/2006/relationships/slide" Target="/ppt/slides/slide12.xml" Id="rId18" /><Relationship Type="http://schemas.openxmlformats.org/officeDocument/2006/relationships/slide" Target="/ppt/slides/slide1.xml" Id="rId7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 err="1"/>
            <a:t>Eksperiment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Scenarij1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Scenarij2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Scenarij3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 err="1"/>
            <a:t>Eksperiment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3" /><Relationship Type="http://schemas.openxmlformats.org/officeDocument/2006/relationships/slideLayout" Target="/ppt/slideLayouts/slideLayout2.xml" Id="rId2" /><Relationship Type="http://schemas.openxmlformats.org/officeDocument/2006/relationships/image" Target="/ppt/media/image3.png" Id="rId16" /><Relationship Type="http://schemas.openxmlformats.org/officeDocument/2006/relationships/image" Target="/ppt/media/image2.png" Id="rId15" /><Relationship Type="http://schemas.openxmlformats.org/officeDocument/2006/relationships/image" Target="/ppt/media/image1.png" Id="rId14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image" Target="/ppt/media/image3.png" Id="rId18" /><Relationship Type="http://schemas.openxmlformats.org/officeDocument/2006/relationships/image" Target="/ppt/media/image2.png" Id="rId17" /><Relationship Type="http://schemas.openxmlformats.org/officeDocument/2006/relationships/image" Target="/ppt/media/image1.png" Id="rId16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2.xml" Id="rId15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kar se je zgodilo.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8.png" Id="rId6" /><Relationship Type="http://schemas.openxmlformats.org/officeDocument/2006/relationships/image" Target="/ppt/media/image3.png" Id="rId5" /><Relationship Type="http://schemas.openxmlformats.org/officeDocument/2006/relationships/image" Target="/ppt/media/image7.pn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11.png" Id="rId2" /><Relationship Type="http://schemas.openxmlformats.org/officeDocument/2006/relationships/slideLayout" Target="/ppt/slideLayouts/slideLayout13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12.png" Id="rId2" /><Relationship Type="http://schemas.openxmlformats.org/officeDocument/2006/relationships/slideLayout" Target="/ppt/slideLayouts/slideLayout13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diagramLayout" Target="/ppt/diagrams/layout1.xml" Id="rId3" /><Relationship Type="http://schemas.openxmlformats.org/officeDocument/2006/relationships/image" Target="/ppt/media/image8.png" Id="rId7" /><Relationship Type="http://schemas.openxmlformats.org/officeDocument/2006/relationships/diagramData" Target="/ppt/diagrams/data1.xml" Id="rId2" /><Relationship Type="http://schemas.openxmlformats.org/officeDocument/2006/relationships/slideLayout" Target="/ppt/slideLayouts/slideLayout13.xml" Id="rId1" /><Relationship Type="http://schemas.microsoft.com/office/2007/relationships/diagramDrawing" Target="/ppt/diagrams/drawing1.xml" Id="rId6" /><Relationship Type="http://schemas.openxmlformats.org/officeDocument/2006/relationships/diagramColors" Target="/ppt/diagrams/colors1.xml" Id="rId5" /><Relationship Type="http://schemas.openxmlformats.org/officeDocument/2006/relationships/diagramQuickStyle" Target="/ppt/diagrams/quickStyle1.xml" Id="rId4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slideLayout" Target="/ppt/slideLayouts/slideLayout13.xml" Id="rId1" /><Relationship Type="http://schemas.openxmlformats.org/officeDocument/2006/relationships/hyperlink" Target="https://en.wikipedia.org/wiki/Sensitivity_analysis" TargetMode="External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9.png" Id="rId2" /><Relationship Type="http://schemas.openxmlformats.org/officeDocument/2006/relationships/slideLayout" Target="/ppt/slideLayouts/slideLayout13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10.png" Id="rId2" /><Relationship Type="http://schemas.openxmlformats.org/officeDocument/2006/relationships/slideLayout" Target="/ppt/slideLayouts/slideLayout13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Veščine poslovne analitike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za prihodnost oskrbovalnih verig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Številka projekta - 2022-1-PL01-KA220-HED-000088856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in analiza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Diapozitivi za primere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2AFF795-96C1-014D-F08C-612F62749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31735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31E11462-4574-79DD-CB36-FD0E3F4AF04A}"/>
              </a:ext>
            </a:extLst>
          </p:cNvPr>
          <p:cNvSpPr txBox="1"/>
          <p:nvPr/>
        </p:nvSpPr>
        <p:spPr>
          <a:xfrm>
            <a:off x="5987889" y="572899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na podlagi agentov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Simulacija ABS je bila uporabljena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analizo obnašanja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SC ešelonov na odprtem trgu glede na njihovo kakovost storitev (QoS).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Različne politike v zvezi s celovitim upravljanjem kakovosti podjetja so bile preučene z modelom, ki je vključeval dobavitelje, odjemalce in tržne regulatorje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>
                <a:solidFill>
                  <a:schemeClr val="dk1"/>
                </a:solidFill>
                <a:latin typeface="Tahoma"/>
              </a:rPr>
              <a:t>Tržne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prakse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politike 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in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število vozlišč 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SC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so podani 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kot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parametri simulacije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722A1E-9913-DA27-CD29-E51E3124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A25E853-9D8E-820F-7D51-F886BE643A0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70A3E7D-F2BC-1D76-5661-FDF7B27BE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59FE8C2-D3F7-5C99-C3D9-D031C7C71AD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na podlagi agentov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Simulacija, ki temelji na agentih,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postavitve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dinamične rasti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obnašanja partnerjev v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globalnih kazalnikov.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ABS ponuja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pogled strateškega vodje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ali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tržnega regulatorja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trg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46D19B5-1A29-7CF2-4416-34025C85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A5707FE-A3E2-0CE4-69B1-E7ED7A3FCF7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simulacijskih projektov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C2F47FE-847B-C1F1-D693-54623ECA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C16D40-C6C0-F390-53D5-218DED14B8A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Model resničnega sveta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(dober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Sistem za podporo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odločanju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(nadzorovano okolje)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6685A8F-FBD6-DDB9-AC2D-C034B5617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EFA41B2-5682-E05B-3C7F-F1A8C5E9B5E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Poskusi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, scenariji 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C0C58EBB-589C-2F38-D2EB-EDCB6D997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5C74783-CC21-06FC-9F53-47138CA50EF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Rezultati 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Vsak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poskus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je treba skrbno načrtovati; sestavljen je iz scenarijev in njihovih replik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Poskus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običajno vključuje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več scenarijev,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ki se razlikujejo po vrednostih vhodnih spremenljivk, številu enot v sistemu in/ali časovnih okvirih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Vsak scenarij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se izvede večkrat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te </a:t>
            </a:r>
            <a:r>
              <a:rPr lang="en-GB" sz="1800" b="1" kern="100" dirty="0">
                <a:latin typeface="Tahoma"/>
                <a:ea typeface="Tahoma"/>
                <a:cs typeface="Tahoma"/>
              </a:rPr>
              <a:t>replike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dajejo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rezultate na podlagi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edinstvenih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vrednosti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vhodnih spremenljivk,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števila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enot v sistemu in trajanja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Rezultate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simulacij (KPI) je treba preveriti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 analizo občutljivosti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pri čemer je treba upoštevati njihov 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standardni </a:t>
            </a:r>
            <a:r>
              <a:rPr lang="sl-SI" sz="1800" kern="100" dirty="0" err="1">
                <a:latin typeface="Tahoma"/>
                <a:ea typeface="Tahoma"/>
                <a:cs typeface="Tahoma"/>
              </a:rPr>
              <a:t>odklon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najmanjše in največje vrednosti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ter se jim pridružiti (običajno na srednjih vrednostih)</a:t>
            </a:r>
            <a:r>
              <a:rPr lang="sl-SI" sz="1800" kern="100" dirty="0"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B2E2B1-A3B4-F229-0714-F9938784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3B3FB9-9BBC-0CE5-7F85-050D20FC152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Sklepi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ABS je primerna za vse ravni odločanja; najprimernejša je 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primerih, ko so subjekti simulacije inteligentni agenti.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primeru ABS je bilo analizirano obnašanje SC na odprtem trgu glede na njihove pogodbene odnose in kakovost storitev (QoS). </a:t>
            </a: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tem primeru so bile različne politike v zvezi s celovitim upravljanjem kakovosti podjetja preučene z modelom, ki je vključeval njegove dobavitelje, stranke in tržne regulatorje. </a:t>
            </a:r>
          </a:p>
          <a:p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Glavne ugotovitve:</a:t>
            </a:r>
          </a:p>
          <a:p>
            <a:pPr lvl="1"/>
            <a:r>
              <a:rPr lang="en-GB" sz="14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Povečanje glob in števila inšpektorjev prispeva k oblikovanju pogodbenih odnosov,</a:t>
            </a:r>
          </a:p>
          <a:p>
            <a:pPr lvl="1"/>
            <a:r>
              <a:rPr lang="en-GB" sz="14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odprtem trgu se trg sčasoma uredi sam s približno dvema tretjinama pogodbenih razmerij.</a:t>
            </a: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Igrajte se s parametri in opazujte njihov vpliv na 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strukturo trga in splošno kakovost storitev SC.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0" strike="noStrike" spc="-1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9EDB726-2F15-6EFF-AE0A-08B5356D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A4E5C9-E941-3BA4-9127-9D533605BFE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5A91FF1-8614-CFAA-F46C-03E2F581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BE60C5-0869-EA4F-AFB2-AD026767BB9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v logistiki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diskretnih dogodkov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Sistemska dinamika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na podlagi agentov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Logistični simulacijski projekti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1434711-6397-2DCD-2BA1-9207D40A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F1AC32-9FE5-2CF0-4593-C9F19D2047C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v logistiki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in analiza (SMA)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lahko zagotovita dragocene podatke za optimizacijo oskrbovalne verige in prometnega omrežja (TN)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 lahko uporablja za grafično vizualizacijo časovnih tokov skozi zapletene procese in vire SC in TN, kar omogoča napovedovanje in količinsko opredelitev možnih rezultatov različnih scenarijev.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 tem lahko subjekti SC in TN pridobijo dragocen vpogled in razumejo učinke svojih morebitnih odločitev na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delovanje SC in TN,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vključno s časom izvedbe SC, potovalnim časom TN in stroški.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Zato lahko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pri modeliranju SC in TN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prispeva k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analizi SC in TN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ter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izboljšanju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zasnove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doseganje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večje učinkovitosti in trajnosti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AA3DFA6-9CFA-FCFC-E3AC-1A3CAC1F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D42EA54-A498-7429-7411-2E116180939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diskretnih dogodkov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Proizvajajo se štiri glavne </a:t>
            </a:r>
            <a:r>
              <a:rPr lang="sl-SI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vrste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izdelkov 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%, 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30 %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40 % </a:t>
            </a:r>
            <a:r>
              <a:rPr lang="sl-SI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20 %)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Vsaka vrsta izdelka ima posebno proizvodno linijo.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 so izdelki dokončani, se njihova kakovost preveri na posebnem testnem mestu.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Izdelki neustrezne kakovosti se vrnejo v prvotno proizvodno linijo.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 uspešno opravljenem nadzoru kakovosti se končni izdelki prepeljejo s proizvodnega mesta v skladišče končnih izdelkov.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09AC63B-C7C2-67CE-B9E8-E9302F70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AE9FBAC-0E7D-C7C3-12D5-03CABA0B778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DES v proizvodnji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 linije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nadzor kakovosti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začetek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končna obdelava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5F7D9A0-2547-6E1B-43B3-B633636C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06D45BF-CBD0-1017-7B55-D17B63F3115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diskretnih dogodkov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DES je mogoče analizirati in optimizirati naslednje parametre postopka: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 proizvodnega cikla in učinkovitost;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proizvodnih celic in prostorov;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Zmogljivost prostorov za shranjevanje in čas bivanja enote za shranjevanje;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mobilnih virov (npr. upravljavcev, transporterjev, viličarjev).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DES ponuja </a:t>
            </a:r>
            <a:r>
              <a:rPr lang="en-GB" sz="1800" b="1" dirty="0">
                <a:latin typeface="Tahoma"/>
                <a:ea typeface="Calibri"/>
                <a:cs typeface="Calibri"/>
              </a:rPr>
              <a:t>vodji proizvodnje </a:t>
            </a:r>
            <a:r>
              <a:rPr lang="en-GB" sz="1800" dirty="0">
                <a:latin typeface="Tahoma"/>
                <a:ea typeface="Calibri"/>
                <a:cs typeface="Calibri"/>
              </a:rPr>
              <a:t>najbolj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podroben vpogled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v logistični (proizvodni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) proces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z doslednim in skladnim modelom.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CF09C4E-A0CF-6F6F-5FC1-84DC13A2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C162D06-C0B6-3789-49F1-0B542914291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Sistemska dinamika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Podjetje ima več proizvodnih lokacij: glavno lokacijo v Sloveniji (SI) ter povezana podjetja v Nemčiji (DE), na Poljskem (PL), Madžarskem (H) ter v Bosni in Hercegovini (BIH).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proizvodnih obratov ima tudi obrate za bruto prodajo v Rusiji (RUS), Ukrajini (UKR) in Romuniji (RU).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Proizvodni obrati oskrbujejo svoje trge s končnimi izdelki, drug drugemu pa dobavljajo sestavne dele izdelkov.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Stopnje pošiljanja so podane 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kot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parametri simulacije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1C092CB-96D4-E6DA-77D0-D9BDA887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4348F6F-F0A5-9A1E-DF2F-406B249B848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v primeru SC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 mesto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 kanali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03ABD1C-E064-D5C7-FA3D-0975EE7A9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E90383C-D372-DFA4-A3A0-B5A9A479E3F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Sistemska dinamika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sistemske dinamike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postavitve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proizvodnih in distribucijskih zmogljivosti;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 obremenitve distribucijskih kanalov in s tem povezanih stroškov.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je najprimernejši za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določitev strukture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in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optimalnih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količin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vhodov, zalog in izhodov </a:t>
            </a:r>
            <a:r>
              <a:rPr lang="en-GB" sz="1800" dirty="0">
                <a:latin typeface="Tahoma"/>
                <a:ea typeface="Calibri"/>
                <a:cs typeface="Calibri"/>
              </a:rPr>
              <a:t>vozlišča </a:t>
            </a:r>
            <a:r>
              <a:rPr lang="en-GB" sz="1800" b="1" dirty="0">
                <a:latin typeface="Tahoma"/>
                <a:ea typeface="Calibri"/>
                <a:cs typeface="Calibri"/>
              </a:rPr>
              <a:t>SC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in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1B79EC5-E6AA-C901-F8E2-7EB954F4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0C5950C-93C3-EFAB-B384-7FE05BBB4C1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4C988-5A36-4612-B8CC-C951AF334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A1A3A-16E5-4B92-94A1-45B0038B3C0A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6437</Words>
  <Application>Microsoft Office PowerPoint</Application>
  <PresentationFormat>Širokozaslonsko</PresentationFormat>
  <Paragraphs>469</Paragraphs>
  <Slides>65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65</vt:i4>
      </vt:variant>
    </vt:vector>
  </HeadingPairs>
  <TitlesOfParts>
    <vt:vector size="76" baseType="lpstr">
      <vt:lpstr>MS Gothic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Motyw pakietu Office</vt:lpstr>
      <vt:lpstr>STATISTIČNE METODE ZA ANALIZO LOGISTIČNIH PODATKOV</vt:lpstr>
      <vt:lpstr>Agenda</vt:lpstr>
      <vt:lpstr>Simulacija v logistiki</vt:lpstr>
      <vt:lpstr>Simulacija diskretnih dogodkov (DES)</vt:lpstr>
      <vt:lpstr>Primer DES v proizvodnji</vt:lpstr>
      <vt:lpstr>Simulacija diskretnih dogodkov</vt:lpstr>
      <vt:lpstr>Sistemska dinamika (SD)</vt:lpstr>
      <vt:lpstr>SD v primeru SC</vt:lpstr>
      <vt:lpstr>Sistemska dinamika</vt:lpstr>
      <vt:lpstr>Simulacija na podlagi agentov (ABS)</vt:lpstr>
      <vt:lpstr>Primer ABS SC</vt:lpstr>
      <vt:lpstr>Simulacija na podlagi agentov</vt:lpstr>
      <vt:lpstr>Pregled simulacijskih projektov</vt:lpstr>
      <vt:lpstr>Simulacijski sistem</vt:lpstr>
      <vt:lpstr>Poskusi, scenariji in replike</vt:lpstr>
      <vt:lpstr>Rezultati simulacije</vt:lpstr>
      <vt:lpstr>Sklepi</vt:lpstr>
      <vt:lpstr>Hvala za vašo pozornost</vt:lpstr>
      <vt:lpstr>STATISTIČNE METODE ZA ANALIZO LOGISTIČNIH PODATKOV</vt:lpstr>
      <vt:lpstr>Agenda</vt:lpstr>
      <vt:lpstr>Operativne raziskave v logistiki</vt:lpstr>
      <vt:lpstr>Strateško načrtovanje logistike</vt:lpstr>
      <vt:lpstr>Strateško načrtovanje logistike</vt:lpstr>
      <vt:lpstr>Simulacijski sistem</vt:lpstr>
      <vt:lpstr>Poslovna inteligenca in analitika</vt:lpstr>
      <vt:lpstr>SOP (1/2)</vt:lpstr>
      <vt:lpstr>SOP (2/2)</vt:lpstr>
      <vt:lpstr>Sistemi za podporo odločanju</vt:lpstr>
      <vt:lpstr>Večkriterijsko odločanje</vt:lpstr>
      <vt:lpstr> Primer MCDM (1/2)</vt:lpstr>
      <vt:lpstr> Primer MCDM (2/2)</vt:lpstr>
      <vt:lpstr>Postopek MCDM</vt:lpstr>
      <vt:lpstr>Zaključek</vt:lpstr>
      <vt:lpstr>Hvala za vašo pozornost</vt:lpstr>
      <vt:lpstr>STATISTIČNE METODE ZA ANALIZO LOGISTIČNIH PODATKOV</vt:lpstr>
      <vt:lpstr>Agenda</vt:lpstr>
      <vt:lpstr>Upravljanje podatkov</vt:lpstr>
      <vt:lpstr>neobdelani podatki o transakcijah (CSV) </vt:lpstr>
      <vt:lpstr>Podatki CSV v preglednico</vt:lpstr>
      <vt:lpstr>Podatki iz preglednice v zbirko podatkov + poizvedba SQL</vt:lpstr>
      <vt:lpstr>Gradnja relacijske podatkovne baze</vt:lpstr>
      <vt:lpstr>Globalni model</vt:lpstr>
      <vt:lpstr>Konceptualni model (E-R diagram)</vt:lpstr>
      <vt:lpstr>Logični model</vt:lpstr>
      <vt:lpstr>Logični model</vt:lpstr>
      <vt:lpstr>Fizični model</vt:lpstr>
      <vt:lpstr>Raziskovanje podatkov</vt:lpstr>
      <vt:lpstr>Zaključek</vt:lpstr>
      <vt:lpstr>Hvala za vašo pozornost</vt:lpstr>
      <vt:lpstr>Statistične metode za analizo logističnih podatkov</vt:lpstr>
      <vt:lpstr>Agenda</vt:lpstr>
      <vt:lpstr>Kaj je poslovna analitika?</vt:lpstr>
      <vt:lpstr>Osnovni koncepti podatkovne zbirke - SQL</vt:lpstr>
      <vt:lpstr>SQL in kako je povezan z BA in R?</vt:lpstr>
      <vt:lpstr>Poizvedovanje po zbirki podatkov SQL z R</vt:lpstr>
      <vt:lpstr>Poizvedovanje po zbirki podatkov SQL z R</vt:lpstr>
      <vt:lpstr>Poizvedovanje po zbirki podatkov SQL z R</vt:lpstr>
      <vt:lpstr>Poizvedovanje po zbirki podatkov SQL z R</vt:lpstr>
      <vt:lpstr>Prikaz podatkovne baze SQL in izdelava poročila</vt:lpstr>
      <vt:lpstr>Prikaz podatkovne baze SQL in izdelava poročila</vt:lpstr>
      <vt:lpstr>Prikaz podatkovne baze SQL in izdelava poročila</vt:lpstr>
      <vt:lpstr>Prikaz podatkovne baze SQL in izdelava poročila</vt:lpstr>
      <vt:lpstr>Domača naloga?</vt:lpstr>
      <vt:lpstr>Povzetek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docId:729D9447045A74C661FCAD21A3882BE8</cp:keywords>
  <dc:description/>
  <cp:lastModifiedBy>Kristijan Brglez</cp:lastModifiedBy>
  <cp:revision>199</cp:revision>
  <dcterms:created xsi:type="dcterms:W3CDTF">2023-07-06T12:09:08Z</dcterms:created>
  <dcterms:modified xsi:type="dcterms:W3CDTF">2025-05-05T14:57:25Z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