
<file path=[Content_Types].xml><?xml version="1.0" encoding="utf-8"?>
<Types xmlns="http://schemas.openxmlformats.org/package/2006/content-types">
  <Default Extension="xml" ContentType="application/vnd.openxmlformats-officedocument.extended-properties+xml"/>
  <Default Extension="png" ContentType="image/png"/>
  <Default Extension="rels" ContentType="application/vnd.openxmlformats-package.relationships+xml"/>
  <Override PartName="/docProps/core.xml" ContentType="application/vnd.openxmlformats-package.core-properties+xml"/>
  <Override PartName="/ppt/presentation.xml" ContentType="application/vnd.openxmlformats-officedocument.presentationml.presentation.main+xml"/>
  <Override PartName="/ppt/slides/slide57.xml" ContentType="application/vnd.openxmlformats-officedocument.presentationml.slide+xml"/>
  <Override PartName="/ppt/slideLayouts/slideLayout29.xml" ContentType="application/vnd.openxmlformats-officedocument.presentationml.slideLayout+xml"/>
  <Override PartName="/ppt/slideMasters/slideMaster3.xml" ContentType="application/vnd.openxmlformats-officedocument.presentationml.slideMaster+xml"/>
  <Override PartName="/ppt/slideLayouts/slideLayout27.xml" ContentType="application/vnd.openxmlformats-officedocument.presentationml.slideLayout+xml"/>
  <Override PartName="/ppt/theme/theme3.xml" ContentType="application/vnd.openxmlformats-officedocument.theme+xml"/>
  <Override PartName="/ppt/slides/slide62.xml" ContentType="application/vnd.openxmlformats-officedocument.presentationml.slide+xml"/>
  <Override PartName="/customXml/item2.xml" ContentType="application/xml"/>
  <Override PartName="/customXml/itemProps2.xml" ContentType="application/vnd.openxmlformats-officedocument.customXmlProperties+xml"/>
  <Override PartName="/ppt/slides/slide52.xml" ContentType="application/vnd.openxmlformats-officedocument.presentationml.slide+xml"/>
  <Override PartName="/ppt/slides/slide60.xml" ContentType="application/vnd.openxmlformats-officedocument.presentationml.slide+xml"/>
  <Override PartName="/ppt/theme/theme1.xml" ContentType="application/vnd.openxmlformats-officedocument.theme+xml"/>
  <Override PartName="/ppt/slides/slide55.xml" ContentType="application/vnd.openxmlformats-officedocument.presentationml.slide+xml"/>
  <Override PartName="/ppt/slides/slide50.xml" ContentType="application/vnd.openxmlformats-officedocument.presentationml.slide+xml"/>
  <Override PartName="/ppt/slides/slide58.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customXml/item3.xml" ContentType="application/xml"/>
  <Override PartName="/customXml/itemProps3.xml" ContentType="application/vnd.openxmlformats-officedocument.customXmlProperties+xml"/>
  <Override PartName="/ppt/slides/slide53.xml" ContentType="application/vnd.openxmlformats-officedocument.presentationml.slide+xml"/>
  <Override PartName="/ppt/slides/slide61.xml" ContentType="application/vnd.openxmlformats-officedocument.presentationml.slide+xml"/>
  <Override PartName="/ppt/slides/slide56.xml" ContentType="application/vnd.openxmlformats-officedocument.presentationml.slide+xml"/>
  <Override PartName="/ppt/slides/slide64.xml" ContentType="application/vnd.openxmlformats-officedocument.presentationml.slide+xml"/>
  <Override PartName="/ppt/tableStyles.xml" ContentType="application/vnd.openxmlformats-officedocument.presentationml.tableStyles+xml"/>
  <Override PartName="/customXml/item1.xml" ContentType="application/xml"/>
  <Override PartName="/customXml/itemProps1.xml" ContentType="application/vnd.openxmlformats-officedocument.customXmlProperties+xml"/>
  <Override PartName="/ppt/slides/slide51.xml" ContentType="application/vnd.openxmlformats-officedocument.presentationml.slide+xml"/>
  <Override PartName="/ppt/slides/slide54.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65.xml" ContentType="application/vnd.openxmlformats-officedocument.presentationml.slide+xml"/>
  <Override PartName="/docProps/custom.xml" ContentType="application/vnd.openxmlformats-officedocument.custom-properties+xml"/>
</Types>
</file>

<file path=_rels/.rels>&#65279;<?xml version="1.0" encoding="utf-8"?><Relationships xmlns="http://schemas.openxmlformats.org/package/2006/relationships"><Relationship Type="http://schemas.openxmlformats.org/officeDocument/2006/relationships/extended-properties" Target="/docProps/app.xml" Id="rId3" /><Relationship Type="http://schemas.openxmlformats.org/package/2006/relationships/metadata/core-properties" Target="/docProps/core.xml" Id="rId2" /><Relationship Type="http://schemas.openxmlformats.org/officeDocument/2006/relationships/officeDocument" Target="/ppt/presentation.xml" Id="rId1" /><Relationship Type="http://schemas.openxmlformats.org/officeDocument/2006/relationships/custom-properties" Target="/docProps/custom.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p:sldMasterIdLst>
    <p:sldMasterId id="2147483648" r:id="rId6"/>
  </p:sldMasterIdLst>
  <p:sldIdLst>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Lst>
  <p:sldSz cx="12192000" cy="6858000"/>
  <p:notesSz cx="7559675" cy="10691813"/>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ppt/slides/slide57.xml" Id="rId63" /><Relationship Type="http://schemas.openxmlformats.org/officeDocument/2006/relationships/slide" Target="/ppt/slides/slide62.xml" Id="rId68" /><Relationship Type="http://schemas.openxmlformats.org/officeDocument/2006/relationships/customXml" Target="/customXml/item2.xml" Id="rId2" /><Relationship Type="http://schemas.openxmlformats.org/officeDocument/2006/relationships/slide" Target="/ppt/slides/slide52.xml" Id="rId58" /><Relationship Type="http://schemas.openxmlformats.org/officeDocument/2006/relationships/slide" Target="/ppt/slides/slide60.xml" Id="rId66" /><Relationship Type="http://schemas.openxmlformats.org/officeDocument/2006/relationships/theme" Target="/ppt/theme/theme1.xml" Id="rId74" /><Relationship Type="http://schemas.openxmlformats.org/officeDocument/2006/relationships/slide" Target="/ppt/slides/slide55.xml" Id="rId61" /><Relationship Type="http://schemas.openxmlformats.org/officeDocument/2006/relationships/slide" Target="/ppt/slides/slide50.xml" Id="rId56" /><Relationship Type="http://schemas.openxmlformats.org/officeDocument/2006/relationships/slide" Target="/ppt/slides/slide58.xml" Id="rId64" /><Relationship Type="http://schemas.openxmlformats.org/officeDocument/2006/relationships/slide" Target="/ppt/slides/slide63.xml" Id="rId69" /><Relationship Type="http://schemas.openxmlformats.org/officeDocument/2006/relationships/presProps" Target="/ppt/presProps.xml" Id="rId72" /><Relationship Type="http://schemas.openxmlformats.org/officeDocument/2006/relationships/customXml" Target="/customXml/item3.xml" Id="rId3" /><Relationship Type="http://schemas.openxmlformats.org/officeDocument/2006/relationships/slide" Target="/ppt/slides/slide53.xml" Id="rId59" /><Relationship Type="http://schemas.openxmlformats.org/officeDocument/2006/relationships/slide" Target="/ppt/slides/slide61.xml" Id="rId67" /><Relationship Type="http://schemas.openxmlformats.org/officeDocument/2006/relationships/slide" Target="/ppt/slides/slide56.xml" Id="rId62" /><Relationship Type="http://schemas.openxmlformats.org/officeDocument/2006/relationships/slide" Target="/ppt/slides/slide64.xml" Id="rId70" /><Relationship Type="http://schemas.openxmlformats.org/officeDocument/2006/relationships/tableStyles" Target="/ppt/tableStyles.xml" Id="rId75" /><Relationship Type="http://schemas.openxmlformats.org/officeDocument/2006/relationships/customXml" Target="/customXml/item1.xml" Id="rId1" /><Relationship Type="http://schemas.openxmlformats.org/officeDocument/2006/relationships/slideMaster" Target="/ppt/slideMasters/slideMaster3.xml" Id="rId6" /><Relationship Type="http://schemas.openxmlformats.org/officeDocument/2006/relationships/slide" Target="/ppt/slides/slide51.xml" Id="rId57" /><Relationship Type="http://schemas.openxmlformats.org/officeDocument/2006/relationships/slide" Target="/ppt/slides/slide54.xml" Id="rId60" /><Relationship Type="http://schemas.openxmlformats.org/officeDocument/2006/relationships/slide" Target="/ppt/slides/slide59.xml" Id="rId65" /><Relationship Type="http://schemas.openxmlformats.org/officeDocument/2006/relationships/viewProps" Target="/ppt/viewProps.xml" Id="rId73" /><Relationship Type="http://schemas.openxmlformats.org/officeDocument/2006/relationships/slide" Target="/ppt/slides/slide65.xml" Id="rId71" /></Relationships>
</file>

<file path=ppt/slideLayouts/_rels/slideLayout27.xml.rels>&#65279;<?xml version="1.0" encoding="utf-8"?><Relationships xmlns="http://schemas.openxmlformats.org/package/2006/relationships"><Relationship Type="http://schemas.openxmlformats.org/officeDocument/2006/relationships/image" Target="/ppt/media/image3.png" Id="rId3" /><Relationship Type="http://schemas.openxmlformats.org/officeDocument/2006/relationships/image" Target="/ppt/media/image1.png" Id="rId2" /><Relationship Type="http://schemas.openxmlformats.org/officeDocument/2006/relationships/slideMaster" Target="/ppt/slideMasters/slideMaster3.xml" Id="rId1" /></Relationships>
</file>

<file path=ppt/slideLayouts/_rels/slideLayout29.xml.rels>&#65279;<?xml version="1.0" encoding="utf-8"?><Relationships xmlns="http://schemas.openxmlformats.org/package/2006/relationships"><Relationship Type="http://schemas.openxmlformats.org/officeDocument/2006/relationships/image" Target="/ppt/media/image3.png" Id="rId2" /><Relationship Type="http://schemas.openxmlformats.org/officeDocument/2006/relationships/slideMaster" Target="/ppt/slideMasters/slideMaster3.xml" Id="rId1" /></Relationships>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Masters/_rels/slideMaster3.xml.rels>&#65279;<?xml version="1.0" encoding="utf-8"?><Relationships xmlns="http://schemas.openxmlformats.org/package/2006/relationships"><Relationship Type="http://schemas.openxmlformats.org/officeDocument/2006/relationships/image" Target="/ppt/media/image6.png" Id="rId8" /><Relationship Type="http://schemas.openxmlformats.org/officeDocument/2006/relationships/slideLayout" Target="/ppt/slideLayouts/slideLayout29.xml" Id="rId3" /><Relationship Type="http://schemas.openxmlformats.org/officeDocument/2006/relationships/image" Target="/ppt/media/image1.png" Id="rId7" /><Relationship Type="http://schemas.openxmlformats.org/officeDocument/2006/relationships/slideLayout" Target="/ppt/slideLayouts/slideLayout27.xml" Id="rId1" /><Relationship Type="http://schemas.openxmlformats.org/officeDocument/2006/relationships/theme" Target="/ppt/theme/theme3.xml" Id="rId6" /></Relationships>
</file>

<file path=ppt/slideMasters/slideMaster3.xml><?xml version="1.0" encoding="utf-8"?>
<p:sldMaster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 da bi lahko uredili slog</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Kliknite, da uredite slog vzorca besedila</a:t>
            </a:r>
          </a:p>
          <a:p>
            <a:pPr lvl="1"/>
            <a:r>
              <a:rPr lang="pl-PL" dirty="0"/>
              <a:t>Drugi raven</a:t>
            </a:r>
          </a:p>
          <a:p>
            <a:pPr lvl="2"/>
            <a:r>
              <a:rPr lang="pl-PL" dirty="0"/>
              <a:t>Tretji raven</a:t>
            </a:r>
          </a:p>
          <a:p>
            <a:pPr lvl="3"/>
            <a:r>
              <a:rPr lang="pl-PL" dirty="0"/>
              <a:t>Višji nivo</a:t>
            </a:r>
          </a:p>
          <a:p>
            <a:pPr lvl="4"/>
            <a:r>
              <a:rPr lang="pl-PL" dirty="0"/>
              <a:t>Pojasnila o tem, kako se je zgodilo to, da je bil</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Financira Evropska unija.</a:t>
            </a:r>
          </a:p>
          <a:p>
            <a:r>
              <a:rPr lang="en-US" dirty="0"/>
              <a:t>Izražena stališča in mnenja so izključno stališča in mnenja avtorjev in ne odražajo nujno stališč Evropske unije ali Izvajalske agencije za izobraževanje in kulturo (EACEA).</a:t>
            </a:r>
          </a:p>
          <a:p>
            <a:r>
              <a:rPr lang="en-US" dirty="0"/>
              <a:t>Evropska unija in agencija EACEA ne moreta biti odgovorni zanje.</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4" r:id="rId3"/>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50.xml.rels>&#65279;<?xml version="1.0" encoding="utf-8"?><Relationships xmlns="http://schemas.openxmlformats.org/package/2006/relationships"><Relationship Type="http://schemas.openxmlformats.org/officeDocument/2006/relationships/image" Target="/ppt/media/image22.png" Id="rId3" /><Relationship Type="http://schemas.openxmlformats.org/officeDocument/2006/relationships/image" Target="/ppt/media/image1.png" Id="rId2" /><Relationship Type="http://schemas.openxmlformats.org/officeDocument/2006/relationships/slideLayout" Target="/ppt/slideLayouts/slideLayout27.xml" Id="rId1" /><Relationship Type="http://schemas.openxmlformats.org/officeDocument/2006/relationships/image" Target="/ppt/media/image8.png" Id="rId6" /><Relationship Type="http://schemas.openxmlformats.org/officeDocument/2006/relationships/image" Target="/ppt/media/image3.png" Id="rId5" /><Relationship Type="http://schemas.openxmlformats.org/officeDocument/2006/relationships/image" Target="/ppt/media/image23.png" Id="rId4" /></Relationships>
</file>

<file path=ppt/slides/_rels/slide51.xml.rels>&#65279;<?xml version="1.0" encoding="utf-8"?><Relationships xmlns="http://schemas.openxmlformats.org/package/2006/relationships"><Relationship Type="http://schemas.openxmlformats.org/officeDocument/2006/relationships/image" Target="/ppt/media/image8.png" Id="rId2" /><Relationship Type="http://schemas.openxmlformats.org/officeDocument/2006/relationships/slideLayout" Target="/ppt/slideLayouts/slideLayout29.xml" Id="rId1" /></Relationships>
</file>

<file path=ppt/slides/_rels/slide52.xml.rels>&#65279;<?xml version="1.0" encoding="utf-8"?><Relationships xmlns="http://schemas.openxmlformats.org/package/2006/relationships"><Relationship Type="http://schemas.openxmlformats.org/officeDocument/2006/relationships/image" Target="/ppt/media/image8.png" Id="rId3" /><Relationship Type="http://schemas.openxmlformats.org/officeDocument/2006/relationships/image" Target="/ppt/media/image24.png" Id="rId2" /><Relationship Type="http://schemas.openxmlformats.org/officeDocument/2006/relationships/slideLayout" Target="/ppt/slideLayouts/slideLayout29.xml" Id="rId1" /></Relationships>
</file>

<file path=ppt/slides/_rels/slide53.xml.rels>&#65279;<?xml version="1.0" encoding="utf-8"?><Relationships xmlns="http://schemas.openxmlformats.org/package/2006/relationships"><Relationship Type="http://schemas.openxmlformats.org/officeDocument/2006/relationships/image" Target="/ppt/media/image8.png" Id="rId3" /><Relationship Type="http://schemas.openxmlformats.org/officeDocument/2006/relationships/image" Target="/ppt/media/image25.png" Id="rId2" /><Relationship Type="http://schemas.openxmlformats.org/officeDocument/2006/relationships/slideLayout" Target="/ppt/slideLayouts/slideLayout29.xml" Id="rId1" /></Relationships>
</file>

<file path=ppt/slides/_rels/slide54.xml.rels>&#65279;<?xml version="1.0" encoding="utf-8"?><Relationships xmlns="http://schemas.openxmlformats.org/package/2006/relationships"><Relationship Type="http://schemas.openxmlformats.org/officeDocument/2006/relationships/image" Target="/ppt/media/image8.png" Id="rId2" /><Relationship Type="http://schemas.openxmlformats.org/officeDocument/2006/relationships/slideLayout" Target="/ppt/slideLayouts/slideLayout29.xml" Id="rId1" /></Relationships>
</file>

<file path=ppt/slides/_rels/slide55.xml.rels>&#65279;<?xml version="1.0" encoding="utf-8"?><Relationships xmlns="http://schemas.openxmlformats.org/package/2006/relationships"><Relationship Type="http://schemas.openxmlformats.org/officeDocument/2006/relationships/image" Target="/ppt/media/image8.png" Id="rId3" /><Relationship Type="http://schemas.openxmlformats.org/officeDocument/2006/relationships/image" Target="/ppt/media/image26.png" Id="rId2" /><Relationship Type="http://schemas.openxmlformats.org/officeDocument/2006/relationships/slideLayout" Target="/ppt/slideLayouts/slideLayout29.xml" Id="rId1" /></Relationships>
</file>

<file path=ppt/slides/_rels/slide56.xml.rels>&#65279;<?xml version="1.0" encoding="utf-8"?><Relationships xmlns="http://schemas.openxmlformats.org/package/2006/relationships"><Relationship Type="http://schemas.openxmlformats.org/officeDocument/2006/relationships/image" Target="/ppt/media/image27.png" Id="rId3" /><Relationship Type="http://schemas.openxmlformats.org/officeDocument/2006/relationships/image" Target="/ppt/media/image8.png" Id="rId2" /><Relationship Type="http://schemas.openxmlformats.org/officeDocument/2006/relationships/slideLayout" Target="/ppt/slideLayouts/slideLayout29.xml" Id="rId1" /></Relationships>
</file>

<file path=ppt/slides/_rels/slide57.xml.rels>&#65279;<?xml version="1.0" encoding="utf-8"?><Relationships xmlns="http://schemas.openxmlformats.org/package/2006/relationships"><Relationship Type="http://schemas.openxmlformats.org/officeDocument/2006/relationships/image" Target="/ppt/media/image8.png" Id="rId3" /><Relationship Type="http://schemas.openxmlformats.org/officeDocument/2006/relationships/image" Target="/ppt/media/image28.png" Id="rId2" /><Relationship Type="http://schemas.openxmlformats.org/officeDocument/2006/relationships/slideLayout" Target="/ppt/slideLayouts/slideLayout29.xml" Id="rId1" /></Relationships>
</file>

<file path=ppt/slides/_rels/slide58.xml.rels>&#65279;<?xml version="1.0" encoding="utf-8"?><Relationships xmlns="http://schemas.openxmlformats.org/package/2006/relationships"><Relationship Type="http://schemas.openxmlformats.org/officeDocument/2006/relationships/image" Target="/ppt/media/image8.png" Id="rId3" /><Relationship Type="http://schemas.openxmlformats.org/officeDocument/2006/relationships/image" Target="/ppt/media/image29.png" Id="rId2" /><Relationship Type="http://schemas.openxmlformats.org/officeDocument/2006/relationships/slideLayout" Target="/ppt/slideLayouts/slideLayout29.xml" Id="rId1" /></Relationships>
</file>

<file path=ppt/slides/_rels/slide59.xml.rels>&#65279;<?xml version="1.0" encoding="utf-8"?><Relationships xmlns="http://schemas.openxmlformats.org/package/2006/relationships"><Relationship Type="http://schemas.openxmlformats.org/officeDocument/2006/relationships/image" Target="/ppt/media/image8.png" Id="rId3" /><Relationship Type="http://schemas.openxmlformats.org/officeDocument/2006/relationships/image" Target="/ppt/media/image30.png" Id="rId2" /><Relationship Type="http://schemas.openxmlformats.org/officeDocument/2006/relationships/slideLayout" Target="/ppt/slideLayouts/slideLayout29.xml" Id="rId1" /></Relationships>
</file>

<file path=ppt/slides/_rels/slide60.xml.rels>&#65279;<?xml version="1.0" encoding="utf-8"?><Relationships xmlns="http://schemas.openxmlformats.org/package/2006/relationships"><Relationship Type="http://schemas.openxmlformats.org/officeDocument/2006/relationships/image" Target="/ppt/media/image32.png" Id="rId3" /><Relationship Type="http://schemas.openxmlformats.org/officeDocument/2006/relationships/image" Target="/ppt/media/image31.png" Id="rId2" /><Relationship Type="http://schemas.openxmlformats.org/officeDocument/2006/relationships/slideLayout" Target="/ppt/slideLayouts/slideLayout29.xml" Id="rId1" /><Relationship Type="http://schemas.openxmlformats.org/officeDocument/2006/relationships/image" Target="/ppt/media/image8.png" Id="rId4" /></Relationships>
</file>

<file path=ppt/slides/_rels/slide61.xml.rels>&#65279;<?xml version="1.0" encoding="utf-8"?><Relationships xmlns="http://schemas.openxmlformats.org/package/2006/relationships"><Relationship Type="http://schemas.openxmlformats.org/officeDocument/2006/relationships/image" Target="/ppt/media/image34.png" Id="rId3" /><Relationship Type="http://schemas.openxmlformats.org/officeDocument/2006/relationships/image" Target="/ppt/media/image33.png" Id="rId2" /><Relationship Type="http://schemas.openxmlformats.org/officeDocument/2006/relationships/slideLayout" Target="/ppt/slideLayouts/slideLayout29.xml" Id="rId1" /><Relationship Type="http://schemas.openxmlformats.org/officeDocument/2006/relationships/image" Target="/ppt/media/image8.png" Id="rId4" /></Relationships>
</file>

<file path=ppt/slides/_rels/slide62.xml.rels>&#65279;<?xml version="1.0" encoding="utf-8"?><Relationships xmlns="http://schemas.openxmlformats.org/package/2006/relationships"><Relationship Type="http://schemas.openxmlformats.org/officeDocument/2006/relationships/image" Target="/ppt/media/image36.png" Id="rId3" /><Relationship Type="http://schemas.openxmlformats.org/officeDocument/2006/relationships/image" Target="/ppt/media/image35.png" Id="rId2" /><Relationship Type="http://schemas.openxmlformats.org/officeDocument/2006/relationships/slideLayout" Target="/ppt/slideLayouts/slideLayout29.xml" Id="rId1" /><Relationship Type="http://schemas.openxmlformats.org/officeDocument/2006/relationships/image" Target="/ppt/media/image8.png" Id="rId4" /></Relationships>
</file>

<file path=ppt/slides/_rels/slide63.xml.rels>&#65279;<?xml version="1.0" encoding="utf-8"?><Relationships xmlns="http://schemas.openxmlformats.org/package/2006/relationships"><Relationship Type="http://schemas.openxmlformats.org/officeDocument/2006/relationships/image" Target="/ppt/media/image8.png" Id="rId3" /><Relationship Type="http://schemas.openxmlformats.org/officeDocument/2006/relationships/image" Target="/ppt/media/image37.png" Id="rId2" /><Relationship Type="http://schemas.openxmlformats.org/officeDocument/2006/relationships/slideLayout" Target="/ppt/slideLayouts/slideLayout29.xml" Id="rId1" /></Relationships>
</file>

<file path=ppt/slides/_rels/slide64.xml.rels>&#65279;<?xml version="1.0" encoding="utf-8"?><Relationships xmlns="http://schemas.openxmlformats.org/package/2006/relationships"><Relationship Type="http://schemas.openxmlformats.org/officeDocument/2006/relationships/image" Target="/ppt/media/image8.png" Id="rId2" /><Relationship Type="http://schemas.openxmlformats.org/officeDocument/2006/relationships/slideLayout" Target="/ppt/slideLayouts/slideLayout29.xml" Id="rId1" /></Relationships>
</file>

<file path=ppt/slides/_rels/slide65.xml.rels>&#65279;<?xml version="1.0" encoding="utf-8"?><Relationships xmlns="http://schemas.openxmlformats.org/package/2006/relationships"><Relationship Type="http://schemas.openxmlformats.org/officeDocument/2006/relationships/image" Target="/ppt/media/image8.png" Id="rId3" /><Relationship Type="http://schemas.openxmlformats.org/officeDocument/2006/relationships/image" Target="/ppt/media/image23.png" Id="rId2" /><Relationship Type="http://schemas.openxmlformats.org/officeDocument/2006/relationships/slideLayout" Target="/ppt/slideLayouts/slideLayout27.xml" Id="rId1" /></Relationships>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Veščine poslovne analitike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za prihodnost oskrbovalnih verig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err="1">
                <a:latin typeface="Tahoma" panose="020B0604030504040204" pitchFamily="34" charset="0"/>
                <a:ea typeface="Tahoma" panose="020B0604030504040204" pitchFamily="34" charset="0"/>
                <a:cs typeface="Tahoma" panose="020B0604030504040204" pitchFamily="34" charset="0"/>
              </a:rPr>
              <a:t>Številka </a:t>
            </a:r>
            <a:r>
              <a:rPr lang="pl-PL" sz="1600" b="0" dirty="0">
                <a:latin typeface="Tahoma" panose="020B0604030504040204" pitchFamily="34" charset="0"/>
                <a:ea typeface="Tahoma" panose="020B0604030504040204" pitchFamily="34" charset="0"/>
                <a:cs typeface="Tahoma" panose="020B0604030504040204" pitchFamily="34" charset="0"/>
              </a:rPr>
              <a:t>projekta - 2022-1-PL01-KA220-HED-000088856</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
        <p:nvSpPr>
          <p:cNvPr id="12" name="Tytuł 1">
            <a:extLst>
              <a:ext uri="{FF2B5EF4-FFF2-40B4-BE49-F238E27FC236}">
                <a16:creationId xmlns:a16="http://schemas.microsoft.com/office/drawing/2014/main" id="{762D46D1-33BE-2DE0-8C95-B33C4833D907}"/>
              </a:ext>
            </a:extLst>
          </p:cNvPr>
          <p:cNvSpPr>
            <a:spLocks noGrp="1"/>
          </p:cNvSpPr>
          <p:nvPr>
            <p:ph type="ctrTitle"/>
          </p:nvPr>
        </p:nvSpPr>
        <p:spPr>
          <a:xfrm>
            <a:off x="5925440" y="659349"/>
            <a:ext cx="5648456" cy="2183467"/>
          </a:xfrm>
        </p:spPr>
        <p:txBody>
          <a:bodyPr>
            <a:normAutofit fontScale="90000"/>
          </a:bodyPr>
          <a:lstStyle/>
          <a:p>
            <a:pPr lvl="0"/>
            <a:r>
              <a:rPr lang="pl-PL" dirty="0"/>
              <a:t>Statistične metode za analizo logističnih podatkov</a:t>
            </a:r>
            <a:endParaRPr lang="sl-SI" dirty="0"/>
          </a:p>
        </p:txBody>
      </p:sp>
      <p:sp>
        <p:nvSpPr>
          <p:cNvPr id="13" name="Tytuł 1">
            <a:extLst>
              <a:ext uri="{FF2B5EF4-FFF2-40B4-BE49-F238E27FC236}">
                <a16:creationId xmlns:a16="http://schemas.microsoft.com/office/drawing/2014/main" id="{3B3AF293-5F03-5CBF-E797-E3F4FF4E49B4}"/>
              </a:ext>
            </a:extLst>
          </p:cNvPr>
          <p:cNvSpPr txBox="1">
            <a:spLocks/>
          </p:cNvSpPr>
          <p:nvPr/>
        </p:nvSpPr>
        <p:spPr>
          <a:xfrm>
            <a:off x="6402763" y="4201919"/>
            <a:ext cx="4967366" cy="842557"/>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Učna gradiva</a:t>
            </a:r>
          </a:p>
          <a:p>
            <a:r>
              <a:rPr lang="pl-PL" sz="2800" dirty="0">
                <a:latin typeface="Tahoma" panose="020B0604030504040204" pitchFamily="34" charset="0"/>
                <a:ea typeface="Tahoma" panose="020B0604030504040204" pitchFamily="34" charset="0"/>
                <a:cs typeface="Tahoma" panose="020B0604030504040204" pitchFamily="34" charset="0"/>
              </a:rPr>
              <a:t>za vaje</a:t>
            </a:r>
          </a:p>
        </p:txBody>
      </p:sp>
      <p:sp>
        <p:nvSpPr>
          <p:cNvPr id="16" name="Tytuł 1">
            <a:extLst>
              <a:ext uri="{FF2B5EF4-FFF2-40B4-BE49-F238E27FC236}">
                <a16:creationId xmlns:a16="http://schemas.microsoft.com/office/drawing/2014/main" id="{46EA2B09-7223-1781-4026-E4036E1D6C6B}"/>
              </a:ext>
            </a:extLst>
          </p:cNvPr>
          <p:cNvSpPr txBox="1">
            <a:spLocks/>
          </p:cNvSpPr>
          <p:nvPr/>
        </p:nvSpPr>
        <p:spPr>
          <a:xfrm>
            <a:off x="6096000" y="3172628"/>
            <a:ext cx="5872309" cy="842557"/>
          </a:xfrm>
          <a:prstGeom prst="rect">
            <a:avLst/>
          </a:prstGeom>
        </p:spPr>
        <p:txBody>
          <a:bodyPr vert="horz" lIns="91440" tIns="45720" rIns="91440" bIns="45720" rtlCol="0" anchor="b">
            <a:normAutofit fontScale="62500" lnSpcReduction="20000"/>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4400" dirty="0">
                <a:latin typeface="Tahoma" panose="020B0604030504040204" pitchFamily="34" charset="0"/>
                <a:ea typeface="Tahoma" panose="020B0604030504040204" pitchFamily="34" charset="0"/>
                <a:cs typeface="Tahoma" panose="020B0604030504040204" pitchFamily="34" charset="0"/>
              </a:rPr>
              <a:t>Poslovna analitika in delovanje podatkovnih zbirk</a:t>
            </a:r>
          </a:p>
        </p:txBody>
      </p:sp>
      <p:pic>
        <p:nvPicPr>
          <p:cNvPr id="2" name="Slika 1">
            <a:extLst>
              <a:ext uri="{FF2B5EF4-FFF2-40B4-BE49-F238E27FC236}">
                <a16:creationId xmlns:a16="http://schemas.microsoft.com/office/drawing/2014/main" id="{7446FCFB-BCB4-821D-0831-4AA8620C9ED8}"/>
              </a:ext>
            </a:extLst>
          </p:cNvPr>
          <p:cNvPicPr>
            <a:picLocks noChangeAspect="1"/>
          </p:cNvPicPr>
          <p:nvPr/>
        </p:nvPicPr>
        <p:blipFill>
          <a:blip r:embed="rId6"/>
          <a:stretch>
            <a:fillRect/>
          </a:stretch>
        </p:blipFill>
        <p:spPr>
          <a:xfrm>
            <a:off x="11054029" y="5631735"/>
            <a:ext cx="1063931" cy="1079889"/>
          </a:xfrm>
          <a:prstGeom prst="rect">
            <a:avLst/>
          </a:prstGeom>
          <a:solidFill>
            <a:schemeClr val="bg1"/>
          </a:solidFill>
        </p:spPr>
      </p:pic>
      <p:sp>
        <p:nvSpPr>
          <p:cNvPr id="3" name="PoljeZBesedilom 8">
            <a:extLst>
              <a:ext uri="{FF2B5EF4-FFF2-40B4-BE49-F238E27FC236}">
                <a16:creationId xmlns:a16="http://schemas.microsoft.com/office/drawing/2014/main" id="{FA466334-1716-73C2-E138-59F33D407B91}"/>
              </a:ext>
            </a:extLst>
          </p:cNvPr>
          <p:cNvSpPr txBox="1"/>
          <p:nvPr/>
        </p:nvSpPr>
        <p:spPr>
          <a:xfrm>
            <a:off x="5987889" y="5728995"/>
            <a:ext cx="5011392" cy="738664"/>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105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105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204794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en-GB" sz="2000" dirty="0"/>
              <a:t>Kaj je poslovna analitika (BA)?</a:t>
            </a:r>
            <a:endParaRPr lang="sr-Latn-BA" sz="2000" dirty="0"/>
          </a:p>
          <a:p>
            <a:r>
              <a:rPr lang="sr-Latn-BA" sz="2000" dirty="0"/>
              <a:t>Osnovni koncepti podatkovne zbirke - SQL</a:t>
            </a:r>
          </a:p>
          <a:p>
            <a:r>
              <a:rPr lang="sr-Latn-BA" sz="2000" dirty="0"/>
              <a:t>SQL &amp; BA &amp; R?</a:t>
            </a:r>
          </a:p>
          <a:p>
            <a:r>
              <a:rPr lang="sr-Latn-BA" sz="2000" dirty="0"/>
              <a:t>Poizvedovanje po SQL</a:t>
            </a:r>
          </a:p>
          <a:p>
            <a:r>
              <a:rPr lang="sr-Latn-RS" sz="2000" dirty="0"/>
              <a:t>Preoblikovanje operacij SQL in poročanje</a:t>
            </a:r>
          </a:p>
          <a:p>
            <a:r>
              <a:rPr lang="sr-Latn-RS" sz="2000" dirty="0"/>
              <a:t>Domača naloga?</a:t>
            </a:r>
          </a:p>
          <a:p>
            <a:r>
              <a:rPr lang="sr-Latn-RS" sz="2000" dirty="0"/>
              <a:t>Povzetek</a:t>
            </a:r>
          </a:p>
          <a:p>
            <a:endParaRPr lang="sr-Latn-RS" sz="2000" dirty="0"/>
          </a:p>
          <a:p>
            <a:endParaRPr lang="sr-Latn-RS" sz="2000" dirty="0"/>
          </a:p>
        </p:txBody>
      </p:sp>
      <p:pic>
        <p:nvPicPr>
          <p:cNvPr id="2" name="Slika 1">
            <a:extLst>
              <a:ext uri="{FF2B5EF4-FFF2-40B4-BE49-F238E27FC236}">
                <a16:creationId xmlns:a16="http://schemas.microsoft.com/office/drawing/2014/main" id="{F1566062-ACB2-2A5B-2A1F-205E33250714}"/>
              </a:ext>
            </a:extLst>
          </p:cNvPr>
          <p:cNvPicPr>
            <a:picLocks noChangeAspect="1"/>
          </p:cNvPicPr>
          <p:nvPr/>
        </p:nvPicPr>
        <p:blipFill>
          <a:blip r:embed="rId2"/>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11E14FB4-C87B-6A8B-5E62-422538165B53}"/>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549309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Kaj je poslovna analitika?</a:t>
            </a:r>
            <a:endParaRPr lang="pl-PL"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3"/>
          <p:cNvSpPr>
            <a:spLocks noChangeArrowheads="1"/>
          </p:cNvSpPr>
          <p:nvPr/>
        </p:nvSpPr>
        <p:spPr bwMode="auto">
          <a:xfrm>
            <a:off x="3885349" y="5576471"/>
            <a:ext cx="489909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GB" sz="1100" dirty="0">
                <a:solidFill>
                  <a:srgbClr val="231F20"/>
                </a:solidFill>
                <a:latin typeface="Arial" panose="020B0604020202020204" pitchFamily="34" charset="0"/>
                <a:ea typeface="Tahoma" panose="020B0604030504040204" pitchFamily="34" charset="0"/>
              </a:rPr>
              <a:t>Slika: Slika 1</a:t>
            </a:r>
            <a:r>
              <a:rPr lang="sr-Latn-RS" sz="1100" dirty="0">
                <a:solidFill>
                  <a:srgbClr val="231F20"/>
                </a:solidFill>
                <a:latin typeface="Arial" panose="020B0604020202020204" pitchFamily="34" charset="0"/>
                <a:ea typeface="Tahoma" panose="020B0604030504040204" pitchFamily="34" charset="0"/>
              </a:rPr>
              <a:t>. </a:t>
            </a:r>
            <a:r>
              <a:rPr lang="en-GB" sz="1100" dirty="0">
                <a:solidFill>
                  <a:srgbClr val="231F20"/>
                </a:solidFill>
                <a:latin typeface="Arial" panose="020B0604020202020204" pitchFamily="34" charset="0"/>
                <a:ea typeface="Tahoma" panose="020B0604030504040204" pitchFamily="34" charset="0"/>
              </a:rPr>
              <a:t>Ključni stebri BA v okviru dobavne verige in logistike.</a:t>
            </a:r>
            <a:endParaRPr kumimoji="0" lang="en-GB" sz="1800" b="0" i="0" u="none" strike="noStrike" cap="none" normalizeH="0" baseline="0" dirty="0">
              <a:ln>
                <a:noFill/>
              </a:ln>
              <a:solidFill>
                <a:schemeClr val="tx1"/>
              </a:solidFill>
              <a:effectLst/>
              <a:latin typeface="Arial" panose="020B0604020202020204" pitchFamily="34" charset="0"/>
            </a:endParaRPr>
          </a:p>
        </p:txBody>
      </p:sp>
      <p:pic>
        <p:nvPicPr>
          <p:cNvPr id="8" name="Picture 7"/>
          <p:cNvPicPr>
            <a:picLocks noChangeAspect="1"/>
          </p:cNvPicPr>
          <p:nvPr/>
        </p:nvPicPr>
        <p:blipFill>
          <a:blip r:embed="rId2"/>
          <a:stretch>
            <a:fillRect/>
          </a:stretch>
        </p:blipFill>
        <p:spPr>
          <a:xfrm>
            <a:off x="3965575" y="1481668"/>
            <a:ext cx="4260849" cy="3923833"/>
          </a:xfrm>
          <a:prstGeom prst="rect">
            <a:avLst/>
          </a:prstGeom>
        </p:spPr>
      </p:pic>
      <p:pic>
        <p:nvPicPr>
          <p:cNvPr id="5" name="Slika 4">
            <a:extLst>
              <a:ext uri="{FF2B5EF4-FFF2-40B4-BE49-F238E27FC236}">
                <a16:creationId xmlns:a16="http://schemas.microsoft.com/office/drawing/2014/main" id="{2074DFA8-E5B6-C378-50C4-6FE03BE77792}"/>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155AC981-AC54-5AB7-B85D-92893CF289FE}"/>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214207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BA" dirty="0"/>
              <a:t>Osnovni </a:t>
            </a:r>
            <a:r>
              <a:rPr lang="en-GB" dirty="0"/>
              <a:t>koncepti</a:t>
            </a:r>
            <a:r>
              <a:rPr lang="sr-Latn-BA" dirty="0"/>
              <a:t> podatkovne zbirke - SQL</a:t>
            </a:r>
            <a:endParaRPr lang="pl-PL" dirty="0"/>
          </a:p>
        </p:txBody>
      </p:sp>
      <p:pic>
        <p:nvPicPr>
          <p:cNvPr id="6" name="Picture 5"/>
          <p:cNvPicPr/>
          <p:nvPr/>
        </p:nvPicPr>
        <p:blipFill>
          <a:blip r:embed="rId2"/>
          <a:stretch>
            <a:fillRect/>
          </a:stretch>
        </p:blipFill>
        <p:spPr>
          <a:xfrm>
            <a:off x="2555239" y="1282064"/>
            <a:ext cx="6902027" cy="4737735"/>
          </a:xfrm>
          <a:prstGeom prst="rect">
            <a:avLst/>
          </a:prstGeom>
        </p:spPr>
      </p:pic>
      <p:sp>
        <p:nvSpPr>
          <p:cNvPr id="7" name="Rectangle 3"/>
          <p:cNvSpPr>
            <a:spLocks noChangeArrowheads="1"/>
          </p:cNvSpPr>
          <p:nvPr/>
        </p:nvSpPr>
        <p:spPr bwMode="auto">
          <a:xfrm>
            <a:off x="4636280" y="6019799"/>
            <a:ext cx="275107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pl-PL" sz="1100" dirty="0"/>
              <a:t>Slika: Slika 1. Podatkovni model podatkovne zbirke Chinook.</a:t>
            </a:r>
            <a:endParaRPr lang="en-GB" sz="1100" dirty="0"/>
          </a:p>
        </p:txBody>
      </p:sp>
      <p:pic>
        <p:nvPicPr>
          <p:cNvPr id="2" name="Slika 1">
            <a:extLst>
              <a:ext uri="{FF2B5EF4-FFF2-40B4-BE49-F238E27FC236}">
                <a16:creationId xmlns:a16="http://schemas.microsoft.com/office/drawing/2014/main" id="{BD0D707F-8BD1-3519-B435-E05EE3658F10}"/>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5A64F759-BCE4-E25A-F870-2C0692CC5918}"/>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286229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SQL in kako je povezan z BA in R?</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Integracija poslovne analitike (BA), SQL in R je bistvena za učinkovito upravljanje in analizo podatkov, zlasti v velikih organizacijah, kjer so podatki dobro strukturirani v podatkovnih zbirkah SQL. Medtem ko se mala in srednje velika podjetja morda še vedno spopadajo z ustreznim upravljanjem podatkov, so večja podjetja spoznala pomen organiziranja svojih poslovnih podatkov, pri čemer običajno uporabljajo podatkovne zbirke SQL. SQL je idealen za shranjevanje in posodabljanje nenehno spreminjajočih se podatkov, ki so posledica tržne realnosti in dejavnosti podjetja, na primer prodaje in prihodkov.</a:t>
            </a:r>
          </a:p>
          <a:p>
            <a:r>
              <a:rPr lang="en-GB" sz="1800" dirty="0"/>
              <a:t>R dopolnjuje SQL z zmogljivimi statističnimi orodji, prilagojenimi za analizo podatkov, zato je odlična izbira za avtomatizacijo opravil in razvoj analitičnih paketov po meri. Za razliko od splošnih programskih jezikov, kot je Python, je R posebej zasnovan za analizo podatkov, zato je ključni akter na področju BA. SQL in R skupaj ponujata robusten okvir za </a:t>
            </a:r>
            <a:r>
              <a:rPr lang="en-GB" sz="1800" dirty="0" err="1"/>
              <a:t>analizo </a:t>
            </a:r>
            <a:r>
              <a:rPr lang="en-GB" sz="1800" dirty="0"/>
              <a:t>poslovnih podatkov, ki podjetjem omogoča sprejemanje utemeljenih odločitev na podlagi natančnih in posodobljenih informacij.</a:t>
            </a:r>
          </a:p>
          <a:p>
            <a:endParaRPr lang="en-GB" sz="1800" dirty="0"/>
          </a:p>
        </p:txBody>
      </p:sp>
      <p:pic>
        <p:nvPicPr>
          <p:cNvPr id="2" name="Slika 1">
            <a:extLst>
              <a:ext uri="{FF2B5EF4-FFF2-40B4-BE49-F238E27FC236}">
                <a16:creationId xmlns:a16="http://schemas.microsoft.com/office/drawing/2014/main" id="{3684B3DD-C6EA-699E-6E98-F7E72E2F91BC}"/>
              </a:ext>
            </a:extLst>
          </p:cNvPr>
          <p:cNvPicPr>
            <a:picLocks noChangeAspect="1"/>
          </p:cNvPicPr>
          <p:nvPr/>
        </p:nvPicPr>
        <p:blipFill>
          <a:blip r:embed="rId2"/>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F8FF07CA-390B-CD66-2F26-2E2B58FD74F8}"/>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383751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Poizvedovanje po zbirki podatkov SQL z R</a:t>
            </a:r>
            <a:endParaRPr lang="pl-PL" dirty="0"/>
          </a:p>
        </p:txBody>
      </p:sp>
      <p:pic>
        <p:nvPicPr>
          <p:cNvPr id="6" name="Picture 5"/>
          <p:cNvPicPr/>
          <p:nvPr/>
        </p:nvPicPr>
        <p:blipFill>
          <a:blip r:embed="rId2"/>
          <a:stretch>
            <a:fillRect/>
          </a:stretch>
        </p:blipFill>
        <p:spPr>
          <a:xfrm>
            <a:off x="3046306" y="1481668"/>
            <a:ext cx="5760720" cy="3923665"/>
          </a:xfrm>
          <a:prstGeom prst="rect">
            <a:avLst/>
          </a:prstGeom>
        </p:spPr>
      </p:pic>
      <p:pic>
        <p:nvPicPr>
          <p:cNvPr id="2" name="Slika 1">
            <a:extLst>
              <a:ext uri="{FF2B5EF4-FFF2-40B4-BE49-F238E27FC236}">
                <a16:creationId xmlns:a16="http://schemas.microsoft.com/office/drawing/2014/main" id="{D922BEF4-C19D-D62D-A66A-F9FEC3C98499}"/>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A06458EE-9256-2455-DD12-DCBBDC9460EE}"/>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613178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906CC23B-9A1D-7587-D8F9-2C71AC8B9DB6}"/>
              </a:ext>
            </a:extLst>
          </p:cNvPr>
          <p:cNvPicPr>
            <a:picLocks noChangeAspect="1"/>
          </p:cNvPicPr>
          <p:nvPr/>
        </p:nvPicPr>
        <p:blipFill>
          <a:blip r:embed="rId2"/>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FF9F46DD-E02F-A81B-DD9D-DD536087E3A6}"/>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Poizvedovanje po zbirki podatkov SQL z R</a:t>
            </a:r>
            <a:endParaRPr lang="pl-PL" dirty="0"/>
          </a:p>
        </p:txBody>
      </p:sp>
      <p:pic>
        <p:nvPicPr>
          <p:cNvPr id="5" name="Picture 4"/>
          <p:cNvPicPr/>
          <p:nvPr/>
        </p:nvPicPr>
        <p:blipFill>
          <a:blip r:embed="rId3"/>
          <a:stretch>
            <a:fillRect/>
          </a:stretch>
        </p:blipFill>
        <p:spPr>
          <a:xfrm>
            <a:off x="2851572" y="1117600"/>
            <a:ext cx="5090161" cy="5591280"/>
          </a:xfrm>
          <a:prstGeom prst="rect">
            <a:avLst/>
          </a:prstGeom>
        </p:spPr>
      </p:pic>
    </p:spTree>
    <p:extLst>
      <p:ext uri="{BB962C8B-B14F-4D97-AF65-F5344CB8AC3E}">
        <p14:creationId xmlns:p14="http://schemas.microsoft.com/office/powerpoint/2010/main" val="18072081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Poizvedovanje po zbirki podatkov SQL z R</a:t>
            </a:r>
            <a:endParaRPr lang="pl-PL" dirty="0"/>
          </a:p>
        </p:txBody>
      </p:sp>
      <p:pic>
        <p:nvPicPr>
          <p:cNvPr id="3" name="Picture 2">
            <a:extLst>
              <a:ext uri="{FF2B5EF4-FFF2-40B4-BE49-F238E27FC236}">
                <a16:creationId xmlns:a16="http://schemas.microsoft.com/office/drawing/2014/main" id="{C4A4B956-0E8E-A6C3-DA2A-A841920F84AF}"/>
              </a:ext>
            </a:extLst>
          </p:cNvPr>
          <p:cNvPicPr>
            <a:picLocks noChangeAspect="1"/>
          </p:cNvPicPr>
          <p:nvPr/>
        </p:nvPicPr>
        <p:blipFill>
          <a:blip r:embed="rId2"/>
          <a:stretch>
            <a:fillRect/>
          </a:stretch>
        </p:blipFill>
        <p:spPr>
          <a:xfrm>
            <a:off x="1515310" y="1365583"/>
            <a:ext cx="10093158" cy="4541921"/>
          </a:xfrm>
          <a:prstGeom prst="rect">
            <a:avLst/>
          </a:prstGeom>
        </p:spPr>
      </p:pic>
      <p:pic>
        <p:nvPicPr>
          <p:cNvPr id="2" name="Slika 1">
            <a:extLst>
              <a:ext uri="{FF2B5EF4-FFF2-40B4-BE49-F238E27FC236}">
                <a16:creationId xmlns:a16="http://schemas.microsoft.com/office/drawing/2014/main" id="{1B62B515-0CDF-276F-1BF2-BFF113319178}"/>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4D3EF46E-8823-C1D1-5177-33A00FABBE92}"/>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801847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Poizvedovanje po zbirki podatkov SQL z R</a:t>
            </a:r>
            <a:endParaRPr lang="pl-PL" dirty="0"/>
          </a:p>
        </p:txBody>
      </p:sp>
      <p:pic>
        <p:nvPicPr>
          <p:cNvPr id="5" name="Picture 4">
            <a:extLst>
              <a:ext uri="{FF2B5EF4-FFF2-40B4-BE49-F238E27FC236}">
                <a16:creationId xmlns:a16="http://schemas.microsoft.com/office/drawing/2014/main" id="{D100BE13-466C-4DE0-1DEC-975F2ACCF37D}"/>
              </a:ext>
            </a:extLst>
          </p:cNvPr>
          <p:cNvPicPr>
            <a:picLocks noChangeAspect="1"/>
          </p:cNvPicPr>
          <p:nvPr/>
        </p:nvPicPr>
        <p:blipFill>
          <a:blip r:embed="rId2"/>
          <a:stretch>
            <a:fillRect/>
          </a:stretch>
        </p:blipFill>
        <p:spPr>
          <a:xfrm>
            <a:off x="1094873" y="1540904"/>
            <a:ext cx="9581147" cy="4115650"/>
          </a:xfrm>
          <a:prstGeom prst="rect">
            <a:avLst/>
          </a:prstGeom>
        </p:spPr>
      </p:pic>
      <p:pic>
        <p:nvPicPr>
          <p:cNvPr id="2" name="Slika 1">
            <a:extLst>
              <a:ext uri="{FF2B5EF4-FFF2-40B4-BE49-F238E27FC236}">
                <a16:creationId xmlns:a16="http://schemas.microsoft.com/office/drawing/2014/main" id="{9341B7E8-10A6-7F74-3E45-4ECE3974417F}"/>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B0C53798-FDD9-6182-E7EE-5E17513960B7}"/>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844362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Prikaz podatkovne baze SQL in izdelava poročila</a:t>
            </a:r>
            <a:endParaRPr lang="pl-PL" dirty="0"/>
          </a:p>
        </p:txBody>
      </p:sp>
      <p:pic>
        <p:nvPicPr>
          <p:cNvPr id="3" name="Picture 2">
            <a:extLst>
              <a:ext uri="{FF2B5EF4-FFF2-40B4-BE49-F238E27FC236}">
                <a16:creationId xmlns:a16="http://schemas.microsoft.com/office/drawing/2014/main" id="{86B35ADF-668C-23D2-A5F6-4E7C2E6BD280}"/>
              </a:ext>
            </a:extLst>
          </p:cNvPr>
          <p:cNvPicPr>
            <a:picLocks noChangeAspect="1"/>
          </p:cNvPicPr>
          <p:nvPr/>
        </p:nvPicPr>
        <p:blipFill>
          <a:blip r:embed="rId2"/>
          <a:stretch>
            <a:fillRect/>
          </a:stretch>
        </p:blipFill>
        <p:spPr>
          <a:xfrm>
            <a:off x="2231858" y="1416874"/>
            <a:ext cx="5419994" cy="5076000"/>
          </a:xfrm>
          <a:prstGeom prst="rect">
            <a:avLst/>
          </a:prstGeom>
        </p:spPr>
      </p:pic>
      <p:pic>
        <p:nvPicPr>
          <p:cNvPr id="2" name="Slika 1">
            <a:extLst>
              <a:ext uri="{FF2B5EF4-FFF2-40B4-BE49-F238E27FC236}">
                <a16:creationId xmlns:a16="http://schemas.microsoft.com/office/drawing/2014/main" id="{16C06656-AAFA-D64F-5393-D9F92F62E1A1}"/>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5B952127-A5FB-7AD2-948D-183552297597}"/>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715626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Prikaz podatkovne baze SQL in izdelava poročila</a:t>
            </a:r>
            <a:endParaRPr lang="pl-PL" dirty="0"/>
          </a:p>
        </p:txBody>
      </p:sp>
      <p:pic>
        <p:nvPicPr>
          <p:cNvPr id="5" name="Picture 4">
            <a:extLst>
              <a:ext uri="{FF2B5EF4-FFF2-40B4-BE49-F238E27FC236}">
                <a16:creationId xmlns:a16="http://schemas.microsoft.com/office/drawing/2014/main" id="{C5F4D943-9E43-4665-996E-A22B0AA52E2B}"/>
              </a:ext>
            </a:extLst>
          </p:cNvPr>
          <p:cNvPicPr>
            <a:picLocks noChangeAspect="1"/>
          </p:cNvPicPr>
          <p:nvPr/>
        </p:nvPicPr>
        <p:blipFill>
          <a:blip r:embed="rId2"/>
          <a:stretch>
            <a:fillRect/>
          </a:stretch>
        </p:blipFill>
        <p:spPr>
          <a:xfrm>
            <a:off x="114300" y="1575404"/>
            <a:ext cx="6309130" cy="3605945"/>
          </a:xfrm>
          <a:prstGeom prst="rect">
            <a:avLst/>
          </a:prstGeom>
        </p:spPr>
      </p:pic>
      <p:pic>
        <p:nvPicPr>
          <p:cNvPr id="7" name="Picture 6">
            <a:extLst>
              <a:ext uri="{FF2B5EF4-FFF2-40B4-BE49-F238E27FC236}">
                <a16:creationId xmlns:a16="http://schemas.microsoft.com/office/drawing/2014/main" id="{AC5E8151-4536-524D-E930-126C51100447}"/>
              </a:ext>
            </a:extLst>
          </p:cNvPr>
          <p:cNvPicPr>
            <a:picLocks noChangeAspect="1"/>
          </p:cNvPicPr>
          <p:nvPr/>
        </p:nvPicPr>
        <p:blipFill>
          <a:blip r:embed="rId3"/>
          <a:stretch>
            <a:fillRect/>
          </a:stretch>
        </p:blipFill>
        <p:spPr>
          <a:xfrm>
            <a:off x="6475216" y="1642312"/>
            <a:ext cx="5428209" cy="3447046"/>
          </a:xfrm>
          <a:prstGeom prst="rect">
            <a:avLst/>
          </a:prstGeom>
        </p:spPr>
      </p:pic>
      <p:pic>
        <p:nvPicPr>
          <p:cNvPr id="2" name="Slika 1">
            <a:extLst>
              <a:ext uri="{FF2B5EF4-FFF2-40B4-BE49-F238E27FC236}">
                <a16:creationId xmlns:a16="http://schemas.microsoft.com/office/drawing/2014/main" id="{F9B790DC-23B9-0D59-2C6E-0362CFB598F7}"/>
              </a:ext>
            </a:extLst>
          </p:cNvPr>
          <p:cNvPicPr>
            <a:picLocks noChangeAspect="1"/>
          </p:cNvPicPr>
          <p:nvPr/>
        </p:nvPicPr>
        <p:blipFill>
          <a:blip r:embed="rId4"/>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7F8A2D36-5BAD-1768-6993-6E06DAE82CD6}"/>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632368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Prikaz podatkovne baze SQL in izdelava poročila</a:t>
            </a:r>
            <a:endParaRPr lang="pl-PL" dirty="0"/>
          </a:p>
        </p:txBody>
      </p:sp>
      <p:pic>
        <p:nvPicPr>
          <p:cNvPr id="3" name="Picture 2">
            <a:extLst>
              <a:ext uri="{FF2B5EF4-FFF2-40B4-BE49-F238E27FC236}">
                <a16:creationId xmlns:a16="http://schemas.microsoft.com/office/drawing/2014/main" id="{ACA5F5F9-D16B-CCC7-C5D9-DD0495EE438D}"/>
              </a:ext>
            </a:extLst>
          </p:cNvPr>
          <p:cNvPicPr>
            <a:picLocks noChangeAspect="1"/>
          </p:cNvPicPr>
          <p:nvPr/>
        </p:nvPicPr>
        <p:blipFill>
          <a:blip r:embed="rId2"/>
          <a:stretch>
            <a:fillRect/>
          </a:stretch>
        </p:blipFill>
        <p:spPr>
          <a:xfrm>
            <a:off x="161745" y="1677687"/>
            <a:ext cx="5934255" cy="4392244"/>
          </a:xfrm>
          <a:prstGeom prst="rect">
            <a:avLst/>
          </a:prstGeom>
        </p:spPr>
      </p:pic>
      <p:pic>
        <p:nvPicPr>
          <p:cNvPr id="8" name="Picture 7">
            <a:extLst>
              <a:ext uri="{FF2B5EF4-FFF2-40B4-BE49-F238E27FC236}">
                <a16:creationId xmlns:a16="http://schemas.microsoft.com/office/drawing/2014/main" id="{9959DEBF-4F9A-826F-5A3C-00CE2C811D16}"/>
              </a:ext>
            </a:extLst>
          </p:cNvPr>
          <p:cNvPicPr>
            <a:picLocks noChangeAspect="1"/>
          </p:cNvPicPr>
          <p:nvPr/>
        </p:nvPicPr>
        <p:blipFill>
          <a:blip r:embed="rId3"/>
          <a:stretch>
            <a:fillRect/>
          </a:stretch>
        </p:blipFill>
        <p:spPr>
          <a:xfrm>
            <a:off x="5727032" y="2160042"/>
            <a:ext cx="6063406" cy="3120950"/>
          </a:xfrm>
          <a:prstGeom prst="rect">
            <a:avLst/>
          </a:prstGeom>
        </p:spPr>
      </p:pic>
      <p:pic>
        <p:nvPicPr>
          <p:cNvPr id="2" name="Slika 1">
            <a:extLst>
              <a:ext uri="{FF2B5EF4-FFF2-40B4-BE49-F238E27FC236}">
                <a16:creationId xmlns:a16="http://schemas.microsoft.com/office/drawing/2014/main" id="{E6296E25-B489-5F14-9529-1525D9A381D2}"/>
              </a:ext>
            </a:extLst>
          </p:cNvPr>
          <p:cNvPicPr>
            <a:picLocks noChangeAspect="1"/>
          </p:cNvPicPr>
          <p:nvPr/>
        </p:nvPicPr>
        <p:blipFill>
          <a:blip r:embed="rId4"/>
          <a:stretch>
            <a:fillRect/>
          </a:stretch>
        </p:blipFill>
        <p:spPr>
          <a:xfrm>
            <a:off x="11449973"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1BED54D1-488E-ECAA-F45B-C9CAF3A636EF}"/>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58553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Prikaz podatkovne baze SQL in izdelava poročila</a:t>
            </a:r>
            <a:endParaRPr lang="pl-PL" dirty="0"/>
          </a:p>
        </p:txBody>
      </p:sp>
      <p:pic>
        <p:nvPicPr>
          <p:cNvPr id="5" name="Picture 4">
            <a:extLst>
              <a:ext uri="{FF2B5EF4-FFF2-40B4-BE49-F238E27FC236}">
                <a16:creationId xmlns:a16="http://schemas.microsoft.com/office/drawing/2014/main" id="{EF1D5760-8145-3A8E-8276-C465BA1D8F8A}"/>
              </a:ext>
            </a:extLst>
          </p:cNvPr>
          <p:cNvPicPr>
            <a:picLocks noChangeAspect="1"/>
          </p:cNvPicPr>
          <p:nvPr/>
        </p:nvPicPr>
        <p:blipFill>
          <a:blip r:embed="rId2"/>
          <a:stretch>
            <a:fillRect/>
          </a:stretch>
        </p:blipFill>
        <p:spPr>
          <a:xfrm>
            <a:off x="222651" y="1636295"/>
            <a:ext cx="5175964" cy="4584032"/>
          </a:xfrm>
          <a:prstGeom prst="rect">
            <a:avLst/>
          </a:prstGeom>
        </p:spPr>
      </p:pic>
      <p:pic>
        <p:nvPicPr>
          <p:cNvPr id="7" name="Picture 6">
            <a:extLst>
              <a:ext uri="{FF2B5EF4-FFF2-40B4-BE49-F238E27FC236}">
                <a16:creationId xmlns:a16="http://schemas.microsoft.com/office/drawing/2014/main" id="{749558B8-3F11-F72B-8260-709708A5D786}"/>
              </a:ext>
            </a:extLst>
          </p:cNvPr>
          <p:cNvPicPr>
            <a:picLocks noChangeAspect="1"/>
          </p:cNvPicPr>
          <p:nvPr/>
        </p:nvPicPr>
        <p:blipFill>
          <a:blip r:embed="rId3"/>
          <a:stretch>
            <a:fillRect/>
          </a:stretch>
        </p:blipFill>
        <p:spPr>
          <a:xfrm>
            <a:off x="5639775" y="2273967"/>
            <a:ext cx="5890124" cy="3814011"/>
          </a:xfrm>
          <a:prstGeom prst="rect">
            <a:avLst/>
          </a:prstGeom>
        </p:spPr>
      </p:pic>
      <p:pic>
        <p:nvPicPr>
          <p:cNvPr id="2" name="Slika 1">
            <a:extLst>
              <a:ext uri="{FF2B5EF4-FFF2-40B4-BE49-F238E27FC236}">
                <a16:creationId xmlns:a16="http://schemas.microsoft.com/office/drawing/2014/main" id="{4D4CFA2B-03D9-D458-E832-1EBA1B20FC7D}"/>
              </a:ext>
            </a:extLst>
          </p:cNvPr>
          <p:cNvPicPr>
            <a:picLocks noChangeAspect="1"/>
          </p:cNvPicPr>
          <p:nvPr/>
        </p:nvPicPr>
        <p:blipFill>
          <a:blip r:embed="rId4"/>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1C2CB8CE-7DBE-696A-3317-A1904B619E46}"/>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740309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r-Latn-BA" dirty="0"/>
              <a:t>Domača naloga</a:t>
            </a:r>
            <a:r>
              <a:rPr lang="en-GB" dirty="0"/>
              <a:t>?</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sr-Latn-BA" sz="1800" dirty="0"/>
              <a:t>Ustvarite </a:t>
            </a:r>
            <a:r>
              <a:rPr lang="en-US" sz="1800" dirty="0"/>
              <a:t>prodajne trende v </a:t>
            </a:r>
            <a:r>
              <a:rPr lang="en-US" sz="1800" dirty="0" err="1"/>
              <a:t>daljšem časovnem obdobju</a:t>
            </a:r>
            <a:r>
              <a:rPr lang="en-US" sz="1800" dirty="0"/>
              <a:t>: Analizirajte, kako so se prodajne številke spreminjale skozi čas, da ugotovite sezonske trende ali vzorce rasti.</a:t>
            </a:r>
            <a:endParaRPr lang="sr-Latn-BA" sz="1800" dirty="0"/>
          </a:p>
          <a:p>
            <a:r>
              <a:rPr lang="sr-Latn-BA" sz="1800" dirty="0"/>
              <a:t>Namig (uporabite spodnjo kodo in dodajte manjkajoče dele ???):</a:t>
            </a:r>
            <a:br>
              <a:rPr lang="sr-Latn-BA" sz="1800" dirty="0"/>
            </a:br>
            <a:endParaRPr lang="sr-Latn-BA" sz="1800" dirty="0"/>
          </a:p>
          <a:p>
            <a:endParaRPr lang="en-GB" sz="1800" dirty="0"/>
          </a:p>
        </p:txBody>
      </p:sp>
      <p:pic>
        <p:nvPicPr>
          <p:cNvPr id="3" name="Picture 2">
            <a:extLst>
              <a:ext uri="{FF2B5EF4-FFF2-40B4-BE49-F238E27FC236}">
                <a16:creationId xmlns:a16="http://schemas.microsoft.com/office/drawing/2014/main" id="{9D98D875-2E41-5056-60F0-700E6B13A4B8}"/>
              </a:ext>
            </a:extLst>
          </p:cNvPr>
          <p:cNvPicPr>
            <a:picLocks noChangeAspect="1"/>
          </p:cNvPicPr>
          <p:nvPr/>
        </p:nvPicPr>
        <p:blipFill>
          <a:blip r:embed="rId2"/>
          <a:stretch>
            <a:fillRect/>
          </a:stretch>
        </p:blipFill>
        <p:spPr>
          <a:xfrm>
            <a:off x="2012996" y="3013834"/>
            <a:ext cx="4262932" cy="3218621"/>
          </a:xfrm>
          <a:prstGeom prst="rect">
            <a:avLst/>
          </a:prstGeom>
        </p:spPr>
      </p:pic>
      <p:pic>
        <p:nvPicPr>
          <p:cNvPr id="2" name="Slika 1">
            <a:extLst>
              <a:ext uri="{FF2B5EF4-FFF2-40B4-BE49-F238E27FC236}">
                <a16:creationId xmlns:a16="http://schemas.microsoft.com/office/drawing/2014/main" id="{94AD444C-F0A0-3BE8-F5CF-1F582D000733}"/>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114A24F2-4D5B-59A6-1076-260A8D6D2242}"/>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270343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Povzetek</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298651" cy="4346574"/>
          </a:xfrm>
          <a:solidFill>
            <a:schemeClr val="bg1">
              <a:lumMod val="95000"/>
            </a:schemeClr>
          </a:solidFill>
        </p:spPr>
        <p:txBody>
          <a:bodyPr>
            <a:normAutofit/>
          </a:bodyPr>
          <a:lstStyle/>
          <a:p>
            <a:pPr algn="just"/>
            <a:r>
              <a:rPr lang="en-GB" sz="1800" dirty="0">
                <a:ea typeface="Calibri" panose="020F0502020204030204" pitchFamily="34" charset="0"/>
                <a:cs typeface="Times New Roman" panose="02020603050405020304" pitchFamily="18" charset="0"/>
              </a:rPr>
              <a:t>Poslovna analitika (BA) je na podatkih temelječ pristop, ki izboljšuje poslovno odločanje s povezovanjem neobdelanih podatkov z uporabnimi vpogledi, kar izboljšuje uspešnost podjetja.</a:t>
            </a:r>
            <a:endParaRPr lang="sr-Latn-RS" sz="1800" dirty="0">
              <a:ea typeface="Calibri" panose="020F0502020204030204" pitchFamily="34" charset="0"/>
              <a:cs typeface="Times New Roman" panose="02020603050405020304" pitchFamily="18" charset="0"/>
            </a:endParaRPr>
          </a:p>
          <a:p>
            <a:pPr algn="just"/>
            <a:r>
              <a:rPr lang="en-GB" sz="1800" dirty="0">
                <a:ea typeface="Calibri" panose="020F0502020204030204" pitchFamily="34" charset="0"/>
                <a:cs typeface="Times New Roman" panose="02020603050405020304" pitchFamily="18" charset="0"/>
              </a:rPr>
              <a:t>Povezava med BA, SQL in R je ključnega pomena, saj SQL upravlja shranjevanje in posodabljanje podatkov, medtem ko R zagotavlja možnosti statistične analize.</a:t>
            </a:r>
            <a:endParaRPr lang="sr-Latn-RS" sz="1800" dirty="0">
              <a:ea typeface="Calibri" panose="020F0502020204030204" pitchFamily="34" charset="0"/>
              <a:cs typeface="Times New Roman" panose="02020603050405020304" pitchFamily="18" charset="0"/>
            </a:endParaRPr>
          </a:p>
          <a:p>
            <a:pPr algn="just"/>
            <a:r>
              <a:rPr lang="en-GB" sz="1800" dirty="0">
                <a:ea typeface="Calibri" panose="020F0502020204030204" pitchFamily="34" charset="0"/>
                <a:cs typeface="Times New Roman" panose="02020603050405020304" pitchFamily="18" charset="0"/>
              </a:rPr>
              <a:t>SQL in R skupaj predstavljata zmogljivo kombinacijo za </a:t>
            </a:r>
            <a:r>
              <a:rPr lang="en-GB" sz="1800" dirty="0" err="1">
                <a:ea typeface="Calibri" panose="020F0502020204030204" pitchFamily="34" charset="0"/>
                <a:cs typeface="Times New Roman" panose="02020603050405020304" pitchFamily="18" charset="0"/>
              </a:rPr>
              <a:t>analizo </a:t>
            </a:r>
            <a:r>
              <a:rPr lang="en-GB" sz="1800" dirty="0">
                <a:ea typeface="Calibri" panose="020F0502020204030204" pitchFamily="34" charset="0"/>
                <a:cs typeface="Times New Roman" panose="02020603050405020304" pitchFamily="18" charset="0"/>
              </a:rPr>
              <a:t>poslovnih podatkov, ki podjetjem omogoča sprejemanje utemeljenih odločitev na podlagi natančnih informacij v realnem času.</a:t>
            </a:r>
            <a:endParaRPr lang="sr-Latn-BA" sz="1800" dirty="0">
              <a:ea typeface="Calibri" panose="020F0502020204030204" pitchFamily="34" charset="0"/>
              <a:cs typeface="Times New Roman" panose="02020603050405020304" pitchFamily="18" charset="0"/>
            </a:endParaRPr>
          </a:p>
          <a:p>
            <a:pPr algn="just"/>
            <a:r>
              <a:rPr lang="sr-Latn-BA" sz="1800" dirty="0">
                <a:ea typeface="Calibri" panose="020F0502020204030204" pitchFamily="34" charset="0"/>
                <a:cs typeface="Times New Roman" panose="02020603050405020304" pitchFamily="18" charset="0"/>
              </a:rPr>
              <a:t>SQL in R sta zmogljivo orodje za analizo podatkov v logistiki in podjetništvu. Uporabljata moč obeh programov in omogočata, da so poslovne odločitve veliko bolj zanesljive.</a:t>
            </a:r>
            <a:endParaRPr lang="pl-PL" sz="1800" dirty="0">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2" name="Slika 1">
            <a:extLst>
              <a:ext uri="{FF2B5EF4-FFF2-40B4-BE49-F238E27FC236}">
                <a16:creationId xmlns:a16="http://schemas.microsoft.com/office/drawing/2014/main" id="{C54D9F3C-C2B0-1BC7-7B6B-3B5D2B1C6AB4}"/>
              </a:ext>
            </a:extLst>
          </p:cNvPr>
          <p:cNvPicPr>
            <a:picLocks noChangeAspect="1"/>
          </p:cNvPicPr>
          <p:nvPr/>
        </p:nvPicPr>
        <p:blipFill>
          <a:blip r:embed="rId2"/>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1CE8F4B7-0A7E-29A5-AE0E-B9E085E3A38E}"/>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982984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Hvala za vašo pozornost</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pic>
        <p:nvPicPr>
          <p:cNvPr id="2" name="Slika 1">
            <a:extLst>
              <a:ext uri="{FF2B5EF4-FFF2-40B4-BE49-F238E27FC236}">
                <a16:creationId xmlns:a16="http://schemas.microsoft.com/office/drawing/2014/main" id="{1E436DF2-2027-3953-0CD7-F917399BA97A}"/>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59D51274-A714-BCF7-1120-D42C9148A1DC}"/>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20019421"/>
      </p:ext>
    </p:extLst>
  </p:cSld>
  <p:clrMapOvr>
    <a:masterClrMapping/>
  </p:clrMapOvr>
</p:sld>
</file>

<file path=ppt/theme/theme1.xml><?xml version="1.0" encoding="utf-8"?>
<a:theme xmlns:a="http://schemas.openxmlformats.org/drawingml/2006/main" name="Motyw pakietu Office">
  <a:themeElements>
    <a:clrScheme name="Pakiet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majorFont>
      <a:minorFont>
        <a:latin typeface="Calibri" panose="020F0502020204030204"/>
        <a:ea typeface=""/>
        <a:cs typeface=""/>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a:gradFill>
      </a:fillStyleLst>
      <a:lnStyleLst>
        <a:ln w="6350" cap="flat" cmpd="sng" algn="ctr">
          <a:prstDash val="solid"/>
          <a:miter lim="800000"/>
        </a:ln>
        <a:ln w="12700" cap="flat" cmpd="sng" algn="ctr">
          <a:prstDash val="solid"/>
          <a:miter lim="800000"/>
        </a:ln>
        <a:ln w="1905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&#65279;<?xml version="1.0" encoding="utf-8"?><Relationships xmlns="http://schemas.openxmlformats.org/package/2006/relationships"><Relationship Type="http://schemas.openxmlformats.org/officeDocument/2006/relationships/customXmlProps" Target="/customXml/itemProps1.xml" Id="rId1" /></Relationships>
</file>

<file path=customXml/_rels/item2.xml.rels>&#65279;<?xml version="1.0" encoding="utf-8"?><Relationships xmlns="http://schemas.openxmlformats.org/package/2006/relationships"><Relationship Type="http://schemas.openxmlformats.org/officeDocument/2006/relationships/customXmlProps" Target="/customXml/itemProps2.xml" Id="rId1" /></Relationships>
</file>

<file path=customXml/_rels/item3.xml.rels>&#65279;<?xml version="1.0" encoding="utf-8"?><Relationships xmlns="http://schemas.openxmlformats.org/package/2006/relationships"><Relationship Type="http://schemas.openxmlformats.org/officeDocument/2006/relationships/customXmlProps" Target="/customXml/itemProps3.xml" Id="rId1" /></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stvari nov dokument." ma:contentTypeScope="" ma:versionID="87ef5a6ca8db3d8970e8275f87fe6ad0">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427170dd430623581aaac7a1b5010d4e"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e"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A4C988-5A36-4612-B8CC-C951AF334B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AA1A3A-16E5-4B92-94A1-45B0038B3C0A}">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3.xml><?xml version="1.0" encoding="utf-8"?>
<ds:datastoreItem xmlns:ds="http://schemas.openxmlformats.org/officeDocument/2006/customXml" ds:itemID="{78E509AD-41D0-4D20-819F-D60E09D522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2720</TotalTime>
  <Words>6437</Words>
  <Application>Microsoft Office PowerPoint</Application>
  <PresentationFormat>Širokozaslonsko</PresentationFormat>
  <Paragraphs>469</Paragraphs>
  <Slides>65</Slides>
  <Notes>0</Notes>
  <HiddenSlides>0</HiddenSlides>
  <MMClips>0</MMClips>
  <ScaleCrop>false</ScaleCrop>
  <HeadingPairs>
    <vt:vector size="6" baseType="variant">
      <vt:variant>
        <vt:lpstr>Uporabljene pisave</vt:lpstr>
      </vt:variant>
      <vt:variant>
        <vt:i4>8</vt:i4>
      </vt:variant>
      <vt:variant>
        <vt:lpstr>Tema</vt:lpstr>
      </vt:variant>
      <vt:variant>
        <vt:i4>3</vt:i4>
      </vt:variant>
      <vt:variant>
        <vt:lpstr>Naslovi diapozitivov</vt:lpstr>
      </vt:variant>
      <vt:variant>
        <vt:i4>65</vt:i4>
      </vt:variant>
    </vt:vector>
  </HeadingPairs>
  <TitlesOfParts>
    <vt:vector size="76" baseType="lpstr">
      <vt:lpstr>MS Gothic</vt:lpstr>
      <vt:lpstr>Arial</vt:lpstr>
      <vt:lpstr>Calibri</vt:lpstr>
      <vt:lpstr>Comic Sans MS</vt:lpstr>
      <vt:lpstr>Symbol</vt:lpstr>
      <vt:lpstr>Tahoma</vt:lpstr>
      <vt:lpstr>Times New Roman</vt:lpstr>
      <vt:lpstr>Wingdings</vt:lpstr>
      <vt:lpstr>Motyw pakietu Office</vt:lpstr>
      <vt:lpstr>Motyw pakietu Office</vt:lpstr>
      <vt:lpstr>Motyw pakietu Office</vt:lpstr>
      <vt:lpstr>STATISTIČNE METODE ZA ANALIZO LOGISTIČNIH PODATKOV</vt:lpstr>
      <vt:lpstr>Agenda</vt:lpstr>
      <vt:lpstr>Simulacija v logistiki</vt:lpstr>
      <vt:lpstr>Simulacija diskretnih dogodkov (DES)</vt:lpstr>
      <vt:lpstr>Primer DES v proizvodnji</vt:lpstr>
      <vt:lpstr>Simulacija diskretnih dogodkov</vt:lpstr>
      <vt:lpstr>Sistemska dinamika (SD)</vt:lpstr>
      <vt:lpstr>SD v primeru SC</vt:lpstr>
      <vt:lpstr>Sistemska dinamika</vt:lpstr>
      <vt:lpstr>Simulacija na podlagi agentov (ABS)</vt:lpstr>
      <vt:lpstr>Primer ABS SC</vt:lpstr>
      <vt:lpstr>Simulacija na podlagi agentov</vt:lpstr>
      <vt:lpstr>Pregled simulacijskih projektov</vt:lpstr>
      <vt:lpstr>Simulacijski sistem</vt:lpstr>
      <vt:lpstr>Poskusi, scenariji in replike</vt:lpstr>
      <vt:lpstr>Rezultati simulacije</vt:lpstr>
      <vt:lpstr>Sklepi</vt:lpstr>
      <vt:lpstr>Hvala za vašo pozornost</vt:lpstr>
      <vt:lpstr>STATISTIČNE METODE ZA ANALIZO LOGISTIČNIH PODATKOV</vt:lpstr>
      <vt:lpstr>Agenda</vt:lpstr>
      <vt:lpstr>Operativne raziskave v logistiki</vt:lpstr>
      <vt:lpstr>Strateško načrtovanje logistike</vt:lpstr>
      <vt:lpstr>Strateško načrtovanje logistike</vt:lpstr>
      <vt:lpstr>Simulacijski sistem</vt:lpstr>
      <vt:lpstr>Poslovna inteligenca in analitika</vt:lpstr>
      <vt:lpstr>SOP (1/2)</vt:lpstr>
      <vt:lpstr>SOP (2/2)</vt:lpstr>
      <vt:lpstr>Sistemi za podporo odločanju</vt:lpstr>
      <vt:lpstr>Večkriterijsko odločanje</vt:lpstr>
      <vt:lpstr> Primer MCDM (1/2)</vt:lpstr>
      <vt:lpstr> Primer MCDM (2/2)</vt:lpstr>
      <vt:lpstr>Postopek MCDM</vt:lpstr>
      <vt:lpstr>Zaključek</vt:lpstr>
      <vt:lpstr>Hvala za vašo pozornost</vt:lpstr>
      <vt:lpstr>STATISTIČNE METODE ZA ANALIZO LOGISTIČNIH PODATKOV</vt:lpstr>
      <vt:lpstr>Agenda</vt:lpstr>
      <vt:lpstr>Upravljanje podatkov</vt:lpstr>
      <vt:lpstr>neobdelani podatki o transakcijah (CSV) </vt:lpstr>
      <vt:lpstr>Podatki CSV v preglednico</vt:lpstr>
      <vt:lpstr>Podatki iz preglednice v zbirko podatkov + poizvedba SQL</vt:lpstr>
      <vt:lpstr>Gradnja relacijske podatkovne baze</vt:lpstr>
      <vt:lpstr>Globalni model</vt:lpstr>
      <vt:lpstr>Konceptualni model (E-R diagram)</vt:lpstr>
      <vt:lpstr>Logični model</vt:lpstr>
      <vt:lpstr>Logični model</vt:lpstr>
      <vt:lpstr>Fizični model</vt:lpstr>
      <vt:lpstr>Raziskovanje podatkov</vt:lpstr>
      <vt:lpstr>Zaključek</vt:lpstr>
      <vt:lpstr>Hvala za vašo pozornost</vt:lpstr>
      <vt:lpstr>Statistične metode za analizo logističnih podatkov</vt:lpstr>
      <vt:lpstr>Agenda</vt:lpstr>
      <vt:lpstr>Kaj je poslovna analitika?</vt:lpstr>
      <vt:lpstr>Osnovni koncepti podatkovne zbirke - SQL</vt:lpstr>
      <vt:lpstr>SQL in kako je povezan z BA in R?</vt:lpstr>
      <vt:lpstr>Poizvedovanje po zbirki podatkov SQL z R</vt:lpstr>
      <vt:lpstr>Poizvedovanje po zbirki podatkov SQL z R</vt:lpstr>
      <vt:lpstr>Poizvedovanje po zbirki podatkov SQL z R</vt:lpstr>
      <vt:lpstr>Poizvedovanje po zbirki podatkov SQL z R</vt:lpstr>
      <vt:lpstr>Prikaz podatkovne baze SQL in izdelava poročila</vt:lpstr>
      <vt:lpstr>Prikaz podatkovne baze SQL in izdelava poročila</vt:lpstr>
      <vt:lpstr>Prikaz podatkovne baze SQL in izdelava poročila</vt:lpstr>
      <vt:lpstr>Prikaz podatkovne baze SQL in izdelava poročila</vt:lpstr>
      <vt:lpstr>Domača naloga?</vt:lpstr>
      <vt:lpstr>Povzetek</vt:lpstr>
      <vt:lpstr>Hvala za vašo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subject/>
  <dc:creator>Michał Adamczak | Wyższa Szkoła Logistyki</dc:creator>
  <cp:keywords>, docId:729D9447045A74C661FCAD21A3882BE8</cp:keywords>
  <dc:description/>
  <cp:lastModifiedBy>Kristijan Brglez</cp:lastModifiedBy>
  <cp:revision>199</cp:revision>
  <dcterms:created xsi:type="dcterms:W3CDTF">2023-07-06T12:09:08Z</dcterms:created>
  <dcterms:modified xsi:type="dcterms:W3CDTF">2025-05-05T14:57:25Z</dcterms:modified>
  <dc:language>sl-SI</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PresentationFormat">
    <vt:lpwstr>Panoramiczny</vt:lpwstr>
  </property>
  <property fmtid="{D5CDD505-2E9C-101B-9397-08002B2CF9AE}" pid="4" name="Slides">
    <vt:i4>6</vt:i4>
  </property>
</Properties>
</file>