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3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123.xml" ContentType="application/vnd.openxmlformats-officedocument.presentationml.slide+xml"/>
  <Override PartName="/ppt/notesSlides/notesSlide10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34.xml" ContentType="application/vnd.openxmlformats-officedocument.presentationml.slide+xml"/>
  <Override PartName="/ppt/slides/slide124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35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125.xml" ContentType="application/vnd.openxmlformats-officedocument.presentationml.slide+xml"/>
  <Override PartName="/ppt/slides/slide130.xml" ContentType="application/vnd.openxmlformats-officedocument.presentationml.slide+xml"/>
  <Override PartName="/ppt/slides/slide136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126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customXml/item3.xml" ContentType="application/xml"/>
  <Override PartName="/customXml/itemProps3.xml" ContentType="application/vnd.openxmlformats-officedocument.customXmlProperties+xml"/>
  <Override PartName="/ppt/slides/slide132.xml" ContentType="application/vnd.openxmlformats-officedocument.presentationml.slide+xml"/>
  <Override PartName="/ppt/slides/slide127.xml" ContentType="application/vnd.openxmlformats-officedocument.presentationml.slide+xml"/>
  <Override PartName="/ppt/viewProps.xml" ContentType="application/vnd.openxmlformats-officedocument.presentationml.viewProps+xml"/>
  <Override PartName="/ppt/slides/slide122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2"/>
  </p:notesMasterIdLst>
  <p:sldIdLst>
    <p:sldId id="411" r:id="rId127"/>
    <p:sldId id="412" r:id="rId128"/>
    <p:sldId id="413" r:id="rId129"/>
    <p:sldId id="414" r:id="rId130"/>
    <p:sldId id="415" r:id="rId131"/>
    <p:sldId id="416" r:id="rId132"/>
    <p:sldId id="417" r:id="rId133"/>
    <p:sldId id="418" r:id="rId134"/>
    <p:sldId id="419" r:id="rId135"/>
    <p:sldId id="420" r:id="rId136"/>
    <p:sldId id="421" r:id="rId137"/>
    <p:sldId id="422" r:id="rId138"/>
    <p:sldId id="423" r:id="rId139"/>
    <p:sldId id="424" r:id="rId140"/>
    <p:sldId id="425" r:id="rId1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258" autoAdjust="0"/>
  </p:normalViewPr>
  <p:slideViewPr>
    <p:cSldViewPr snapToGrid="0">
      <p:cViewPr varScale="1">
        <p:scale>
          <a:sx n="102" d="100"/>
          <a:sy n="102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33.xml" Id="rId138" /><Relationship Type="http://schemas.openxmlformats.org/officeDocument/2006/relationships/slide" Target="/ppt/slides/slide123.xml" Id="rId128" /><Relationship Type="http://schemas.openxmlformats.org/officeDocument/2006/relationships/slide" Target="/ppt/slides/slide134.xml" Id="rId139" /><Relationship Type="http://schemas.openxmlformats.org/officeDocument/2006/relationships/slide" Target="/ppt/slides/slide124.xml" Id="rId129" /><Relationship Type="http://schemas.openxmlformats.org/officeDocument/2006/relationships/slide" Target="/ppt/slides/slide135.xml" Id="rId140" /><Relationship Type="http://schemas.openxmlformats.org/officeDocument/2006/relationships/customXml" Target="/customXml/item1.xml" Id="rId1" /><Relationship Type="http://schemas.openxmlformats.org/officeDocument/2006/relationships/slide" Target="/ppt/slides/slide125.xml" Id="rId130" /><Relationship Type="http://schemas.openxmlformats.org/officeDocument/2006/relationships/slide" Target="/ppt/slides/slide130.xml" Id="rId135" /><Relationship Type="http://schemas.openxmlformats.org/officeDocument/2006/relationships/notesMaster" Target="/ppt/notesMasters/notesMaster1.xml" Id="rId172" /><Relationship Type="http://schemas.openxmlformats.org/officeDocument/2006/relationships/slide" Target="/ppt/slides/slide136.xml" Id="rId141" /><Relationship Type="http://schemas.openxmlformats.org/officeDocument/2006/relationships/customXml" Target="/customXml/item2.xml" Id="rId2" /><Relationship Type="http://schemas.openxmlformats.org/officeDocument/2006/relationships/slide" Target="/ppt/slides/slide126.xml" Id="rId131" /><Relationship Type="http://schemas.openxmlformats.org/officeDocument/2006/relationships/slide" Target="/ppt/slides/slide131.xml" Id="rId136" /><Relationship Type="http://schemas.openxmlformats.org/officeDocument/2006/relationships/presProps" Target="/ppt/presProps.xml" Id="rId173" /><Relationship Type="http://schemas.openxmlformats.org/officeDocument/2006/relationships/customXml" Target="/customXml/item3.xml" Id="rId3" /><Relationship Type="http://schemas.openxmlformats.org/officeDocument/2006/relationships/slide" Target="/ppt/slides/slide132.xml" Id="rId137" /><Relationship Type="http://schemas.openxmlformats.org/officeDocument/2006/relationships/slide" Target="/ppt/slides/slide127.xml" Id="rId132" /><Relationship Type="http://schemas.openxmlformats.org/officeDocument/2006/relationships/viewProps" Target="/ppt/viewProps.xml" Id="rId174" /><Relationship Type="http://schemas.openxmlformats.org/officeDocument/2006/relationships/slide" Target="/ppt/slides/slide122.xml" Id="rId127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128.xml" Id="rId133" /><Relationship Type="http://schemas.openxmlformats.org/officeDocument/2006/relationships/theme" Target="/ppt/theme/theme1.xml" Id="rId175" /><Relationship Type="http://schemas.openxmlformats.org/officeDocument/2006/relationships/slide" Target="/ppt/slides/slide129.xml" Id="rId134" /><Relationship Type="http://schemas.openxmlformats.org/officeDocument/2006/relationships/tableStyles" Target="/ppt/tableStyles.xml" Id="rId17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0.xml.rels>&#65279;<?xml version="1.0" encoding="utf-8"?><Relationships xmlns="http://schemas.openxmlformats.org/package/2006/relationships"><Relationship Type="http://schemas.openxmlformats.org/officeDocument/2006/relationships/slide" Target="/ppt/slides/slide123.xml" Id="rId2" /><Relationship Type="http://schemas.openxmlformats.org/officeDocument/2006/relationships/notesMaster" Target="/ppt/notesMasters/notesMaster1.xml" Id="rId1" /></Relationships>
</file>

<file path=ppt/notesSlides/_rels/notesSlide101.xml.rels>&#65279;<?xml version="1.0" encoding="utf-8"?><Relationships xmlns="http://schemas.openxmlformats.org/package/2006/relationships"><Relationship Type="http://schemas.openxmlformats.org/officeDocument/2006/relationships/slide" Target="/ppt/slides/slide124.xml" Id="rId2" /><Relationship Type="http://schemas.openxmlformats.org/officeDocument/2006/relationships/notesMaster" Target="/ppt/notesMasters/notesMaster1.xml" Id="rId1" /></Relationship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in mnenj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22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6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/Relationships>
</file>

<file path=ppt/slides/_rels/slide123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notesSlide" Target="/ppt/notesSlides/notesSlide100.xml" Id="rId2" /><Relationship Type="http://schemas.openxmlformats.org/officeDocument/2006/relationships/slideLayout" Target="/ppt/slideLayouts/slideLayout3.xml" Id="rId1" /></Relationships>
</file>

<file path=ppt/slides/_rels/slide12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notesSlide" Target="/ppt/notesSlides/notesSlide101.xml" Id="rId2" /><Relationship Type="http://schemas.openxmlformats.org/officeDocument/2006/relationships/slideLayout" Target="/ppt/slideLayouts/slideLayout3.xml" Id="rId1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28.png" Id="rId2" /><Relationship Type="http://schemas.openxmlformats.org/officeDocument/2006/relationships/slideLayout" Target="/ppt/slideLayouts/slideLayout3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27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29.png" Id="rId2" /><Relationship Type="http://schemas.openxmlformats.org/officeDocument/2006/relationships/slideLayout" Target="/ppt/slideLayouts/slideLayout3.xml" Id="rId1" /></Relationships>
</file>

<file path=ppt/slides/_rels/slide128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0.png" Id="rId2" /><Relationship Type="http://schemas.openxmlformats.org/officeDocument/2006/relationships/slideLayout" Target="/ppt/slideLayouts/slideLayout3.xml" Id="rId1" /></Relationships>
</file>

<file path=ppt/slides/_rels/slide129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1.png" Id="rId2" /><Relationship Type="http://schemas.openxmlformats.org/officeDocument/2006/relationships/slideLayout" Target="/ppt/slideLayouts/slideLayout3.xml" Id="rId1" /></Relationships>
</file>

<file path=ppt/slides/_rels/slide130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2.png" Id="rId2" /><Relationship Type="http://schemas.openxmlformats.org/officeDocument/2006/relationships/slideLayout" Target="/ppt/slideLayouts/slideLayout3.xml" Id="rId1" /></Relationships>
</file>

<file path=ppt/slides/_rels/slide13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3.png" Id="rId2" /><Relationship Type="http://schemas.openxmlformats.org/officeDocument/2006/relationships/slideLayout" Target="/ppt/slideLayouts/slideLayout3.xml" Id="rId1" /></Relationships>
</file>

<file path=ppt/slides/_rels/slide132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4.png" Id="rId2" /><Relationship Type="http://schemas.openxmlformats.org/officeDocument/2006/relationships/slideLayout" Target="/ppt/slideLayouts/slideLayout3.xml" Id="rId1" /></Relationships>
</file>

<file path=ppt/slides/_rels/slide133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5.png" Id="rId2" /><Relationship Type="http://schemas.openxmlformats.org/officeDocument/2006/relationships/slideLayout" Target="/ppt/slideLayouts/slideLayout3.xml" Id="rId1" /></Relationships>
</file>

<file path=ppt/slides/_rels/slide13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6.png" Id="rId2" /><Relationship Type="http://schemas.openxmlformats.org/officeDocument/2006/relationships/slideLayout" Target="/ppt/slideLayouts/slideLayout3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7.png" Id="rId2" /><Relationship Type="http://schemas.openxmlformats.org/officeDocument/2006/relationships/slideLayout" Target="/ppt/slideLayouts/slideLayout3.xml" Id="rId1" /></Relationships>
</file>

<file path=ppt/slides/_rels/slide13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1" /></Relationships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grafikonov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</a:t>
            </a:r>
            <a:r>
              <a:rPr lang="hr-HR" sz="2800" b="1" dirty="0" err="1"/>
              <a:t>inteligenca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07701A2-61A6-4132-5827-FED05D197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2618ABE-5B8A-CCF6-1329-E15BE57941FD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252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Dimenzije in mere</a:t>
            </a:r>
          </a:p>
          <a:p>
            <a:r>
              <a:rPr lang="en-US" sz="2400" dirty="0"/>
              <a:t>Diskretna in zvezna polja </a:t>
            </a:r>
          </a:p>
          <a:p>
            <a:r>
              <a:rPr lang="en-US" sz="2400" dirty="0"/>
              <a:t>Urejanje lastnosti podatkov</a:t>
            </a:r>
          </a:p>
          <a:p>
            <a:r>
              <a:rPr lang="en-US" sz="2400" dirty="0"/>
              <a:t>Osi in oznake</a:t>
            </a:r>
          </a:p>
          <a:p>
            <a:r>
              <a:rPr lang="en-US" sz="2400" dirty="0"/>
              <a:t>Vrednosti in imena meritev</a:t>
            </a:r>
            <a:endParaRPr lang="hr-HR" sz="2400" dirty="0"/>
          </a:p>
          <a:p>
            <a:r>
              <a:rPr lang="en-US" sz="2400" dirty="0"/>
              <a:t>Gradnja skupnih diagramov</a:t>
            </a:r>
          </a:p>
          <a:p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3E63A4-524C-A42D-68B7-7BB5FE6A9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D8A860B-F2C4-5B0B-3232-56704911822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679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Elementi vizualizacije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Dimenzije, mere in oznake so združene za ustvarjanje različnih grafov za vizualizacijo podatkov.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Dimenzije so kvalitativne vrednosti, kot so imena in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Meritve so numerične, kvantitativne vrednosti, ki jih lahko izmerite.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Oznake so podatkovne točke, ki so prikazane v pogledu z uporabo: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Barva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Velikost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Oblika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Namig za orodje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987D3E5-1FD0-3528-3FB0-16D2C6934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FF5D068-F892-0147-7908-A67A99BFAF2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45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Dimenzije in mere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Podatkovna polja so ustvarjena iz stolpcev v viru podatkov. Polja, ki jih povlečete na polico stolpca ali vrstice, so v pogledu predstavljena kot oznake.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Podatkovna polja lahko razvrstimo v dve vrsti: Dimenzije in mere.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Dimenzije so polja, ki se uporabljajo za razvrščanje, segmentacijo in razkrivanje podrobnosti v podatkih.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Ukrepi so polja, ki jih je mogoče združevati.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ta polja v podoknu s podatki loči z eno vodoravno črto. </a:t>
            </a:r>
          </a:p>
          <a:p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F90AB3-05F0-6834-2779-54039F71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8D89E5B-7482-FF1F-9FC1-E603543803B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Dimenzije in mere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Dimenzije in mere je mogoče predstaviti na dva različna načina: zvezno in diskretno.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Neprekinjena polja predstavljajo neprekinjeno pot brez prekinitve. Ustvarjajo os X, če so postavljena na stolpce, in os Y, če so postavljena na vrstice.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Diskretna polja so posamično ločena in različna. Ustvarjajo glave vrstic in stolpcev, ko so nameščena na polici Vrstice ali Stolpci.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Pomembna opomba: zvezna polja so prikazana z zeleno barvo, diskretna polja pa z modro.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1370F8-D9B6-6915-7F4A-1703F330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8924268-F044-5213-D757-4DE0B5A663A0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Os grafikona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graf vključuje neprekinjeno polje v vrstici ali stolpcu, je prikazu dodana os. Na osi bodo prikazane podatkovne točke v razponu vrednosti.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Os je lahko vodoravna ali navpična, odvisno od lokacije merila.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Vodoravna os - Merjenje na polici z vrsticami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Navpična os - merjenje na polici s stolpci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dvojnim klikom na os so na voljo možnosti za urejanje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desnim klikom na os prilagodite pogled in obliko. </a:t>
            </a:r>
          </a:p>
          <a:p>
            <a:endParaRPr lang="hr-HR" dirty="0"/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8C8536-B766-8807-CF01-0C4F4D64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5A44256-4DEA-F4D0-FD97-215343D2414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Oznake za grafikone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Med ustvarjanjem vizualizacije lahko oznakam na grafu dodate oznake.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Oznake lahko dodate tako, da kliknete na oznako oznake in potrdite potrditveno polje "Prikaži oznake oznak" v pogovornem oknu z oznakami.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V tem pogovornem oknu lahko spremenite obliko nalepk.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Etikete lahko ustvarite tudi tako, da dimenzijo ali mero povlečete na kartico z oznakami etiket.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Posamezne oznake lahko dodate oznaki tako, da na prikazu z desno tipko miške kliknete na oznako.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CC0350A-F1F8-B6F0-6487-705B5A38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9DFAF73-9A2D-A4D4-7E79-D3651D42F060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Stolpčni diagrami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V stolpčnih diagramih lahko primerjate podatke med kategorijami.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 dirty="0"/>
              <a:t>Navpični </a:t>
            </a:r>
            <a:r>
              <a:rPr lang="en-US" dirty="0"/>
              <a:t>stolpčni diagram ustvarite tako, da na polico Stolpci postavite dimenzijo, na polico Vrstice pa mero.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 dirty="0"/>
              <a:t>Vodoravni </a:t>
            </a:r>
            <a:r>
              <a:rPr lang="en-US" dirty="0"/>
              <a:t>stolpčni diagram ustvarite tako, da na polico Vrstice postavite dimenzijo, na polico Stolpci pa mero.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Uporabite dodatna merila ali dimenzije, da dodatno pojasnite svoje podatke, tako da oznakam dodate barvo (zložena vrstica) ali velikost. </a:t>
            </a:r>
          </a:p>
          <a:p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8BF802-9A00-9938-36AD-928AE8CC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A4BABF-A4B0-5ED2-044F-FB2D0008DDF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Črtni diagrami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Črtni diagrami povezujejo posamezne podatkovne točke v pogledu.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Omogočajo preprost način vizualizacije zaporedja vrednosti in so uporabni, kadar želite videti trende skozi čas ali napovedati prihodnje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Črtni diagrami niso obvezni, vendar se pogosto uporabljajo, kadar gre za dimenzijo datuma.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Polja, dodana na polico s stolpci, bodo </a:t>
            </a:r>
            <a:r>
              <a:rPr lang="en-US" b="1" dirty="0"/>
              <a:t>os X</a:t>
            </a:r>
            <a:r>
              <a:rPr lang="en-US" dirty="0"/>
              <a:t>, polja, dodana na polico z vrsticami, pa </a:t>
            </a:r>
            <a:r>
              <a:rPr lang="en-US" b="1" dirty="0"/>
              <a:t>os Y</a:t>
            </a:r>
            <a:r>
              <a:rPr lang="en-US" dirty="0"/>
              <a:t>.</a:t>
            </a:r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E20902-3796-C464-6325-42FCF13D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1932D71-8EBF-5ED2-8947-B292476D903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Kombinirana os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FF"/>
                </a:highlight>
              </a:rPr>
              <a:t>Kombinirane osi (Blended Axis</a:t>
            </a:r>
            <a:r>
              <a:rPr lang="en-US" dirty="0"/>
              <a:t>) delijo os, tako da so vse oznake prikazane v enem podoknu.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Mešanje osi je najprimernejše pri primerjavi mer, ki imajo podobno merilo in enote.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povlečete eno merilo na os drugega merila, se ustvari kombinirana os. To je označeno z dvema zelenima črtama nad osjo Y merila.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Meritve lahko povlečete na os iz podokna s podatki ali kartice police. </a:t>
            </a: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F52843-9071-787F-D799-010B19DB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AE607C-2EB3-0CBE-AE50-5FEC178EA00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Dvojna os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Dvojne </a:t>
            </a:r>
            <a:r>
              <a:rPr lang="en-US" dirty="0">
                <a:highlight>
                  <a:schemeClr val="lt1"/>
                </a:highlight>
              </a:rPr>
              <a:t>osi </a:t>
            </a:r>
            <a:r>
              <a:rPr lang="en-US" dirty="0"/>
              <a:t>primerjajo več ukrepov z uporabo dvojnih osi, ki sta dve neodvisni osi, ki sta naloženi druga na drugo.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Dvojne osi so uporabne za analizo dveh meritev z različnimi lestvicami.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merilo povlečete na desno ali na vrh pogleda, se ustvari dvojna os. To je označeno s črno črtkano črto in eno samo zeleno črto.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Dvojna os lahko v istem pogledu prikaže dve različni vrsti oznak. </a:t>
            </a:r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94E372-6F28-42C0-D746-FB17A837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24D30E6-297B-704E-5739-DE3ECE4E9AA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Razpršene ploskve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Diagrami razpršitve se uporabljajo za vizualizacijo </a:t>
            </a:r>
            <a:r>
              <a:rPr lang="en-US" b="1" dirty="0"/>
              <a:t>razmerij </a:t>
            </a:r>
            <a:r>
              <a:rPr lang="en-US" dirty="0"/>
              <a:t>med številčnimi spremenljivkami in prikaz vzorcev v podatkovnih nizih.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Ustvarite razpršeni graf tako, da na polico </a:t>
            </a:r>
            <a:r>
              <a:rPr lang="en-US" b="1" dirty="0"/>
              <a:t>Stolpci </a:t>
            </a:r>
            <a:r>
              <a:rPr lang="en-US" dirty="0"/>
              <a:t>postavite vsaj eno meritev, na polico </a:t>
            </a:r>
            <a:r>
              <a:rPr lang="en-US" b="1" dirty="0"/>
              <a:t>Vrstice </a:t>
            </a:r>
            <a:r>
              <a:rPr lang="en-US" dirty="0"/>
              <a:t>pa vsaj eno meritev.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Če povlečete sekundarno kategorijo (dimenzijo) na oznako </a:t>
            </a:r>
            <a:r>
              <a:rPr lang="en-US" b="1" dirty="0"/>
              <a:t>Barve, Velikost, Oznaka, Podrobnosti ali Oblika</a:t>
            </a:r>
            <a:r>
              <a:rPr lang="en-US" dirty="0"/>
              <a:t>, ustvarite diagram z več oznakami.</a:t>
            </a:r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7BC0C7-4D84-E3BD-E412-8E9C1F45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97B64E-9ABA-F376-9B9A-683C51BFB94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Zemljevidi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zemljevidi lahko pripravite geografsko analizo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Zemljevidi za pravilno delovanje potrebujejo podatke o lokaciji.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Običajne vrste podatkov zemljevidov vključujejo: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Dolžina in širina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Mesto, država in država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Letališče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 err="1"/>
              <a:t>Areacode </a:t>
            </a:r>
            <a:r>
              <a:rPr lang="en-US" dirty="0"/>
              <a:t>(ZDA)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dodajanjem dodatnih dimenzij in mer na kartico z oznakami boste dodatno pojasnili raven podrobnosti.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223D8A-8695-BF9D-E08B-97A6BBFB1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2ACCAAE-12AC-1013-F7CA-B0AF788978B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Deli celote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Količinski diagrami in drevesni zemljevidi so odlične možnosti, kadar želite prikazati odstotek celote.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Količinske diagrame uporabite, kadar želite prikazati razmerja med polji, ki se nanašajo na celoto. Uporabite jih, kadar je število dimenzij omejeno (manj kot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Drevesni zemljevidi, podobno kot tortni diagrami, so odličen način za prikaz odnosov med polji, ki imajo več kot 5 dimenzij. </a:t>
            </a:r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679A1E-26BE-02A8-4F30-9E9EF726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7B78E38-1190-80CD-E52D-DFF669B914B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F8DA0A0-C44D-6A9D-21ED-A1B61A11E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EEEDF26-1EE5-5569-F0A4-0D77A91593B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80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5F344-16F7-4CAA-B88C-D5D1692FF210}"/>
</file>

<file path=docProps/app.xml><?xml version="1.0" encoding="utf-8"?>
<Properties xmlns="http://schemas.openxmlformats.org/officeDocument/2006/extended-properties" xmlns:vt="http://schemas.openxmlformats.org/officeDocument/2006/docPropsVTypes">
  <TotalTime>13649</TotalTime>
  <Words>21434</Words>
  <Application>Microsoft Office PowerPoint</Application>
  <PresentationFormat>Širokozaslonsko</PresentationFormat>
  <Paragraphs>1919</Paragraphs>
  <Slides>166</Slides>
  <Notes>104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166</vt:i4>
      </vt:variant>
    </vt:vector>
  </HeadingPairs>
  <TitlesOfParts>
    <vt:vector size="176" baseType="lpstr">
      <vt:lpstr>Aptos</vt:lpstr>
      <vt:lpstr>Arial</vt:lpstr>
      <vt:lpstr>Calibri</vt:lpstr>
      <vt:lpstr>Cambria Math</vt:lpstr>
      <vt:lpstr>Courier New</vt:lpstr>
      <vt:lpstr>Czcionka tekstu podstawowego</vt:lpstr>
      <vt:lpstr>Tahoma</vt:lpstr>
      <vt:lpstr>Times New Roman</vt:lpstr>
      <vt:lpstr>Motyw pakietu Office</vt:lpstr>
      <vt:lpstr>Motyw pakietu Office</vt:lpstr>
      <vt:lpstr>PowerPointova predstavitev</vt:lpstr>
      <vt:lpstr>Agenda</vt:lpstr>
      <vt:lpstr>Distribucija splošnega tovora</vt:lpstr>
      <vt:lpstr>Distribucija splošnega tovora</vt:lpstr>
      <vt:lpstr>Distribucija splošnega tovora</vt:lpstr>
      <vt:lpstr>Prednosti distribucije splošnega tovora</vt:lpstr>
      <vt:lpstr>Težave pri distribuciji splošnega tovora</vt:lpstr>
      <vt:lpstr>Izbira: lastna logistika ali upravljavec</vt:lpstr>
      <vt:lpstr>Katerega logističnega operaterja izbrati?</vt:lpstr>
      <vt:lpstr>Katerega logističnega operaterja izbrati?</vt:lpstr>
      <vt:lpstr>Katerega logističnega operaterja izbrati?</vt:lpstr>
      <vt:lpstr>Katerega logističnega operaterja izbrati?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III</vt:lpstr>
      <vt:lpstr>Ceniki v dani nalogi - cenik III</vt:lpstr>
      <vt:lpstr>Ceniki v dani nalogi - cenik III</vt:lpstr>
      <vt:lpstr>Ceniki v dani nalogi - cenik III</vt:lpstr>
      <vt:lpstr>Ceniki v danem opravilu - cenik IV</vt:lpstr>
      <vt:lpstr>Dejavniki, ki vplivajo na stopnje</vt:lpstr>
      <vt:lpstr>Primerjava z lastnimi stroški</vt:lpstr>
      <vt:lpstr>Povzetek</vt:lpstr>
      <vt:lpstr>Hvala za vašo pozornost</vt:lpstr>
      <vt:lpstr>Napredna uporaba preglednic za analizo logističnih podatkov</vt:lpstr>
      <vt:lpstr>Agenda</vt:lpstr>
      <vt:lpstr>Gravitacijska točka</vt:lpstr>
      <vt:lpstr>Gravitacijska točka - teorija lokacije</vt:lpstr>
      <vt:lpstr>Gravitacijska točka - teorija lokacije</vt:lpstr>
      <vt:lpstr>Gravitacijska točka - teorija lokacije</vt:lpstr>
      <vt:lpstr>Gravitacijska točka - teorija lokacije</vt:lpstr>
      <vt:lpstr>Gravitacijska točka - Dolžina loka velikega kroga</vt:lpstr>
      <vt:lpstr>Gravitacijska točka - Dolžina loka velikega kroga</vt:lpstr>
      <vt:lpstr>Predstavitev nalog, ki jih je treba rešiti</vt:lpstr>
      <vt:lpstr>Vhodni podatki</vt:lpstr>
      <vt:lpstr>I metoda</vt:lpstr>
      <vt:lpstr>I metoda</vt:lpstr>
      <vt:lpstr>Metoda II</vt:lpstr>
      <vt:lpstr>GP - več distribucijskih centrov</vt:lpstr>
      <vt:lpstr>GP - več distribucijskih centrov</vt:lpstr>
      <vt:lpstr>Povzetek</vt:lpstr>
      <vt:lpstr>Hvala za vašo pozornost</vt:lpstr>
      <vt:lpstr>Napredna uporaba preglednic za analizo logističnih podatkov</vt:lpstr>
      <vt:lpstr>Agenda</vt:lpstr>
      <vt:lpstr>Napovedovanje</vt:lpstr>
      <vt:lpstr>Napovedovanje</vt:lpstr>
      <vt:lpstr>Napovedovanje</vt:lpstr>
      <vt:lpstr>Prednosti napovedovanja povpraševanja</vt:lpstr>
      <vt:lpstr>Težave pri napovedovanju</vt:lpstr>
      <vt:lpstr>Ocena kakovosti napovedi</vt:lpstr>
      <vt:lpstr>Ocena kakovosti napovedi</vt:lpstr>
      <vt:lpstr>Ocena kakovosti napovedi</vt:lpstr>
      <vt:lpstr>Naivni model</vt:lpstr>
      <vt:lpstr>Povprečne metode</vt:lpstr>
      <vt:lpstr>Brownov model</vt:lpstr>
      <vt:lpstr>Holtov model</vt:lpstr>
      <vt:lpstr>Wintersov model</vt:lpstr>
      <vt:lpstr>Analitični modeli</vt:lpstr>
      <vt:lpstr>Napake v napovedih</vt:lpstr>
      <vt:lpstr>Vhodni podatki za naloge</vt:lpstr>
      <vt:lpstr>Izračun optimalnih parametrov</vt:lpstr>
      <vt:lpstr>Izračun optimalnih parametrov</vt:lpstr>
      <vt:lpstr>Naloga I</vt:lpstr>
      <vt:lpstr>Naloga I</vt:lpstr>
      <vt:lpstr>Naloga II</vt:lpstr>
      <vt:lpstr>Naloga III</vt:lpstr>
      <vt:lpstr>Naloga III</vt:lpstr>
      <vt:lpstr>Povzetek</vt:lpstr>
      <vt:lpstr>Hvala za vašo pozornost</vt:lpstr>
      <vt:lpstr>PowerPointova predstavitev</vt:lpstr>
      <vt:lpstr>Agenda</vt:lpstr>
      <vt:lpstr>Distribucija splošnega tovora</vt:lpstr>
      <vt:lpstr>Distribucija splošnega tovora</vt:lpstr>
      <vt:lpstr>Distribucija splošnega tovora</vt:lpstr>
      <vt:lpstr>Prednosti distribucije splošnega tovora</vt:lpstr>
      <vt:lpstr>Težave pri distribuciji splošnega tovora</vt:lpstr>
      <vt:lpstr>Model distribucije I</vt:lpstr>
      <vt:lpstr>Distribucijski model II</vt:lpstr>
      <vt:lpstr>Model distribucije III</vt:lpstr>
      <vt:lpstr>Izbira pravega distribucijskega modela</vt:lpstr>
      <vt:lpstr>Izbira pravega distribucijskega modela</vt:lpstr>
      <vt:lpstr>Izbira pravega distribucijskega modela</vt:lpstr>
      <vt:lpstr>Kazalniki in merilniki</vt:lpstr>
      <vt:lpstr>Naloga - vhodni podatki</vt:lpstr>
      <vt:lpstr>Enačba za dolžino loka velikega kroga</vt:lpstr>
      <vt:lpstr>Naloga - predpostavke</vt:lpstr>
      <vt:lpstr>Naloga - prvi del</vt:lpstr>
      <vt:lpstr>Naloga - del I, vzorčni izračuni</vt:lpstr>
      <vt:lpstr>Naloga - drugi del</vt:lpstr>
      <vt:lpstr>Naloga - del II, vzorčni izračuni</vt:lpstr>
      <vt:lpstr>Naloga - del II, vzorčni izračuni</vt:lpstr>
      <vt:lpstr>Naloga - del III</vt:lpstr>
      <vt:lpstr>Naloga - del III, nasveti</vt:lpstr>
      <vt:lpstr>Naloga - del IV</vt:lpstr>
      <vt:lpstr>Naloga - del IV, nasveti</vt:lpstr>
      <vt:lpstr>Povzetek</vt:lpstr>
      <vt:lpstr>Hvala za vašo pozornost</vt:lpstr>
      <vt:lpstr>PowerPointova predstavitev</vt:lpstr>
      <vt:lpstr>Agenda</vt:lpstr>
      <vt:lpstr>Raziskovanje platforme Tableau</vt:lpstr>
      <vt:lpstr>Vrste datotek Tableau</vt:lpstr>
      <vt:lpstr>Raziskovanje platforme Tableau</vt:lpstr>
      <vt:lpstr>Terminologija Tableau </vt:lpstr>
      <vt:lpstr>Terminologija Tableau </vt:lpstr>
      <vt:lpstr>Terminologija Tableau </vt:lpstr>
      <vt:lpstr>Elementi vizualizacije </vt:lpstr>
      <vt:lpstr>Povezovanje z virom podatkov</vt:lpstr>
      <vt:lpstr>Vrste podatkov </vt:lpstr>
      <vt:lpstr>Podatkovne povezave</vt:lpstr>
      <vt:lpstr>Podatkovne povezave</vt:lpstr>
      <vt:lpstr>Čiščenje podatkov </vt:lpstr>
      <vt:lpstr>Oblikovanje podatkov</vt:lpstr>
      <vt:lpstr>Oblikovanje podatkov </vt:lpstr>
      <vt:lpstr>Hvala za vašo pozornost</vt:lpstr>
      <vt:lpstr>PowerPointova predstavitev</vt:lpstr>
      <vt:lpstr>Agenda</vt:lpstr>
      <vt:lpstr>Elementi vizualizacije </vt:lpstr>
      <vt:lpstr>Dimenzije in mere</vt:lpstr>
      <vt:lpstr>Dimenzije in mere</vt:lpstr>
      <vt:lpstr>Os grafikona</vt:lpstr>
      <vt:lpstr>Oznake za grafikone</vt:lpstr>
      <vt:lpstr>Stolpčni diagrami</vt:lpstr>
      <vt:lpstr>Črtni diagrami</vt:lpstr>
      <vt:lpstr>Kombinirana os </vt:lpstr>
      <vt:lpstr>Dvojna os</vt:lpstr>
      <vt:lpstr>Razpršene ploskve </vt:lpstr>
      <vt:lpstr>Zemljevidi</vt:lpstr>
      <vt:lpstr>Deli celote</vt:lpstr>
      <vt:lpstr>Hvala za vašo pozornost</vt:lpstr>
      <vt:lpstr>PowerPointova predstavitev</vt:lpstr>
      <vt:lpstr>Agenda</vt:lpstr>
      <vt:lpstr>Skupni seštevki in združevanje</vt:lpstr>
      <vt:lpstr>Skupni seštevki in združevanje</vt:lpstr>
      <vt:lpstr>Izračunana polja</vt:lpstr>
      <vt:lpstr>Funkcije nizov</vt:lpstr>
      <vt:lpstr>Izračuni datuma</vt:lpstr>
      <vt:lpstr>Izračuni datuma - primer</vt:lpstr>
      <vt:lpstr>Hitri izračuni tabel</vt:lpstr>
      <vt:lpstr>Zakaj Tableau Maps?</vt:lpstr>
      <vt:lpstr>Zemljevidi proporcionalnih simbolov</vt:lpstr>
      <vt:lpstr>Choropleth zemljevidi</vt:lpstr>
      <vt:lpstr>Choropleth proti proporcionalnim zemljevidom</vt:lpstr>
      <vt:lpstr>Možnosti zemljevida</vt:lpstr>
      <vt:lpstr>Hvala za vašo pozornost</vt:lpstr>
      <vt:lpstr>Poslovna inteligenca</vt:lpstr>
      <vt:lpstr>Agenda</vt:lpstr>
      <vt:lpstr>Kaj je strojno učenje?</vt:lpstr>
      <vt:lpstr>Kaj je strojno učenje?</vt:lpstr>
      <vt:lpstr>Osnove in teoretične predpostavke ML</vt:lpstr>
      <vt:lpstr>Poslovna inteligenca in ML v SC</vt:lpstr>
      <vt:lpstr>Poslovna inteligenca in ML v SC</vt:lpstr>
      <vt:lpstr>Študija primera: Klasifikacija številk z MNIST</vt:lpstr>
      <vt:lpstr>Študija primera: Klasifikacija številk z MNIST</vt:lpstr>
      <vt:lpstr>Kako ga rešiti: Paketi za uporabo</vt:lpstr>
      <vt:lpstr>Postopek, ki ga je treba upoštevati</vt:lpstr>
      <vt:lpstr>Postopek, ki ga je treba upoštevati</vt:lpstr>
      <vt:lpstr>Postopek, ki ga je treba upoštevati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Kristijan Brglez</cp:lastModifiedBy>
  <cp:revision>157</cp:revision>
  <dcterms:created xsi:type="dcterms:W3CDTF">2023-07-06T12:09:08Z</dcterms:created>
  <dcterms:modified xsi:type="dcterms:W3CDTF">2025-05-08T08:59:06Z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