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144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s/slide145.xml" ContentType="application/vnd.openxmlformats-officedocument.presentationml.slide+xml"/>
  <Override PartName="/customXml/item1.xml" ContentType="application/xml"/>
  <Override PartName="/customXml/itemProps1.xml" ContentType="application/vnd.openxmlformats-officedocument.customXmlProperties+xml"/>
  <Override PartName="/ppt/slides/slide146.xml" ContentType="application/vnd.openxmlformats-officedocument.presentationml.slide+xml"/>
  <Override PartName="/ppt/slides/slide15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41.xml" ContentType="application/vnd.openxmlformats-officedocument.presentationml.slide+xml"/>
  <Override PartName="/customXml/item2.xml" ContentType="application/xml"/>
  <Override PartName="/customXml/itemProps2.xml" ContentType="application/vnd.openxmlformats-officedocument.customXmlProperties+xml"/>
  <Override PartName="/ppt/slides/slide147.xml" ContentType="application/vnd.openxmlformats-officedocument.presentationml.slide+xml"/>
  <Override PartName="/ppt/presProps.xml" ContentType="application/vnd.openxmlformats-officedocument.presentationml.presProps+xml"/>
  <Override PartName="/ppt/slides/slide142.xml" ContentType="application/vnd.openxmlformats-officedocument.presentationml.slide+xml"/>
  <Override PartName="/ppt/slides/slide137.xml" ContentType="application/vnd.openxmlformats-officedocument.presentationml.slide+xml"/>
  <Override PartName="/customXml/item3.xml" ContentType="application/xml"/>
  <Override PartName="/customXml/itemProps3.xml" ContentType="application/vnd.openxmlformats-officedocument.customXmlProperties+xml"/>
  <Override PartName="/ppt/slides/slide148.xml" ContentType="application/vnd.openxmlformats-officedocument.presentationml.slide+xml"/>
  <Override PartName="/ppt/viewProps.xml" ContentType="application/vnd.openxmlformats-officedocument.presentationml.viewProps+xml"/>
  <Override PartName="/ppt/slides/slide138.xml" ContentType="application/vnd.openxmlformats-officedocument.presentationml.slide+xml"/>
  <Override PartName="/ppt/notesSlides/notesSlide102.xml" ContentType="application/vnd.openxmlformats-officedocument.presentationml.notesSlide+xml"/>
  <Override PartName="/ppt/slides/slide143.xml" ContentType="application/vnd.openxmlformats-officedocument.presentationml.slide+xml"/>
  <Override PartName="/ppt/slides/slide149.xml" ContentType="application/vnd.openxmlformats-officedocument.presentationml.slide+xml"/>
  <Override PartName="/ppt/slides/slide139.xml" ContentType="application/vnd.openxmlformats-officedocument.presentationml.slide+xml"/>
  <Override PartName="/ppt/notesSlides/notesSlide103.xml" ContentType="application/vnd.openxmlformats-officedocument.presentationml.notesSlide+xml"/>
  <Override PartName="/ppt/slides/slide150.xml" ContentType="application/vnd.openxmlformats-officedocument.presentationml.slide+xml"/>
  <Override PartName="/ppt/tableStyles.xml" ContentType="application/vnd.openxmlformats-officedocument.presentationml.tableStyles+xml"/>
  <Override PartName="/ppt/slides/slide140.xml" ContentType="application/vnd.openxmlformats-officedocument.presentationml.slide+xml"/>
  <Override PartName="/ppt/notesSlides/notesSlide104.xml" ContentType="application/vnd.openxmlformats-officedocument.presentationml.notesSlide+xml"/>
  <Override PartName="/docProps/custom.xml" ContentType="application/vnd.openxmlformats-officedocument.custom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2"/>
  </p:notesMasterIdLst>
  <p:sldIdLst>
    <p:sldId id="426" r:id="rId142"/>
    <p:sldId id="427" r:id="rId143"/>
    <p:sldId id="428" r:id="rId144"/>
    <p:sldId id="429" r:id="rId145"/>
    <p:sldId id="430" r:id="rId146"/>
    <p:sldId id="431" r:id="rId147"/>
    <p:sldId id="432" r:id="rId148"/>
    <p:sldId id="433" r:id="rId149"/>
    <p:sldId id="434" r:id="rId150"/>
    <p:sldId id="435" r:id="rId151"/>
    <p:sldId id="436" r:id="rId152"/>
    <p:sldId id="437" r:id="rId153"/>
    <p:sldId id="438" r:id="rId154"/>
    <p:sldId id="439" r:id="rId155"/>
    <p:sldId id="440" r:id="rId15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015BA6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9" autoAdjust="0"/>
    <p:restoredTop sz="92258" autoAdjust="0"/>
  </p:normalViewPr>
  <p:slideViewPr>
    <p:cSldViewPr snapToGrid="0">
      <p:cViewPr varScale="1">
        <p:scale>
          <a:sx n="102" d="100"/>
          <a:sy n="102" d="100"/>
        </p:scale>
        <p:origin x="8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144.xml" Id="rId149" /><Relationship Type="http://schemas.openxmlformats.org/officeDocument/2006/relationships/slide" Target="/ppt/slides/slide145.xml" Id="rId150" /><Relationship Type="http://schemas.openxmlformats.org/officeDocument/2006/relationships/customXml" Target="/customXml/item1.xml" Id="rId1" /><Relationship Type="http://schemas.openxmlformats.org/officeDocument/2006/relationships/slide" Target="/ppt/slides/slide146.xml" Id="rId151" /><Relationship Type="http://schemas.openxmlformats.org/officeDocument/2006/relationships/slide" Target="/ppt/slides/slide151.xml" Id="rId156" /><Relationship Type="http://schemas.openxmlformats.org/officeDocument/2006/relationships/notesMaster" Target="/ppt/notesMasters/notesMaster1.xml" Id="rId172" /><Relationship Type="http://schemas.openxmlformats.org/officeDocument/2006/relationships/slide" Target="/ppt/slides/slide141.xml" Id="rId146" /><Relationship Type="http://schemas.openxmlformats.org/officeDocument/2006/relationships/customXml" Target="/customXml/item2.xml" Id="rId2" /><Relationship Type="http://schemas.openxmlformats.org/officeDocument/2006/relationships/slide" Target="/ppt/slides/slide147.xml" Id="rId152" /><Relationship Type="http://schemas.openxmlformats.org/officeDocument/2006/relationships/presProps" Target="/ppt/presProps.xml" Id="rId173" /><Relationship Type="http://schemas.openxmlformats.org/officeDocument/2006/relationships/slide" Target="/ppt/slides/slide142.xml" Id="rId147" /><Relationship Type="http://schemas.openxmlformats.org/officeDocument/2006/relationships/slide" Target="/ppt/slides/slide137.xml" Id="rId142" /><Relationship Type="http://schemas.openxmlformats.org/officeDocument/2006/relationships/customXml" Target="/customXml/item3.xml" Id="rId3" /><Relationship Type="http://schemas.openxmlformats.org/officeDocument/2006/relationships/slide" Target="/ppt/slides/slide148.xml" Id="rId153" /><Relationship Type="http://schemas.openxmlformats.org/officeDocument/2006/relationships/viewProps" Target="/ppt/viewProps.xml" Id="rId174" /><Relationship Type="http://schemas.openxmlformats.org/officeDocument/2006/relationships/slide" Target="/ppt/slides/slide138.xml" Id="rId143" /><Relationship Type="http://schemas.openxmlformats.org/officeDocument/2006/relationships/slide" Target="/ppt/slides/slide143.xml" Id="rId148" /><Relationship Type="http://schemas.openxmlformats.org/officeDocument/2006/relationships/slideMaster" Target="/ppt/slideMasters/slideMaster1.xml" Id="rId4" /><Relationship Type="http://schemas.openxmlformats.org/officeDocument/2006/relationships/slide" Target="/ppt/slides/slide149.xml" Id="rId154" /><Relationship Type="http://schemas.openxmlformats.org/officeDocument/2006/relationships/theme" Target="/ppt/theme/theme1.xml" Id="rId175" /><Relationship Type="http://schemas.openxmlformats.org/officeDocument/2006/relationships/slide" Target="/ppt/slides/slide139.xml" Id="rId144" /><Relationship Type="http://schemas.openxmlformats.org/officeDocument/2006/relationships/slide" Target="/ppt/slides/slide150.xml" Id="rId155" /><Relationship Type="http://schemas.openxmlformats.org/officeDocument/2006/relationships/tableStyles" Target="/ppt/tableStyles.xml" Id="rId176" /><Relationship Type="http://schemas.openxmlformats.org/officeDocument/2006/relationships/slide" Target="/ppt/slides/slide140.xml" Id="rId145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3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82C0-9634-45D9-AA9D-1F5A6C0DFCFE}" type="datetimeFigureOut">
              <a:rPr lang="pl-PL" smtClean="0"/>
              <a:t>8.05.2025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Kliknite, da uredite slog vzorca besedila</a:t>
            </a:r>
          </a:p>
          <a:p>
            <a:pPr lvl="1"/>
            <a:r>
              <a:rPr lang="pl-PL"/>
              <a:t>Drugi raven</a:t>
            </a:r>
          </a:p>
          <a:p>
            <a:pPr lvl="2"/>
            <a:r>
              <a:rPr lang="pl-PL"/>
              <a:t>Tretji raven</a:t>
            </a:r>
          </a:p>
          <a:p>
            <a:pPr lvl="3"/>
            <a:r>
              <a:rPr lang="pl-PL"/>
              <a:t>Višji nivo</a:t>
            </a:r>
          </a:p>
          <a:p>
            <a:pPr lvl="4"/>
            <a:r>
              <a:rPr lang="pl-PL"/>
              <a:t>Pojasnila o tem, kako se je zgodilo to, kar se je zgodilo.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EF10-037F-4F0F-BE3F-FA2408EF2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2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02.xml.rels>&#65279;<?xml version="1.0" encoding="utf-8"?><Relationships xmlns="http://schemas.openxmlformats.org/package/2006/relationships"><Relationship Type="http://schemas.openxmlformats.org/officeDocument/2006/relationships/slide" Target="/ppt/slides/slide138.xml" Id="rId2" /><Relationship Type="http://schemas.openxmlformats.org/officeDocument/2006/relationships/notesMaster" Target="/ppt/notesMasters/notesMaster1.xml" Id="rId1" /></Relationships>
</file>

<file path=ppt/notesSlides/_rels/notesSlide103.xml.rels>&#65279;<?xml version="1.0" encoding="utf-8"?><Relationships xmlns="http://schemas.openxmlformats.org/package/2006/relationships"><Relationship Type="http://schemas.openxmlformats.org/officeDocument/2006/relationships/slide" Target="/ppt/slides/slide139.xml" Id="rId2" /><Relationship Type="http://schemas.openxmlformats.org/officeDocument/2006/relationships/notesMaster" Target="/ppt/notesMasters/notesMaster1.xml" Id="rId1" /></Relationships>
</file>

<file path=ppt/notesSlides/_rels/notesSlide104.xml.rels>&#65279;<?xml version="1.0" encoding="utf-8"?><Relationships xmlns="http://schemas.openxmlformats.org/package/2006/relationships"><Relationship Type="http://schemas.openxmlformats.org/officeDocument/2006/relationships/slide" Target="/ppt/slides/slide140.xml" Id="rId2" /><Relationship Type="http://schemas.openxmlformats.org/officeDocument/2006/relationships/notesMaster" Target="/ppt/notesMasters/notesMaster1.xml" Id="rId1" /></Relationship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7004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0371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643FF-6F21-DBC3-116D-75C4F652F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D5BEA99-B304-86CD-64AA-3E3605D79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8A3D16C-871D-C0CF-5BAD-25FE11E95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2C5276-709F-0353-E95A-161C94F648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2045663"/>
      </p:ext>
    </p:extLst>
  </p:cSld>
  <p:clrMapOvr>
    <a:masterClrMapping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image" Target="/ppt/media/image1.png" Id="rId2" /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image" Target="/ppt/media/image2.png" Id="rId8" /><Relationship Type="http://schemas.openxmlformats.org/officeDocument/2006/relationships/slideLayout" Target="/ppt/slideLayouts/slideLayout3.xml" Id="rId3" /><Relationship Type="http://schemas.openxmlformats.org/officeDocument/2006/relationships/image" Target="/ppt/media/image1.png" Id="rId7" /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6" /></Relationships>
</file>

<file path=ppt/slideMasters/slideMaster1.xml><?xml version="1.0" encoding="utf-8"?>
<p:sldMaster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da je bil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Financira Evropska unija.</a:t>
            </a:r>
          </a:p>
          <a:p>
            <a:r>
              <a:rPr lang="en-US" dirty="0"/>
              <a:t>Izražena stališča in mnenja so izključno stališča in mnenja avtorjev in ne odražajo nujno stališč in mnenj Evropske unije ali Izvajalske agencije za izobraževanje in kulturo (EACEA).</a:t>
            </a:r>
          </a:p>
          <a:p>
            <a:r>
              <a:rPr lang="en-US" dirty="0"/>
              <a:t>Evropska unija in agencija EACEA ne moreta biti odgovorni zanje.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37.xml.rels>&#65279;<?xml version="1.0" encoding="utf-8"?><Relationships xmlns="http://schemas.openxmlformats.org/package/2006/relationships"><Relationship Type="http://schemas.openxmlformats.org/officeDocument/2006/relationships/image" Target="/ppt/media/image2.png" Id="rId3" /><Relationship Type="http://schemas.openxmlformats.org/officeDocument/2006/relationships/image" Target="/ppt/media/image1.png" Id="rId2" /><Relationship Type="http://schemas.openxmlformats.org/officeDocument/2006/relationships/slideLayout" Target="/ppt/slideLayouts/slideLayout1.xml" Id="rId1" /><Relationship Type="http://schemas.openxmlformats.org/officeDocument/2006/relationships/image" Target="/ppt/media/image6.png" Id="rId6" /><Relationship Type="http://schemas.openxmlformats.org/officeDocument/2006/relationships/image" Target="/ppt/media/image3.png" Id="rId5" /><Relationship Type="http://schemas.openxmlformats.org/officeDocument/2006/relationships/image" Target="/ppt/media/image5.png" Id="rId4" /></Relationships>
</file>

<file path=ppt/slides/_rels/slide138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notesSlide" Target="/ppt/notesSlides/notesSlide102.xml" Id="rId2" /><Relationship Type="http://schemas.openxmlformats.org/officeDocument/2006/relationships/slideLayout" Target="/ppt/slideLayouts/slideLayout3.xml" Id="rId1" /></Relationships>
</file>

<file path=ppt/slides/_rels/slide139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notesSlide" Target="/ppt/notesSlides/notesSlide103.xml" Id="rId2" /><Relationship Type="http://schemas.openxmlformats.org/officeDocument/2006/relationships/slideLayout" Target="/ppt/slideLayouts/slideLayout3.xml" Id="rId1" /></Relationships>
</file>

<file path=ppt/slides/_rels/slide140.xml.rels>&#65279;<?xml version="1.0" encoding="utf-8"?><Relationships xmlns="http://schemas.openxmlformats.org/package/2006/relationships"><Relationship Type="http://schemas.openxmlformats.org/officeDocument/2006/relationships/image" Target="/ppt/media/image38.png" Id="rId3" /><Relationship Type="http://schemas.openxmlformats.org/officeDocument/2006/relationships/notesSlide" Target="/ppt/notesSlides/notesSlide104.xml" Id="rId2" /><Relationship Type="http://schemas.openxmlformats.org/officeDocument/2006/relationships/slideLayout" Target="/ppt/slideLayouts/slideLayout3.xml" Id="rId1" /><Relationship Type="http://schemas.openxmlformats.org/officeDocument/2006/relationships/image" Target="/ppt/media/image6.png" Id="rId4" /></Relationships>
</file>

<file path=ppt/slides/_rels/slide141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142.xml.rels>&#65279;<?xml version="1.0" encoding="utf-8"?><Relationships xmlns="http://schemas.openxmlformats.org/package/2006/relationships"><Relationship Type="http://schemas.openxmlformats.org/officeDocument/2006/relationships/image" Target="/ppt/media/image39.png" Id="rId3" /><Relationship Type="http://schemas.openxmlformats.org/officeDocument/2006/relationships/slideLayout" Target="/ppt/slideLayouts/slideLayout3.xml" Id="rId1" /><Relationship Type="http://schemas.openxmlformats.org/officeDocument/2006/relationships/image" Target="/ppt/media/image6.png" Id="rId4" /><Relationship Type="http://schemas.openxmlformats.org/officeDocument/2006/relationships/hyperlink" Target="https://help.tableau.com/current/pro/desktop/en-us/functions_functions_string.htm" TargetMode="External" Id="rId2" /></Relationships>
</file>

<file path=ppt/slides/_rels/slide143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40.png" Id="rId2" /><Relationship Type="http://schemas.openxmlformats.org/officeDocument/2006/relationships/slideLayout" Target="/ppt/slideLayouts/slideLayout3.xml" Id="rId1" /></Relationships>
</file>

<file path=ppt/slides/_rels/slide144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41.png" Id="rId2" /><Relationship Type="http://schemas.openxmlformats.org/officeDocument/2006/relationships/slideLayout" Target="/ppt/slideLayouts/slideLayout3.xml" Id="rId1" /></Relationships>
</file>

<file path=ppt/slides/_rels/slide145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42.png" Id="rId2" /><Relationship Type="http://schemas.openxmlformats.org/officeDocument/2006/relationships/slideLayout" Target="/ppt/slideLayouts/slideLayout3.xml" Id="rId1" /></Relationships>
</file>

<file path=ppt/slides/_rels/slide146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147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148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149.xml.rels>&#65279;<?xml version="1.0" encoding="utf-8"?><Relationships xmlns="http://schemas.openxmlformats.org/package/2006/relationships"><Relationship Type="http://schemas.openxmlformats.org/officeDocument/2006/relationships/image" Target="/ppt/media/image44.png" Id="rId3" /><Relationship Type="http://schemas.openxmlformats.org/officeDocument/2006/relationships/image" Target="/ppt/media/image43.png" Id="rId2" /><Relationship Type="http://schemas.openxmlformats.org/officeDocument/2006/relationships/slideLayout" Target="/ppt/slideLayouts/slideLayout3.xml" Id="rId1" /><Relationship Type="http://schemas.openxmlformats.org/officeDocument/2006/relationships/image" Target="/ppt/media/image6.png" Id="rId4" /></Relationships>
</file>

<file path=ppt/slides/_rels/slide150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45.png" Id="rId2" /><Relationship Type="http://schemas.openxmlformats.org/officeDocument/2006/relationships/slideLayout" Target="/ppt/slideLayouts/slideLayout3.xml" Id="rId1" /></Relationships>
</file>

<file path=ppt/slides/_rels/slide151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5.png" Id="rId2" /><Relationship Type="http://schemas.openxmlformats.org/officeDocument/2006/relationships/slideLayout" Target="/ppt/slideLayouts/slideLayout1.xml" Id="rId1" /></Relationships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Veščine poslovne analitike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prihodnost oskrbovalnih verig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Številka 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- 2022-1-PL01-KA220-HED-000088856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626679" y="2690451"/>
            <a:ext cx="5337910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Tableau Desktop</a:t>
            </a:r>
          </a:p>
          <a:p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Izračuni in zemljevidi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668F3BE0-D50E-57E1-D837-D84DD60AFE4E}"/>
              </a:ext>
            </a:extLst>
          </p:cNvPr>
          <p:cNvSpPr txBox="1">
            <a:spLocks/>
          </p:cNvSpPr>
          <p:nvPr/>
        </p:nvSpPr>
        <p:spPr>
          <a:xfrm>
            <a:off x="5700634" y="345175"/>
            <a:ext cx="5160406" cy="2184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sz="2800" b="1" dirty="0"/>
              <a:t>Poslovna </a:t>
            </a:r>
            <a:r>
              <a:rPr lang="hr-HR" sz="2800" b="1" dirty="0" err="1"/>
              <a:t>inteligenca</a:t>
            </a:r>
            <a:endParaRPr lang="pl-PL" sz="28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EB65024-3D1F-CC61-F71D-9AE3B81F9F41}"/>
              </a:ext>
            </a:extLst>
          </p:cNvPr>
          <p:cNvSpPr txBox="1">
            <a:spLocks/>
          </p:cNvSpPr>
          <p:nvPr/>
        </p:nvSpPr>
        <p:spPr>
          <a:xfrm>
            <a:off x="5786525" y="4638167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Učno </a:t>
            </a: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gradivo za </a:t>
            </a:r>
            <a:r>
              <a:rPr lang="pl-PL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vaje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C7E2C0E-67DD-A72F-E122-CFE06BF03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113" y="5626724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D7E4E46-8ABC-7C5D-C75B-168C27A33344}"/>
              </a:ext>
            </a:extLst>
          </p:cNvPr>
          <p:cNvSpPr txBox="1"/>
          <p:nvPr/>
        </p:nvSpPr>
        <p:spPr>
          <a:xfrm>
            <a:off x="5987973" y="5723984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6470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95" y="2049388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Ustvarjanje in urejanje izračunanih polj</a:t>
            </a:r>
          </a:p>
          <a:p>
            <a:r>
              <a:rPr lang="en-US" sz="2400" dirty="0"/>
              <a:t>Funkcije nizov</a:t>
            </a:r>
          </a:p>
          <a:p>
            <a:r>
              <a:rPr lang="en-US" sz="2400" dirty="0"/>
              <a:t>Izračuni tabel</a:t>
            </a:r>
          </a:p>
          <a:p>
            <a:r>
              <a:rPr lang="en-US" sz="2400" dirty="0"/>
              <a:t>Izračuni datuma</a:t>
            </a:r>
            <a:endParaRPr lang="hr-HR" sz="2400" dirty="0"/>
          </a:p>
          <a:p>
            <a:r>
              <a:rPr lang="hr-HR" sz="2400" dirty="0" err="1"/>
              <a:t>Zemljevidi</a:t>
            </a:r>
            <a:endParaRPr lang="en-US" sz="2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B3BA3D6-1086-41C9-4ACE-784C4AC0B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AC94003-5DE4-6E0B-2574-9C6BCBF43C51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9452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Skupni seštevki in združevanje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9D2F6B-FD8A-07D8-0005-DDB4D44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dirty="0"/>
              <a:t>Pri uporabi besedilne tabele Tableau omogoča dodajanje velikih vsot vrstic, vmesnih vsot in velikih vsot stolpcev.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dirty="0"/>
              <a:t>Skupni seštevki se lahko v prikaz dodajo z uporabo menija Analiza v navigacijski vrstici in podokna Analiza.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dirty="0"/>
              <a:t>Pri skupnih vrednostih se privzeto uporabljajo razčlenjeni podatki iz osnovnega vira podatkov. Če poleg SUM uporabljate še kakšno drugo agregiranje, lahko to povzroči zmedo.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dirty="0"/>
              <a:t>Da bi seštevki delovali, morajo obstajati: 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Vsaj en naslov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Zbirni ukrep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626FE20-44DB-83FA-48DC-8FE2492E74E2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5CEB600-C80E-3F6F-E7A6-91B433A54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C4DE772-678A-02E3-F2E5-4DD10772FF24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15986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2EAC8-3F4A-304B-960E-025488620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DED8DB3-F077-551A-1225-A33A93218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Skupni seštevki in združevanje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E9306FF-A39E-4A32-875C-0AD7BFA47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hr-H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levi 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strani </a:t>
            </a:r>
            <a:r>
              <a:rPr lang="hr-H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zavihku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</a:t>
            </a:r>
            <a:r>
              <a:rPr lang="hr-H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izberite možnost </a:t>
            </a:r>
            <a:r>
              <a:rPr lang="hr-HR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Seštevki </a:t>
            </a:r>
            <a:r>
              <a:rPr lang="hr-H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povlecite na </a:t>
            </a:r>
            <a:r>
              <a:rPr lang="hr-H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vizualizacijo v polje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Veliki </a:t>
            </a:r>
            <a:r>
              <a:rPr lang="hr-HR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seštevki stolpcev</a:t>
            </a:r>
            <a:r>
              <a:rPr lang="hr-H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hr-H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dobite vsoto vrednosti v stolpcih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F263FA41-DC1F-8D54-B1BF-5F114C0EC2C1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4523BBB-AB3E-F0C8-1846-BD3625D79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235" y="2636402"/>
            <a:ext cx="7045529" cy="296550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8DF5B55-5269-6B22-7C96-4F089324F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2A6EF69-B117-9893-D380-4A9D7820C3D3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4329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190E6-E466-14EC-36CC-361B13AA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Izračunana polja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36EF4-2257-F31C-4337-CCD2887F0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dirty="0">
                <a:highlight>
                  <a:schemeClr val="lt1"/>
                </a:highlight>
              </a:rPr>
              <a:t>Izračunana polja omogočajo ustvarjanje novih podatkov iz že obstoječih podatkov.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dirty="0">
                <a:highlight>
                  <a:schemeClr val="lt1"/>
                </a:highlight>
              </a:rPr>
              <a:t>Izračunana polja so odlična za uporabo, kadar osnovni podatki ne vsebujejo vseh vrednosti, potrebnih za analizo.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dirty="0">
                <a:highlight>
                  <a:schemeClr val="lt1"/>
                </a:highlight>
              </a:rPr>
              <a:t>Pri ustvarjanju izračunanega polja v bistvu ustvarite nov podatkovni stolpec iz polja, ki ga nadzorujete v podoknu s podatki.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dirty="0">
                <a:highlight>
                  <a:schemeClr val="lt1"/>
                </a:highlight>
              </a:rPr>
              <a:t>Izračunana polja lahko ustvarite na dva načina. Prvi je, da dvakrat kliknete obstoječe polje na polici Vrstice, Stolpci, Oznake ali Merilne vrednosti in ga odprete kot ad hoc izračun.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dirty="0">
                <a:highlight>
                  <a:schemeClr val="lt1"/>
                </a:highlight>
              </a:rPr>
              <a:t>Drugi način je uporaba urejevalnika polj za izračun. Do tega urejevalnika lahko dostopate prek menija Analiza ali z desnim klikom v podoknu Podatki</a:t>
            </a:r>
            <a:r>
              <a:rPr lang="en-US" dirty="0">
                <a:highlight>
                  <a:schemeClr val="lt1"/>
                </a:highlight>
              </a:rPr>
              <a:t>. </a:t>
            </a:r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lang="en-US" sz="2000" dirty="0">
              <a:solidFill>
                <a:srgbClr val="000000"/>
              </a:solidFill>
              <a:highlight>
                <a:srgbClr val="AFEFA9"/>
              </a:highlight>
              <a:latin typeface="Arial"/>
              <a:ea typeface="Arial"/>
              <a:cs typeface="Arial"/>
              <a:sym typeface="Arial"/>
            </a:endParaRPr>
          </a:p>
          <a:p>
            <a:endParaRPr lang="hr-HR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A31F29C-FD10-0913-F3BA-8B49B56F8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695B4D4-1C15-C7F1-46B2-88EDC5903E05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45779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1BF9-F3AC-7445-4D11-384CD0456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Funkcije nizov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B4D0C-C025-61BB-0FD3-4469BCE07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8124" cy="4351338"/>
          </a:xfrm>
        </p:spPr>
        <p:txBody>
          <a:bodyPr/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>
                <a:highlight>
                  <a:schemeClr val="lt1"/>
                </a:highlight>
              </a:rPr>
              <a:t>Ena od značilnosti izračunanih polj je možnost manipuliranja z nizom podatkov z uporabo posebnih funkcij.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>
                <a:highlight>
                  <a:schemeClr val="lt1"/>
                </a:highlight>
              </a:rPr>
              <a:t>Tableau uporablja niz vgrajenih funkcij, ki so podrobno opisane na </a:t>
            </a:r>
            <a:r>
              <a:rPr lang="en-US" u="sng" dirty="0">
                <a:highlight>
                  <a:schemeClr val="lt1"/>
                </a:highlight>
                <a:hlinkClick r:id="rId2"/>
              </a:rPr>
              <a:t>spletnem mestu Tableau</a:t>
            </a:r>
            <a:r>
              <a:rPr lang="en-US" dirty="0">
                <a:highlight>
                  <a:schemeClr val="lt1"/>
                </a:highlight>
              </a:rPr>
              <a:t>. </a:t>
            </a:r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r>
              <a:rPr lang="en-US" dirty="0">
                <a:highlight>
                  <a:schemeClr val="lt1"/>
                </a:highlight>
              </a:rPr>
              <a:t>String funkcije so ustvarjene z isto metodo kot izračunano polje v meniju Analiza ali podoknu Podatki. </a:t>
            </a:r>
          </a:p>
          <a:p>
            <a:endParaRPr lang="hr-HR" dirty="0"/>
          </a:p>
        </p:txBody>
      </p:sp>
      <p:pic>
        <p:nvPicPr>
          <p:cNvPr id="4" name="Google Shape;770;p42">
            <a:extLst>
              <a:ext uri="{FF2B5EF4-FFF2-40B4-BE49-F238E27FC236}">
                <a16:creationId xmlns:a16="http://schemas.microsoft.com/office/drawing/2014/main" id="{3DF42011-72D7-EF6E-1779-C2DC53212C3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6324" y="2411137"/>
            <a:ext cx="4722278" cy="252979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3D562C3-8FBF-7728-734B-64DA163AE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E116674-0CFC-73D7-0189-733D20241F08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7200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C865-A850-0E91-13A8-A4B6D7873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Izračuni datuma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97C6C-FF2E-2CF2-0277-2DF71FAFF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0865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Datumi so pogosti v številnih virih podatkov.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Tableau samodejno prepozna datume in uporabi določen nabor funkcij.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Tableau z metodo izračunanega polja omogoča manipulacijo datumov v podatkovnem viru.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Priljubljene funkcije datuma vključujejo: 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DATEADD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DATEDIFF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DATETRUNC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DATEPART</a:t>
            </a:r>
            <a:endParaRPr lang="hr-HR" dirty="0"/>
          </a:p>
        </p:txBody>
      </p:sp>
      <p:pic>
        <p:nvPicPr>
          <p:cNvPr id="4" name="Google Shape;778;p43">
            <a:extLst>
              <a:ext uri="{FF2B5EF4-FFF2-40B4-BE49-F238E27FC236}">
                <a16:creationId xmlns:a16="http://schemas.microsoft.com/office/drawing/2014/main" id="{09D5FCFE-1A08-9AB8-3FB1-060DC44B690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59065" y="2408633"/>
            <a:ext cx="4739975" cy="253468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D2DB265-412A-D921-A26D-3DA43C582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E6907AF-2F63-227D-4001-69B213D47C59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0163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EDED9-97AA-29F3-AB42-73A9D49F9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A87D0-36B5-80B5-65A8-3B2F53FC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Izračuni datuma </a:t>
            </a:r>
            <a:r>
              <a:rPr lang="hr-HR" dirty="0"/>
              <a:t>- </a:t>
            </a:r>
            <a:r>
              <a:rPr lang="hr-HR" dirty="0" err="1"/>
              <a:t>primer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F024A-7B13-3154-D488-C1CF4872C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0865" cy="4351338"/>
          </a:xfrm>
        </p:spPr>
        <p:txBody>
          <a:bodyPr>
            <a:normAutofit fontScale="85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Tableau vsebuje funkcijo, ki lahko izračuna čas med dvema datumoma (</a:t>
            </a:r>
            <a:r>
              <a:rPr lang="en-US" dirty="0" err="1"/>
              <a:t>npr. </a:t>
            </a:r>
            <a:r>
              <a:rPr lang="en-US" dirty="0"/>
              <a:t>med datumom dostave in datumom naročila).</a:t>
            </a:r>
            <a:endParaRPr lang="hr-HR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 dirty="0"/>
              <a:t>DATEDIFF('day',[datum naročila],[datum odpreme])</a:t>
            </a:r>
            <a:endParaRPr lang="hr-HR" b="1" dirty="0"/>
          </a:p>
          <a:p>
            <a:pPr>
              <a:spcBef>
                <a:spcPts val="800"/>
              </a:spcBef>
            </a:pPr>
            <a:r>
              <a:rPr lang="en-US" dirty="0"/>
              <a:t>Prvi parameter je "datumski del", ki določa, na kateri ravni datuma se izračuna razlika (dan, mesec, leto...)</a:t>
            </a:r>
            <a:endParaRPr lang="hr-HR" dirty="0"/>
          </a:p>
          <a:p>
            <a:pPr>
              <a:spcBef>
                <a:spcPts val="800"/>
              </a:spcBef>
            </a:pPr>
            <a:r>
              <a:rPr lang="en-US" dirty="0"/>
              <a:t>Drugi parameter je "datum začetka", ki predstavlja datum začetka</a:t>
            </a:r>
            <a:endParaRPr lang="hr-HR" dirty="0"/>
          </a:p>
          <a:p>
            <a:pPr>
              <a:spcBef>
                <a:spcPts val="800"/>
              </a:spcBef>
            </a:pPr>
            <a:r>
              <a:rPr lang="en-US" dirty="0"/>
              <a:t>Tretji parameter je "končni datum", ki predstavlja končni datum.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DE6D7AA-2E59-94E3-C9FA-F4BE84308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715" y="2542339"/>
            <a:ext cx="4728740" cy="291790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937BD1C-5425-11BE-31BB-82576445E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06D1DBE-6CBC-7BC4-014D-D4E8C92B77A1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7518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4485D-68DC-43E9-9546-7461FCC8A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Hitri izračuni tabel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53F4F-8DFA-7BE7-9AC7-5FC27DFF9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87139" cy="4351338"/>
          </a:xfrm>
        </p:spPr>
        <p:txBody>
          <a:bodyPr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Hitri izračuni v tabeli omogočajo hitro uporabo izračunov v pogledu z uporabo običajnih vrst izračunov.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Hitre izračune tabele lahko uporabite z metodo desnega klika na mero, ki je bila dodana v prikaz.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Običajni hitri izračuni tabel vključujejo:</a:t>
            </a: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Tekoči seštevek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Razlika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Razlika v odstotkih 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Rang</a:t>
            </a:r>
          </a:p>
          <a:p>
            <a:endParaRPr lang="hr-HR" dirty="0"/>
          </a:p>
        </p:txBody>
      </p:sp>
      <p:pic>
        <p:nvPicPr>
          <p:cNvPr id="4" name="Google Shape;803;p46">
            <a:extLst>
              <a:ext uri="{FF2B5EF4-FFF2-40B4-BE49-F238E27FC236}">
                <a16:creationId xmlns:a16="http://schemas.microsoft.com/office/drawing/2014/main" id="{8F1605D8-5DC2-73A5-D47D-426648D8386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8219" y="1684420"/>
            <a:ext cx="3543117" cy="4176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C43564F-3E32-1965-745F-D2FA4589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C8FBA10-617B-2972-CC06-E0AA756BE2F4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3465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45D4-F39D-7E4A-971C-FF2F258E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Zakaj Tableau Maps?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D448D-6AEE-7E11-B809-AC84EAB5D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Včasih imate prostorsko vprašanje, na katerega je treba odgovoriti. Z zemljevidom lahko na to vprašanje odgovorite tako, da si ogledate trende ali vzorce v podatkih. </a:t>
            </a:r>
          </a:p>
          <a:p>
            <a:r>
              <a:rPr lang="en-US" dirty="0"/>
              <a:t>Pri delu z zemljevidi je pomembno poudariti, da jih lahko uporabljate le za odgovore na prostorska vprašanja. </a:t>
            </a:r>
          </a:p>
          <a:p>
            <a:r>
              <a:rPr lang="en-US" dirty="0"/>
              <a:t>Zemljevidi imajo svoje mesto, vendar pogosto obstajajo tudi druge tabele, ki lažje odgovorijo na vprašanje. </a:t>
            </a:r>
          </a:p>
          <a:p>
            <a:r>
              <a:rPr lang="en-US" dirty="0"/>
              <a:t>Ko razmišljate o teh vprašanjih, je pomembno poudariti, kaj je prostorsko vprašanje. Primeri vključujejo:</a:t>
            </a:r>
          </a:p>
          <a:p>
            <a:r>
              <a:rPr lang="en-US" dirty="0"/>
              <a:t>Kam se nevihte premikajo skozi čas?</a:t>
            </a:r>
          </a:p>
          <a:p>
            <a:r>
              <a:rPr lang="en-US" dirty="0"/>
              <a:t>V kateri regiji je največ kmečkih tržnic? 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96B7F7D-4B96-EF79-4F2C-53C1EBF8C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D752725-9C94-2ACA-252D-B07960D97414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0925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9536-4BA6-B8B3-0764-A4EF730E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Zemljevidi proporcionalnih simbolov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6565A-5012-6B17-3B91-D3A61F3C1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42608" cy="4351338"/>
          </a:xfrm>
        </p:spPr>
        <p:txBody>
          <a:bodyPr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33333"/>
                </a:solidFill>
              </a:rPr>
              <a:t>Zemljevidi simbolov so zemljevidi gostote točk, na katerih se velikost točk spreminja glede na merilo.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33333"/>
                </a:solidFill>
              </a:rPr>
              <a:t>Ta vrsta zemljevida lahko prikazuje eno ali dve količinski vrednosti na lokacijo.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33333"/>
                </a:solidFill>
              </a:rPr>
              <a:t>Podatki morajo vključevati velike razlike v podatkih, da se pravilno prikažejo razmerja.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33333"/>
                </a:solidFill>
              </a:rPr>
              <a:t>Težave se lahko pojavijo, kadar je podatkov veliko; ukrepi se lahko med seboj prekrivajo.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333333"/>
              </a:solidFill>
            </a:endParaRP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6501AB3-E71B-C70F-FBCF-BE06BF6CC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6317705-ACDF-C99A-BE52-6E3E5DAB83B8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3868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734E-0285-3712-4004-0982EBEB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Choropleth zemljevidi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449FD-826D-14A7-2C1B-359193569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59728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33333"/>
                </a:solidFill>
              </a:rPr>
              <a:t>Iz grških besed za "območje/območje" in "množica".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33333"/>
                </a:solidFill>
              </a:rPr>
              <a:t>Tematski zemljevid, na katerem so območja zasenčena ali vzorčena sorazmerno s prikazanim merilom.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33333"/>
                </a:solidFill>
              </a:rPr>
              <a:t>Choropleth zemljevidi so najboljši za prikaz razmerja ali zbirnih podatkov za poligone.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33333"/>
                </a:solidFill>
              </a:rPr>
              <a:t>Ti poligoni so lahko okrožja, regije, države ali katero koli območje ali regija, ki jo je mogoče geokodirati v programu Tableau.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34649ED-D8AB-EFCA-55FA-2271FBC8E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35F8797-868A-CA1A-B39B-CE62B83FDABF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29206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8C8BD-2A26-7427-E2C9-9D33AF4AA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D53BF-C79C-A589-E29F-C95A61530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Choropleth </a:t>
            </a:r>
            <a:r>
              <a:rPr lang="hr-HR" dirty="0"/>
              <a:t>proti </a:t>
            </a:r>
            <a:r>
              <a:rPr lang="hr-HR" dirty="0" err="1"/>
              <a:t>proporcionalnim </a:t>
            </a:r>
            <a:r>
              <a:rPr lang="en" dirty="0"/>
              <a:t>zemljevidom</a:t>
            </a:r>
            <a:endParaRPr lang="hr-HR" dirty="0"/>
          </a:p>
        </p:txBody>
      </p:sp>
      <p:pic>
        <p:nvPicPr>
          <p:cNvPr id="6" name="Picture 5" descr="A map of the united states&#10;&#10;Description automatically generated">
            <a:extLst>
              <a:ext uri="{FF2B5EF4-FFF2-40B4-BE49-F238E27FC236}">
                <a16:creationId xmlns:a16="http://schemas.microsoft.com/office/drawing/2014/main" id="{71CC97DE-766F-7918-4767-124F0428A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02" y="2153378"/>
            <a:ext cx="5322137" cy="3014225"/>
          </a:xfrm>
          <a:prstGeom prst="rect">
            <a:avLst/>
          </a:prstGeom>
        </p:spPr>
      </p:pic>
      <p:pic>
        <p:nvPicPr>
          <p:cNvPr id="8" name="Picture 7" descr="A map of the united states with blue and orange circles&#10;&#10;Description automatically generated">
            <a:extLst>
              <a:ext uri="{FF2B5EF4-FFF2-40B4-BE49-F238E27FC236}">
                <a16:creationId xmlns:a16="http://schemas.microsoft.com/office/drawing/2014/main" id="{138B1999-CC49-5ADF-A20E-04425B93E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346" y="2156779"/>
            <a:ext cx="5146471" cy="301082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6387E4C-5CB2-353D-2116-6DDC86946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BCF9340-6178-640B-0404-DF755255296A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3360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184C1-5CD4-E0B1-8DF0-0BD5DE15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Možnosti zemljevida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C7A7C-1A03-0714-81B4-83E2EA578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2385" cy="4351338"/>
          </a:xfrm>
        </p:spPr>
        <p:txBody>
          <a:bodyPr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Pri delu z zemljevidi so na voljo posebne možnosti oblikovanja. Te možnosti so na voljo z možnostjo Zemljevid v navigacijskem meniju. </a:t>
            </a: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V tem meniju lahko upravljate: 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Tema ozadja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Slike v ozadju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Sloji zemljevida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Možnosti zemljevida</a:t>
            </a:r>
          </a:p>
          <a:p>
            <a:endParaRPr lang="hr-HR" dirty="0"/>
          </a:p>
        </p:txBody>
      </p:sp>
      <p:pic>
        <p:nvPicPr>
          <p:cNvPr id="4" name="Google Shape;765;p44">
            <a:extLst>
              <a:ext uri="{FF2B5EF4-FFF2-40B4-BE49-F238E27FC236}">
                <a16:creationId xmlns:a16="http://schemas.microsoft.com/office/drawing/2014/main" id="{0979B2D9-01D5-CB12-3D8C-9AFDFB7ED33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01739" y="1988358"/>
            <a:ext cx="2498344" cy="35979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F6FF61A-25B2-65B6-DA20-637C79FAC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EF2F140-936C-0BDA-A467-6294D1E5E68F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0630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Hvala za vašo pozornost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A0666CDE-F599-AEF1-F123-2FBFB071F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BB50136-4BFB-C423-6FA7-D8971055DB03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8638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.xml" Id="rId1" /></Relationships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.xml" Id="rId1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a96d4792d55c80b67b30b67aff3a0ec1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55ebc69d9e123cf634fc7342a6d63ed5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D7E8D9-DD34-4F73-97AC-EE421237E50D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2F2E9EA6-F4D8-4953-BEB3-515770B1A7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7F15F9-0FA7-4AD9-A447-9DE898EC6F12}"/>
</file>

<file path=docProps/app.xml><?xml version="1.0" encoding="utf-8"?>
<Properties xmlns="http://schemas.openxmlformats.org/officeDocument/2006/extended-properties" xmlns:vt="http://schemas.openxmlformats.org/officeDocument/2006/docPropsVTypes">
  <TotalTime>13649</TotalTime>
  <Words>21434</Words>
  <Application>Microsoft Office PowerPoint</Application>
  <PresentationFormat>Širokozaslonsko</PresentationFormat>
  <Paragraphs>1919</Paragraphs>
  <Slides>166</Slides>
  <Notes>104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166</vt:i4>
      </vt:variant>
    </vt:vector>
  </HeadingPairs>
  <TitlesOfParts>
    <vt:vector size="176" baseType="lpstr">
      <vt:lpstr>Aptos</vt:lpstr>
      <vt:lpstr>Arial</vt:lpstr>
      <vt:lpstr>Calibri</vt:lpstr>
      <vt:lpstr>Cambria Math</vt:lpstr>
      <vt:lpstr>Courier New</vt:lpstr>
      <vt:lpstr>Czcionka tekstu podstawowego</vt:lpstr>
      <vt:lpstr>Tahoma</vt:lpstr>
      <vt:lpstr>Times New Roman</vt:lpstr>
      <vt:lpstr>Motyw pakietu Office</vt:lpstr>
      <vt:lpstr>Motyw pakietu Office</vt:lpstr>
      <vt:lpstr>PowerPointova predstavitev</vt:lpstr>
      <vt:lpstr>Agenda</vt:lpstr>
      <vt:lpstr>Distribucija splošnega tovora</vt:lpstr>
      <vt:lpstr>Distribucija splošnega tovora</vt:lpstr>
      <vt:lpstr>Distribucija splošnega tovora</vt:lpstr>
      <vt:lpstr>Prednosti distribucije splošnega tovora</vt:lpstr>
      <vt:lpstr>Težave pri distribuciji splošnega tovora</vt:lpstr>
      <vt:lpstr>Izbira: lastna logistika ali upravljavec</vt:lpstr>
      <vt:lpstr>Katerega logističnega operaterja izbrati?</vt:lpstr>
      <vt:lpstr>Katerega logističnega operaterja izbrati?</vt:lpstr>
      <vt:lpstr>Katerega logističnega operaterja izbrati?</vt:lpstr>
      <vt:lpstr>Katerega logističnega operaterja izbrati?</vt:lpstr>
      <vt:lpstr>Ceniki v dani nalogi - cenik I</vt:lpstr>
      <vt:lpstr>Ceniki v dani nalogi - cenik I</vt:lpstr>
      <vt:lpstr>Ceniki v dani nalogi - cenik I</vt:lpstr>
      <vt:lpstr>Ceniki v dani nalogi - cenik I</vt:lpstr>
      <vt:lpstr>Ceniki v dani nalogi - cenik I</vt:lpstr>
      <vt:lpstr>Ceniki v dani nalogi - cenik II</vt:lpstr>
      <vt:lpstr>Ceniki v dani nalogi - cenik II</vt:lpstr>
      <vt:lpstr>Ceniki v dani nalogi - cenik II</vt:lpstr>
      <vt:lpstr>Ceniki v dani nalogi - cenik II</vt:lpstr>
      <vt:lpstr>Ceniki v dani nalogi - cenik II</vt:lpstr>
      <vt:lpstr>Ceniki v dani nalogi - cenik III</vt:lpstr>
      <vt:lpstr>Ceniki v dani nalogi - cenik III</vt:lpstr>
      <vt:lpstr>Ceniki v dani nalogi - cenik III</vt:lpstr>
      <vt:lpstr>Ceniki v dani nalogi - cenik III</vt:lpstr>
      <vt:lpstr>Ceniki v danem opravilu - cenik IV</vt:lpstr>
      <vt:lpstr>Dejavniki, ki vplivajo na stopnje</vt:lpstr>
      <vt:lpstr>Primerjava z lastnimi stroški</vt:lpstr>
      <vt:lpstr>Povzetek</vt:lpstr>
      <vt:lpstr>Hvala za vašo pozornost</vt:lpstr>
      <vt:lpstr>Napredna uporaba preglednic za analizo logističnih podatkov</vt:lpstr>
      <vt:lpstr>Agenda</vt:lpstr>
      <vt:lpstr>Gravitacijska točka</vt:lpstr>
      <vt:lpstr>Gravitacijska točka - teorija lokacije</vt:lpstr>
      <vt:lpstr>Gravitacijska točka - teorija lokacije</vt:lpstr>
      <vt:lpstr>Gravitacijska točka - teorija lokacije</vt:lpstr>
      <vt:lpstr>Gravitacijska točka - teorija lokacije</vt:lpstr>
      <vt:lpstr>Gravitacijska točka - Dolžina loka velikega kroga</vt:lpstr>
      <vt:lpstr>Gravitacijska točka - Dolžina loka velikega kroga</vt:lpstr>
      <vt:lpstr>Predstavitev nalog, ki jih je treba rešiti</vt:lpstr>
      <vt:lpstr>Vhodni podatki</vt:lpstr>
      <vt:lpstr>I metoda</vt:lpstr>
      <vt:lpstr>I metoda</vt:lpstr>
      <vt:lpstr>Metoda II</vt:lpstr>
      <vt:lpstr>GP - več distribucijskih centrov</vt:lpstr>
      <vt:lpstr>GP - več distribucijskih centrov</vt:lpstr>
      <vt:lpstr>Povzetek</vt:lpstr>
      <vt:lpstr>Hvala za vašo pozornost</vt:lpstr>
      <vt:lpstr>Napredna uporaba preglednic za analizo logističnih podatkov</vt:lpstr>
      <vt:lpstr>Agenda</vt:lpstr>
      <vt:lpstr>Napovedovanje</vt:lpstr>
      <vt:lpstr>Napovedovanje</vt:lpstr>
      <vt:lpstr>Napovedovanje</vt:lpstr>
      <vt:lpstr>Prednosti napovedovanja povpraševanja</vt:lpstr>
      <vt:lpstr>Težave pri napovedovanju</vt:lpstr>
      <vt:lpstr>Ocena kakovosti napovedi</vt:lpstr>
      <vt:lpstr>Ocena kakovosti napovedi</vt:lpstr>
      <vt:lpstr>Ocena kakovosti napovedi</vt:lpstr>
      <vt:lpstr>Naivni model</vt:lpstr>
      <vt:lpstr>Povprečne metode</vt:lpstr>
      <vt:lpstr>Brownov model</vt:lpstr>
      <vt:lpstr>Holtov model</vt:lpstr>
      <vt:lpstr>Wintersov model</vt:lpstr>
      <vt:lpstr>Analitični modeli</vt:lpstr>
      <vt:lpstr>Napake v napovedih</vt:lpstr>
      <vt:lpstr>Vhodni podatki za naloge</vt:lpstr>
      <vt:lpstr>Izračun optimalnih parametrov</vt:lpstr>
      <vt:lpstr>Izračun optimalnih parametrov</vt:lpstr>
      <vt:lpstr>Naloga I</vt:lpstr>
      <vt:lpstr>Naloga I</vt:lpstr>
      <vt:lpstr>Naloga II</vt:lpstr>
      <vt:lpstr>Naloga III</vt:lpstr>
      <vt:lpstr>Naloga III</vt:lpstr>
      <vt:lpstr>Povzetek</vt:lpstr>
      <vt:lpstr>Hvala za vašo pozornost</vt:lpstr>
      <vt:lpstr>PowerPointova predstavitev</vt:lpstr>
      <vt:lpstr>Agenda</vt:lpstr>
      <vt:lpstr>Distribucija splošnega tovora</vt:lpstr>
      <vt:lpstr>Distribucija splošnega tovora</vt:lpstr>
      <vt:lpstr>Distribucija splošnega tovora</vt:lpstr>
      <vt:lpstr>Prednosti distribucije splošnega tovora</vt:lpstr>
      <vt:lpstr>Težave pri distribuciji splošnega tovora</vt:lpstr>
      <vt:lpstr>Model distribucije I</vt:lpstr>
      <vt:lpstr>Distribucijski model II</vt:lpstr>
      <vt:lpstr>Model distribucije III</vt:lpstr>
      <vt:lpstr>Izbira pravega distribucijskega modela</vt:lpstr>
      <vt:lpstr>Izbira pravega distribucijskega modela</vt:lpstr>
      <vt:lpstr>Izbira pravega distribucijskega modela</vt:lpstr>
      <vt:lpstr>Kazalniki in merilniki</vt:lpstr>
      <vt:lpstr>Naloga - vhodni podatki</vt:lpstr>
      <vt:lpstr>Enačba za dolžino loka velikega kroga</vt:lpstr>
      <vt:lpstr>Naloga - predpostavke</vt:lpstr>
      <vt:lpstr>Naloga - prvi del</vt:lpstr>
      <vt:lpstr>Naloga - del I, vzorčni izračuni</vt:lpstr>
      <vt:lpstr>Naloga - drugi del</vt:lpstr>
      <vt:lpstr>Naloga - del II, vzorčni izračuni</vt:lpstr>
      <vt:lpstr>Naloga - del II, vzorčni izračuni</vt:lpstr>
      <vt:lpstr>Naloga - del III</vt:lpstr>
      <vt:lpstr>Naloga - del III, nasveti</vt:lpstr>
      <vt:lpstr>Naloga - del IV</vt:lpstr>
      <vt:lpstr>Naloga - del IV, nasveti</vt:lpstr>
      <vt:lpstr>Povzetek</vt:lpstr>
      <vt:lpstr>Hvala za vašo pozornost</vt:lpstr>
      <vt:lpstr>PowerPointova predstavitev</vt:lpstr>
      <vt:lpstr>Agenda</vt:lpstr>
      <vt:lpstr>Raziskovanje platforme Tableau</vt:lpstr>
      <vt:lpstr>Vrste datotek Tableau</vt:lpstr>
      <vt:lpstr>Raziskovanje platforme Tableau</vt:lpstr>
      <vt:lpstr>Terminologija Tableau </vt:lpstr>
      <vt:lpstr>Terminologija Tableau </vt:lpstr>
      <vt:lpstr>Terminologija Tableau </vt:lpstr>
      <vt:lpstr>Elementi vizualizacije </vt:lpstr>
      <vt:lpstr>Povezovanje z virom podatkov</vt:lpstr>
      <vt:lpstr>Vrste podatkov </vt:lpstr>
      <vt:lpstr>Podatkovne povezave</vt:lpstr>
      <vt:lpstr>Podatkovne povezave</vt:lpstr>
      <vt:lpstr>Čiščenje podatkov </vt:lpstr>
      <vt:lpstr>Oblikovanje podatkov</vt:lpstr>
      <vt:lpstr>Oblikovanje podatkov </vt:lpstr>
      <vt:lpstr>Hvala za vašo pozornost</vt:lpstr>
      <vt:lpstr>PowerPointova predstavitev</vt:lpstr>
      <vt:lpstr>Agenda</vt:lpstr>
      <vt:lpstr>Elementi vizualizacije </vt:lpstr>
      <vt:lpstr>Dimenzije in mere</vt:lpstr>
      <vt:lpstr>Dimenzije in mere</vt:lpstr>
      <vt:lpstr>Os grafikona</vt:lpstr>
      <vt:lpstr>Oznake za grafikone</vt:lpstr>
      <vt:lpstr>Stolpčni diagrami</vt:lpstr>
      <vt:lpstr>Črtni diagrami</vt:lpstr>
      <vt:lpstr>Kombinirana os </vt:lpstr>
      <vt:lpstr>Dvojna os</vt:lpstr>
      <vt:lpstr>Razpršene ploskve </vt:lpstr>
      <vt:lpstr>Zemljevidi</vt:lpstr>
      <vt:lpstr>Deli celote</vt:lpstr>
      <vt:lpstr>Hvala za vašo pozornost</vt:lpstr>
      <vt:lpstr>PowerPointova predstavitev</vt:lpstr>
      <vt:lpstr>Agenda</vt:lpstr>
      <vt:lpstr>Skupni seštevki in združevanje</vt:lpstr>
      <vt:lpstr>Skupni seštevki in združevanje</vt:lpstr>
      <vt:lpstr>Izračunana polja</vt:lpstr>
      <vt:lpstr>Funkcije nizov</vt:lpstr>
      <vt:lpstr>Izračuni datuma</vt:lpstr>
      <vt:lpstr>Izračuni datuma - primer</vt:lpstr>
      <vt:lpstr>Hitri izračuni tabel</vt:lpstr>
      <vt:lpstr>Zakaj Tableau Maps?</vt:lpstr>
      <vt:lpstr>Zemljevidi proporcionalnih simbolov</vt:lpstr>
      <vt:lpstr>Choropleth zemljevidi</vt:lpstr>
      <vt:lpstr>Choropleth proti proporcionalnim zemljevidom</vt:lpstr>
      <vt:lpstr>Možnosti zemljevida</vt:lpstr>
      <vt:lpstr>Hvala za vašo pozornost</vt:lpstr>
      <vt:lpstr>Poslovna inteligenca</vt:lpstr>
      <vt:lpstr>Agenda</vt:lpstr>
      <vt:lpstr>Kaj je strojno učenje?</vt:lpstr>
      <vt:lpstr>Kaj je strojno učenje?</vt:lpstr>
      <vt:lpstr>Osnove in teoretične predpostavke ML</vt:lpstr>
      <vt:lpstr>Poslovna inteligenca in ML v SC</vt:lpstr>
      <vt:lpstr>Poslovna inteligenca in ML v SC</vt:lpstr>
      <vt:lpstr>Študija primera: Klasifikacija številk z MNIST</vt:lpstr>
      <vt:lpstr>Študija primera: Klasifikacija številk z MNIST</vt:lpstr>
      <vt:lpstr>Kako ga rešiti: Paketi za uporabo</vt:lpstr>
      <vt:lpstr>Postopek, ki ga je treba upoštevati</vt:lpstr>
      <vt:lpstr>Postopek, ki ga je treba upoštevati</vt:lpstr>
      <vt:lpstr>Postopek, ki ga je treba upoštevati</vt:lpstr>
      <vt:lpstr>Povzetek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docId:D9DB6304CA5BC5319E24D1E85E921833</cp:keywords>
  <cp:lastModifiedBy>Kristijan Brglez</cp:lastModifiedBy>
  <cp:revision>157</cp:revision>
  <dcterms:created xsi:type="dcterms:W3CDTF">2023-07-06T12:09:08Z</dcterms:created>
  <dcterms:modified xsi:type="dcterms:W3CDTF">2025-05-08T08:59:06Z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