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95" r:id="rId13"/>
    <p:sldId id="296" r:id="rId14"/>
    <p:sldId id="297" r:id="rId15"/>
    <p:sldId id="298" r:id="rId16"/>
    <p:sldId id="299" r:id="rId17"/>
    <p:sldId id="266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E9028-5718-65B3-3014-6B2E04E44567}" v="32" dt="2025-04-09T12:09:27.450"/>
    <p1510:client id="{B559EA80-B567-5F1C-4781-25B0047A32B8}" v="372" dt="2025-04-10T07:46:33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S::dario.sebalj_efos.hr#ext#@putpoznanpl.onmicrosoft.com::89557be9-5a4b-40ec-a5bf-61e588efe439" providerId="AD" clId="Web-{B559EA80-B567-5F1C-4781-25B0047A32B8}"/>
    <pc:docChg chg="modSld">
      <pc:chgData name="Dario Šebalj" userId="S::dario.sebalj_efos.hr#ext#@putpoznanpl.onmicrosoft.com::89557be9-5a4b-40ec-a5bf-61e588efe439" providerId="AD" clId="Web-{B559EA80-B567-5F1C-4781-25B0047A32B8}" dt="2025-04-10T07:46:28.970" v="320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B559EA80-B567-5F1C-4781-25B0047A32B8}" dt="2025-04-10T07:46:28.970" v="320" actId="20577"/>
        <pc:sldMkLst>
          <pc:docMk/>
          <pc:sldMk cId="4020019421" sldId="263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6:28.970" v="320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6:24.861" v="314" actId="20577"/>
        <pc:sldMkLst>
          <pc:docMk/>
          <pc:sldMk cId="3298298427" sldId="26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6:17.111" v="311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6:24.861" v="31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0:08.216" v="61" actId="20577"/>
        <pc:sldMkLst>
          <pc:docMk/>
          <pc:sldMk cId="1021420716" sldId="281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0:08.216" v="61" actId="20577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39:34.247" v="11" actId="20577"/>
          <ac:spMkLst>
            <pc:docMk/>
            <pc:sldMk cId="1021420716" sldId="281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3:21.953" v="201" actId="20577"/>
        <pc:sldMkLst>
          <pc:docMk/>
          <pc:sldMk cId="1230425581" sldId="283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2:39.390" v="195" actId="20577"/>
          <ac:spMkLst>
            <pc:docMk/>
            <pc:sldMk cId="1230425581" sldId="283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3:21.953" v="201" actId="20577"/>
          <ac:spMkLst>
            <pc:docMk/>
            <pc:sldMk cId="1230425581" sldId="283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1:24.123" v="138" actId="20577"/>
        <pc:sldMkLst>
          <pc:docMk/>
          <pc:sldMk cId="3549849075" sldId="284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0:35.310" v="97" actId="20577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1:24.123" v="138" actId="20577"/>
          <ac:spMkLst>
            <pc:docMk/>
            <pc:sldMk cId="3549849075" sldId="284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1:57.186" v="165" actId="20577"/>
        <pc:sldMkLst>
          <pc:docMk/>
          <pc:sldMk cId="2034886605" sldId="285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1:41.170" v="154" actId="20577"/>
          <ac:spMkLst>
            <pc:docMk/>
            <pc:sldMk cId="2034886605" sldId="285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1:57.186" v="165" actId="20577"/>
          <ac:spMkLst>
            <pc:docMk/>
            <pc:sldMk cId="2034886605" sldId="285"/>
            <ac:spMk id="7" creationId="{00000000-0000-0000-0000-000000000000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2:26.390" v="169" actId="20577"/>
        <pc:sldMkLst>
          <pc:docMk/>
          <pc:sldMk cId="3938375118" sldId="28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2:05.108" v="167" actId="20577"/>
          <ac:spMkLst>
            <pc:docMk/>
            <pc:sldMk cId="3938375118" sldId="286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2:26.390" v="169" actId="20577"/>
          <ac:spMkLst>
            <pc:docMk/>
            <pc:sldMk cId="3938375118" sldId="286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3:29.015" v="203" actId="20577"/>
        <pc:sldMkLst>
          <pc:docMk/>
          <pc:sldMk cId="1270194159" sldId="295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3:29.015" v="203" actId="20577"/>
          <ac:spMkLst>
            <pc:docMk/>
            <pc:sldMk cId="1270194159" sldId="295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4:07.156" v="215" actId="20577"/>
        <pc:sldMkLst>
          <pc:docMk/>
          <pc:sldMk cId="3513674872" sldId="29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3:35.297" v="206" actId="20577"/>
          <ac:spMkLst>
            <pc:docMk/>
            <pc:sldMk cId="3513674872" sldId="296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4:07.156" v="215" actId="20577"/>
          <ac:spMkLst>
            <pc:docMk/>
            <pc:sldMk cId="3513674872" sldId="296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4:58.923" v="240" actId="20577"/>
        <pc:sldMkLst>
          <pc:docMk/>
          <pc:sldMk cId="689661584" sldId="297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4:12.860" v="216" actId="20577"/>
          <ac:spMkLst>
            <pc:docMk/>
            <pc:sldMk cId="689661584" sldId="297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4:58.923" v="240" actId="20577"/>
          <ac:spMkLst>
            <pc:docMk/>
            <pc:sldMk cId="689661584" sldId="297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5:44.923" v="279" actId="20577"/>
        <pc:sldMkLst>
          <pc:docMk/>
          <pc:sldMk cId="1160580041" sldId="298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5:03.173" v="242" actId="20577"/>
          <ac:spMkLst>
            <pc:docMk/>
            <pc:sldMk cId="1160580041" sldId="298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5:44.923" v="279" actId="20577"/>
          <ac:spMkLst>
            <pc:docMk/>
            <pc:sldMk cId="1160580041" sldId="298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6:14.001" v="310" actId="20577"/>
        <pc:sldMkLst>
          <pc:docMk/>
          <pc:sldMk cId="1569576428" sldId="299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5:49.298" v="280" actId="20577"/>
          <ac:spMkLst>
            <pc:docMk/>
            <pc:sldMk cId="1569576428" sldId="299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6:14.001" v="310" actId="20577"/>
          <ac:spMkLst>
            <pc:docMk/>
            <pc:sldMk cId="1569576428" sldId="299"/>
            <ac:spMk id="7" creationId="{08B1E3E4-9C4A-4CF8-DBD2-8A61BD597723}"/>
          </ac:spMkLst>
        </pc:spChg>
      </pc:sldChg>
    </pc:docChg>
  </pc:docChgLst>
  <pc:docChgLst>
    <pc:chgData name="dejan.mircetic" userId="S::dejan.mircetic_ivi.ac.rs#ext#@putpoznanpl.onmicrosoft.com::aafd7282-78c3-4639-a277-e34c7523e36e" providerId="AD" clId="Web-{D097DCE2-1D08-80B8-3A64-4FD1320EF5E4}"/>
    <pc:docChg chg="addSld modSld">
      <pc:chgData name="dejan.mircetic" userId="S::dejan.mircetic_ivi.ac.rs#ext#@putpoznanpl.onmicrosoft.com::aafd7282-78c3-4639-a277-e34c7523e36e" providerId="AD" clId="Web-{D097DCE2-1D08-80B8-3A64-4FD1320EF5E4}" dt="2025-03-18T14:18:00.594" v="7" actId="20577"/>
      <pc:docMkLst>
        <pc:docMk/>
      </pc:docMkLst>
      <pc:sldChg chg="modSp">
        <pc:chgData name="dejan.mircetic" userId="S::dejan.mircetic_ivi.ac.rs#ext#@putpoznanpl.onmicrosoft.com::aafd7282-78c3-4639-a277-e34c7523e36e" providerId="AD" clId="Web-{D097DCE2-1D08-80B8-3A64-4FD1320EF5E4}" dt="2025-03-18T14:17:31.451" v="4" actId="20577"/>
        <pc:sldMkLst>
          <pc:docMk/>
          <pc:sldMk cId="3298298427" sldId="266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7:31.451" v="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replId">
        <pc:chgData name="dejan.mircetic" userId="S::dejan.mircetic_ivi.ac.rs#ext#@putpoznanpl.onmicrosoft.com::aafd7282-78c3-4639-a277-e34c7523e36e" providerId="AD" clId="Web-{D097DCE2-1D08-80B8-3A64-4FD1320EF5E4}" dt="2025-03-18T14:18:00.594" v="7" actId="20577"/>
        <pc:sldMkLst>
          <pc:docMk/>
          <pc:sldMk cId="3937864735" sldId="294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8:00.594" v="7" actId="20577"/>
          <ac:spMkLst>
            <pc:docMk/>
            <pc:sldMk cId="3937864735" sldId="294"/>
            <ac:spMk id="8" creationId="{1BA74302-D0BA-352F-C774-3AF53A73A2CB}"/>
          </ac:spMkLst>
        </pc:spChg>
      </pc:sldChg>
    </pc:docChg>
  </pc:docChgLst>
  <pc:docChgLst>
    <pc:chgData clId="Web-{B559EA80-B567-5F1C-4781-25B0047A32B8}"/>
    <pc:docChg chg="modSld">
      <pc:chgData name="" userId="" providerId="" clId="Web-{B559EA80-B567-5F1C-4781-25B0047A32B8}" dt="2025-04-10T07:39:07.325" v="19" actId="20577"/>
      <pc:docMkLst>
        <pc:docMk/>
      </pc:docMkLst>
      <pc:sldChg chg="modSp">
        <pc:chgData name="" userId="" providerId="" clId="Web-{B559EA80-B567-5F1C-4781-25B0047A32B8}" dt="2025-04-10T07:39:07.325" v="19" actId="20577"/>
        <pc:sldMkLst>
          <pc:docMk/>
          <pc:sldMk cId="2920479427" sldId="256"/>
        </pc:sldMkLst>
        <pc:spChg chg="mod">
          <ac:chgData name="" userId="" providerId="" clId="Web-{B559EA80-B567-5F1C-4781-25B0047A32B8}" dt="2025-04-10T07:39:07.325" v="19" actId="20577"/>
          <ac:spMkLst>
            <pc:docMk/>
            <pc:sldMk cId="2920479427" sldId="256"/>
            <ac:spMk id="2" creationId="{EB42DF12-B99A-B28D-4CDB-00731913E04F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  <pc:docChgLst>
    <pc:chgData name="Dario Šebalj" userId="S::dario.sebalj_efos.hr#ext#@putpoznanpl.onmicrosoft.com::89557be9-5a4b-40ec-a5bf-61e588efe439" providerId="AD" clId="Web-{62CE9028-5718-65B3-3014-6B2E04E44567}"/>
    <pc:docChg chg="modSld">
      <pc:chgData name="Dario Šebalj" userId="S::dario.sebalj_efos.hr#ext#@putpoznanpl.onmicrosoft.com::89557be9-5a4b-40ec-a5bf-61e588efe439" providerId="AD" clId="Web-{62CE9028-5718-65B3-3014-6B2E04E44567}" dt="2025-04-09T12:09:27.450" v="31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62CE9028-5718-65B3-3014-6B2E04E44567}" dt="2025-04-09T12:08:33.652" v="9" actId="20577"/>
        <pc:sldMkLst>
          <pc:docMk/>
          <pc:sldMk cId="2920479427" sldId="256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8:30.715" v="6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S::dario.sebalj_efos.hr#ext#@putpoznanpl.onmicrosoft.com::89557be9-5a4b-40ec-a5bf-61e588efe439" providerId="AD" clId="Web-{62CE9028-5718-65B3-3014-6B2E04E44567}" dt="2025-04-09T12:08:33.652" v="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">
        <pc:chgData name="Dario Šebalj" userId="S::dario.sebalj_efos.hr#ext#@putpoznanpl.onmicrosoft.com::89557be9-5a4b-40ec-a5bf-61e588efe439" providerId="AD" clId="Web-{62CE9028-5718-65B3-3014-6B2E04E44567}" dt="2025-04-09T12:09:27.450" v="31" actId="20577"/>
        <pc:sldMkLst>
          <pc:docMk/>
          <pc:sldMk cId="1952772968" sldId="262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9:27.450" v="31" actId="20577"/>
          <ac:spMkLst>
            <pc:docMk/>
            <pc:sldMk cId="1952772968" sldId="262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62CE9028-5718-65B3-3014-6B2E04E44567}" dt="2025-04-09T12:09:04.340" v="22" actId="20577"/>
        <pc:sldMkLst>
          <pc:docMk/>
          <pc:sldMk cId="1254930911" sldId="264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8:44.980" v="1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62CE9028-5718-65B3-3014-6B2E04E44567}" dt="2025-04-09T12:09:04.340" v="22" actId="20577"/>
          <ac:spMkLst>
            <pc:docMk/>
            <pc:sldMk cId="1254930911" sldId="264"/>
            <ac:spMk id="8" creationId="{BA68647D-8959-AECA-FF1C-384AA40B60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Poslovna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inteligencija</a:t>
            </a:r>
            <a:endParaRPr lang="pl-PL" b="1" dirty="0" err="1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/>
                <a:ea typeface="Tahoma"/>
                <a:cs typeface="Tahoma"/>
              </a:rPr>
              <a:t>Duboke</a:t>
            </a:r>
            <a:r>
              <a:rPr lang="pl-PL" sz="4400" dirty="0">
                <a:latin typeface="Tahoma"/>
                <a:ea typeface="Tahoma"/>
                <a:cs typeface="Tahoma"/>
              </a:rPr>
              <a:t> </a:t>
            </a:r>
            <a:r>
              <a:rPr lang="pl-PL" sz="4400" dirty="0" err="1">
                <a:latin typeface="Tahoma"/>
                <a:ea typeface="Tahoma"/>
                <a:cs typeface="Tahoma"/>
              </a:rPr>
              <a:t>neuronske</a:t>
            </a:r>
            <a:r>
              <a:rPr lang="pl-PL" sz="4400" dirty="0">
                <a:latin typeface="Tahoma"/>
                <a:ea typeface="Tahoma"/>
                <a:cs typeface="Tahoma"/>
              </a:rPr>
              <a:t> </a:t>
            </a:r>
            <a:r>
              <a:rPr lang="pl-PL" sz="4400" dirty="0" err="1">
                <a:latin typeface="Tahoma"/>
                <a:ea typeface="Tahoma"/>
                <a:cs typeface="Tahoma"/>
              </a:rPr>
              <a:t>mreže</a:t>
            </a:r>
            <a:endParaRPr lang="sr-Latn-RS" dirty="0" err="1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/>
                <a:ea typeface="Tahoma"/>
                <a:cs typeface="Tahoma"/>
              </a:rPr>
              <a:t>Vežbe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cs typeface="Tahoma"/>
              </a:rPr>
              <a:t>Kako ga rešiti?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ahoma"/>
                <a:ea typeface="Tahoma"/>
                <a:cs typeface="Tahoma"/>
              </a:rPr>
              <a:t>Kako </a:t>
            </a:r>
            <a:r>
              <a:rPr lang="en-US" sz="1800" dirty="0" err="1">
                <a:latin typeface="Tahoma"/>
                <a:ea typeface="Tahoma"/>
                <a:cs typeface="Tahoma"/>
              </a:rPr>
              <a:t>bismo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rešili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ovaj</a:t>
            </a:r>
            <a:r>
              <a:rPr lang="en-US" sz="1800" dirty="0">
                <a:latin typeface="Tahoma"/>
                <a:ea typeface="Tahoma"/>
                <a:cs typeface="Tahoma"/>
              </a:rPr>
              <a:t> problem,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koristićemo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sledeće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ključeva</a:t>
            </a:r>
            <a:r>
              <a:rPr lang="en-US" sz="1800" dirty="0">
                <a:latin typeface="Tahoma"/>
                <a:ea typeface="Tahoma"/>
                <a:cs typeface="Tahoma"/>
              </a:rPr>
              <a:t> u R: </a:t>
            </a:r>
            <a:endParaRPr lang="sr-Latn-R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 err="1">
                <a:latin typeface="Tahoma"/>
                <a:ea typeface="Tahoma"/>
                <a:cs typeface="Tahoma"/>
              </a:rPr>
              <a:t>keras</a:t>
            </a:r>
            <a:r>
              <a:rPr lang="en-US" sz="1800" dirty="0">
                <a:latin typeface="Tahoma"/>
                <a:ea typeface="Tahoma"/>
                <a:cs typeface="Tahoma"/>
              </a:rPr>
              <a:t>: API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visok</a:t>
            </a:r>
            <a:r>
              <a:rPr lang="sr-Latn-RS" sz="1800" dirty="0">
                <a:latin typeface="Tahoma"/>
                <a:ea typeface="Tahoma"/>
                <a:cs typeface="Tahoma"/>
              </a:rPr>
              <a:t>og nivoa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koji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radi</a:t>
            </a:r>
            <a:r>
              <a:rPr lang="sr-Latn-RS" sz="1800" dirty="0">
                <a:latin typeface="Tahoma"/>
                <a:ea typeface="Tahoma"/>
                <a:cs typeface="Tahoma"/>
              </a:rPr>
              <a:t> 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TensorFlowa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jednostavne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jednostavne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metode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izgradnju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dubokog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 err="1">
                <a:latin typeface="Tahoma"/>
                <a:ea typeface="Tahoma"/>
                <a:cs typeface="Tahoma"/>
              </a:rPr>
              <a:t>tensorflow</a:t>
            </a:r>
            <a:r>
              <a:rPr lang="en-US" sz="1800" dirty="0">
                <a:latin typeface="Tahoma"/>
                <a:ea typeface="Tahoma"/>
                <a:cs typeface="Tahoma"/>
              </a:rPr>
              <a:t>: </a:t>
            </a:r>
            <a:r>
              <a:rPr lang="sr-Latn-RS" sz="1800" dirty="0">
                <a:latin typeface="Tahoma"/>
                <a:ea typeface="Tahoma"/>
                <a:cs typeface="Tahoma"/>
              </a:rPr>
              <a:t>osnovna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pozadina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Keras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moćne</a:t>
            </a:r>
            <a:r>
              <a:rPr lang="en-US" sz="1800" dirty="0">
                <a:latin typeface="Tahoma"/>
                <a:ea typeface="Tahoma"/>
                <a:cs typeface="Tahoma"/>
              </a:rPr>
              <a:t> alate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računanje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Tahoma"/>
                <a:ea typeface="Tahoma"/>
                <a:cs typeface="Tahoma"/>
              </a:rPr>
              <a:t>reticulate: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koji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omoguć</a:t>
            </a:r>
            <a:r>
              <a:rPr lang="sr-Latn-RS" sz="1800" dirty="0">
                <a:latin typeface="Tahoma"/>
                <a:ea typeface="Tahoma"/>
                <a:cs typeface="Tahoma"/>
              </a:rPr>
              <a:t>ava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jednostavnu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između</a:t>
            </a:r>
            <a:r>
              <a:rPr lang="en-US" sz="1800" dirty="0">
                <a:latin typeface="Tahoma"/>
                <a:ea typeface="Tahoma"/>
                <a:cs typeface="Tahoma"/>
              </a:rPr>
              <a:t> R-a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Pythona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neophodan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efikasno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US" sz="1800" dirty="0" err="1">
                <a:latin typeface="Tahoma"/>
                <a:ea typeface="Tahoma"/>
                <a:cs typeface="Tahoma"/>
              </a:rPr>
              <a:t>enje</a:t>
            </a:r>
            <a:r>
              <a:rPr lang="en-US" sz="1800" dirty="0">
                <a:latin typeface="Tahoma"/>
                <a:ea typeface="Tahoma"/>
                <a:cs typeface="Tahoma"/>
              </a:rPr>
              <a:t> TensorFlow-a. </a:t>
            </a:r>
            <a:endParaRPr lang="en-US" sz="1800" dirty="0"/>
          </a:p>
          <a:p>
            <a:r>
              <a:rPr lang="en-US" sz="1800" dirty="0">
                <a:latin typeface="Tahoma"/>
                <a:ea typeface="Tahoma"/>
                <a:cs typeface="Tahoma"/>
              </a:rPr>
              <a:t>Ovi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omoguć</a:t>
            </a:r>
            <a:r>
              <a:rPr lang="sr-Latn-RS" sz="1800" dirty="0">
                <a:latin typeface="Tahoma"/>
                <a:ea typeface="Tahoma"/>
                <a:cs typeface="Tahoma"/>
              </a:rPr>
              <a:t>avaju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efikasnu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implementaciju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dubinskog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s </a:t>
            </a:r>
            <a:r>
              <a:rPr lang="sr-Latn-RS" sz="1800" dirty="0">
                <a:latin typeface="Tahoma"/>
                <a:ea typeface="Tahoma"/>
                <a:cs typeface="Tahoma"/>
              </a:rPr>
              <a:t>naprednim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praćenjem</a:t>
            </a:r>
            <a:r>
              <a:rPr lang="en-US" sz="1800" dirty="0">
                <a:latin typeface="Tahoma"/>
                <a:ea typeface="Tahoma"/>
                <a:cs typeface="Tahoma"/>
              </a:rPr>
              <a:t> (DNN)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konvoluci</a:t>
            </a:r>
            <a:r>
              <a:rPr lang="sr-Latn-RS" sz="1800" dirty="0">
                <a:latin typeface="Tahoma"/>
                <a:ea typeface="Tahoma"/>
                <a:cs typeface="Tahoma"/>
              </a:rPr>
              <a:t>one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(CNN)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cifara.</a:t>
            </a:r>
            <a:endParaRPr lang="en-US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1367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rešavanje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problema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MNIST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op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št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postupak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sledeći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:</a:t>
            </a:r>
            <a:endParaRPr lang="en-US" sz="1800" kern="100" dirty="0">
              <a:effectLst/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Učitaj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pretprocesiraj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: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endParaRPr lang="en-US" b="1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Učitajte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MNIST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dataset_mnist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()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tvrtke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Keras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Preoblikujte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vektore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0" dirty="0">
                <a:latin typeface="Tahoma"/>
                <a:ea typeface="Tahoma"/>
                <a:cs typeface="Tahoma"/>
              </a:rPr>
              <a:t>784-dimenzionalne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)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budući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da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očekuje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ravan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unos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Normaliz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ujte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vrednosti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piksela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raspon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između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1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bolju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izvedbu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One-hot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kodirajte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oznake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bi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odgovarale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izlaznom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formatu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Definiraj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model:</a:t>
            </a:r>
            <a:endParaRPr lang="en-US" dirty="0">
              <a:ea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Izgradite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duboku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neuronsku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mrežu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koristeći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Kerasovu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keras_model_sequential</a:t>
            </a:r>
            <a:r>
              <a:rPr lang="en-US" sz="1800" kern="0" dirty="0">
                <a:latin typeface="Tahoma"/>
                <a:ea typeface="Tahoma"/>
                <a:cs typeface="Tahoma"/>
              </a:rPr>
              <a:t>(). </a:t>
            </a:r>
            <a:endParaRPr lang="en-US" dirty="0"/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Dodajte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slojeve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ReLU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aktivacijom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skrivene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slojeve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softmax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aktivacijom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izlazni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prikladno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višeklasnu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6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ea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Kompiliraj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model:</a:t>
            </a:r>
            <a:endParaRPr lang="sr-Latn-RS" dirty="0">
              <a:ea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Koristite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gubitka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categorical_crossentropy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koja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standardna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probleme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Odaberite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optimizator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npr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RMSprop)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ažuriranje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težine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o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treninga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imes New Roman"/>
                <a:ea typeface="Tahoma"/>
                <a:cs typeface="Tahoma"/>
              </a:rPr>
              <a:t>Treniriraj</a:t>
            </a:r>
            <a:r>
              <a:rPr lang="en-US" sz="1800" b="1" kern="0" dirty="0">
                <a:latin typeface="Times New Roman"/>
                <a:ea typeface="Tahoma"/>
                <a:cs typeface="Tahoma"/>
              </a:rPr>
              <a:t> model: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Trenirajte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model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obično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koristeći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80%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20%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proveru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valjanosti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>
              <a:latin typeface="Tahoma"/>
              <a:ea typeface="Tahoma"/>
              <a:cs typeface="Tahoma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Pratite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metrike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učinka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a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čnost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biste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procenili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koliko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dobro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uči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8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ea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imes New Roman"/>
                <a:ea typeface="Tahoma"/>
                <a:cs typeface="Tahoma"/>
              </a:rPr>
              <a:t>Evaluirajte</a:t>
            </a:r>
            <a:r>
              <a:rPr lang="en-US" sz="1800" b="1" kern="0" dirty="0">
                <a:latin typeface="Times New Roman"/>
                <a:ea typeface="Tahoma"/>
                <a:cs typeface="Tahoma"/>
              </a:rPr>
              <a:t> model:</a:t>
            </a:r>
            <a:endParaRPr lang="sr-Latn-RS" dirty="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Nakon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procenite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u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činak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testnom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biste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utvrdili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koliko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se dobro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gener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alizuje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nove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neviđene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Calibri"/>
                <a:cs typeface="Tahoma"/>
              </a:rPr>
              <a:t>Intepretirajte</a:t>
            </a:r>
            <a:r>
              <a:rPr lang="en-US" sz="1800" b="1" kern="0" dirty="0">
                <a:latin typeface="Tahoma"/>
                <a:ea typeface="Calibri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Calibri"/>
                <a:cs typeface="Tahoma"/>
              </a:rPr>
              <a:t>rezultate</a:t>
            </a:r>
            <a:r>
              <a:rPr lang="en-US" sz="1800" b="1" kern="0" dirty="0">
                <a:latin typeface="Tahoma"/>
                <a:ea typeface="Calibri"/>
                <a:cs typeface="Tahoma"/>
              </a:rPr>
              <a:t>:</a:t>
            </a:r>
            <a:endParaRPr lang="en-US" sz="1800" b="1" kern="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Vizualizirajte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gubitak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a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čnost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validacije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o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epoha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Koristite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uvežbani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predviđanje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novih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7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Sažetak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800" dirty="0">
                <a:latin typeface="Tahoma"/>
                <a:ea typeface="Tahoma"/>
                <a:cs typeface="Tahoma"/>
              </a:rPr>
              <a:t>Problem MNIST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nudi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vredan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uvid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dubokog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sr-Latn-BA" sz="1800" dirty="0">
              <a:latin typeface="Tahoma"/>
              <a:ea typeface="Tahoma"/>
              <a:cs typeface="Tahoma"/>
            </a:endParaRPr>
          </a:p>
          <a:p>
            <a:pPr algn="just"/>
            <a:r>
              <a:rPr lang="en-US" sz="1800" dirty="0">
                <a:latin typeface="Tahoma"/>
                <a:ea typeface="Tahoma"/>
                <a:cs typeface="Tahoma"/>
              </a:rPr>
              <a:t>Proces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uključuje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zadatke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pretprocesiranje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izgradnja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evaluacija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tumačenje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veštine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svakoga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mašinskim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učenjem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logistici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drugim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stvarnim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aplikacijama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Hvala</a:t>
            </a:r>
            <a:r>
              <a:rPr lang="pl-PL" dirty="0">
                <a:latin typeface="Tahoma"/>
                <a:ea typeface="Tahoma"/>
                <a:cs typeface="Tahoma"/>
              </a:rPr>
              <a:t> na </a:t>
            </a:r>
            <a:r>
              <a:rPr lang="pl-PL" dirty="0" err="1">
                <a:latin typeface="Tahoma"/>
                <a:ea typeface="Tahoma"/>
                <a:cs typeface="Tahoma"/>
              </a:rPr>
              <a:t>pažnji</a:t>
            </a:r>
            <a:r>
              <a:rPr lang="pl-PL" dirty="0">
                <a:latin typeface="Tahoma"/>
                <a:ea typeface="Tahoma"/>
                <a:cs typeface="Tahoma"/>
              </a:rPr>
              <a:t>!</a:t>
            </a:r>
            <a:endParaRPr lang="sr-Latn-RS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Sadržaj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Što</a:t>
            </a:r>
            <a:r>
              <a:rPr lang="en-GB" sz="2000" dirty="0">
                <a:latin typeface="Tahoma"/>
                <a:ea typeface="Tahoma"/>
                <a:cs typeface="Tahoma"/>
              </a:rPr>
              <a:t> je </a:t>
            </a:r>
            <a:r>
              <a:rPr lang="sr-Latn-RS" sz="2000" dirty="0">
                <a:latin typeface="Tahoma"/>
                <a:ea typeface="Tahoma"/>
                <a:cs typeface="Tahoma"/>
              </a:rPr>
              <a:t>mašinsko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učenje</a:t>
            </a:r>
            <a:r>
              <a:rPr lang="en-GB" sz="2000" dirty="0">
                <a:latin typeface="Tahoma"/>
                <a:ea typeface="Tahoma"/>
                <a:cs typeface="Tahoma"/>
              </a:rPr>
              <a:t>? </a:t>
            </a:r>
            <a:endParaRPr lang="sr-Latn-RS" sz="2000" dirty="0"/>
          </a:p>
          <a:p>
            <a:r>
              <a:rPr lang="sr-Latn-RS" sz="2000" dirty="0">
                <a:latin typeface="Tahoma"/>
                <a:ea typeface="Tahoma"/>
                <a:cs typeface="Tahoma"/>
              </a:rPr>
              <a:t>Osnove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i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teorijske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postavke</a:t>
            </a:r>
            <a:r>
              <a:rPr lang="en-GB" sz="2000" dirty="0">
                <a:latin typeface="Tahoma"/>
                <a:ea typeface="Tahoma"/>
                <a:cs typeface="Tahoma"/>
              </a:rPr>
              <a:t> ML </a:t>
            </a:r>
            <a:endParaRPr lang="en-US" dirty="0"/>
          </a:p>
          <a:p>
            <a:r>
              <a:rPr lang="en-GB" sz="2000" dirty="0" err="1">
                <a:latin typeface="Tahoma"/>
                <a:ea typeface="Tahoma"/>
                <a:cs typeface="Tahoma"/>
              </a:rPr>
              <a:t>Studija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slučaja</a:t>
            </a:r>
            <a:r>
              <a:rPr lang="en-GB" sz="2000" dirty="0">
                <a:latin typeface="Tahoma"/>
                <a:ea typeface="Tahoma"/>
                <a:cs typeface="Tahoma"/>
              </a:rPr>
              <a:t>: </a:t>
            </a:r>
            <a:r>
              <a:rPr lang="en-GB" sz="2000" dirty="0" err="1">
                <a:latin typeface="Tahoma"/>
                <a:ea typeface="Tahoma"/>
                <a:cs typeface="Tahoma"/>
              </a:rPr>
              <a:t>Klasifikacija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sr-Latn-RS" sz="2000" dirty="0">
                <a:latin typeface="Tahoma"/>
                <a:ea typeface="Tahoma"/>
                <a:cs typeface="Tahoma"/>
              </a:rPr>
              <a:t>cifara</a:t>
            </a:r>
            <a:r>
              <a:rPr lang="en-GB" sz="2000" dirty="0">
                <a:latin typeface="Tahoma"/>
                <a:ea typeface="Tahoma"/>
                <a:cs typeface="Tahoma"/>
              </a:rPr>
              <a:t> s MNIST </a:t>
            </a:r>
            <a:endParaRPr lang="en-US" dirty="0"/>
          </a:p>
          <a:p>
            <a:r>
              <a:rPr lang="en-GB" sz="2000" dirty="0">
                <a:latin typeface="Tahoma"/>
                <a:ea typeface="Tahoma"/>
                <a:cs typeface="Tahoma"/>
              </a:rPr>
              <a:t>Kako </a:t>
            </a:r>
            <a:r>
              <a:rPr lang="en-GB" sz="2000" dirty="0">
                <a:effectLst/>
                <a:latin typeface="Tahoma"/>
                <a:ea typeface="Tahoma"/>
                <a:cs typeface="Tahoma"/>
              </a:rPr>
              <a:t>to </a:t>
            </a:r>
            <a:r>
              <a:rPr lang="en-GB" sz="2000" dirty="0" err="1">
                <a:latin typeface="Tahoma"/>
                <a:ea typeface="Tahoma"/>
                <a:cs typeface="Tahoma"/>
              </a:rPr>
              <a:t>rešiti</a:t>
            </a:r>
            <a:r>
              <a:rPr lang="en-GB" sz="2000" dirty="0">
                <a:effectLst/>
                <a:latin typeface="Tahoma"/>
                <a:ea typeface="Tahoma"/>
                <a:cs typeface="Tahoma"/>
              </a:rPr>
              <a:t>: </a:t>
            </a:r>
            <a:r>
              <a:rPr lang="en-GB" sz="2000" dirty="0" err="1">
                <a:latin typeface="Tahoma"/>
                <a:ea typeface="Tahoma"/>
                <a:cs typeface="Tahoma"/>
              </a:rPr>
              <a:t>Paketi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za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korišt</a:t>
            </a:r>
            <a:r>
              <a:rPr lang="sr-Latn-RS" sz="2000" dirty="0">
                <a:latin typeface="Tahoma"/>
                <a:ea typeface="Tahoma"/>
                <a:cs typeface="Tahoma"/>
              </a:rPr>
              <a:t>ć</a:t>
            </a:r>
            <a:r>
              <a:rPr lang="en-GB" sz="2000" dirty="0" err="1">
                <a:latin typeface="Tahoma"/>
                <a:ea typeface="Tahoma"/>
                <a:cs typeface="Tahoma"/>
              </a:rPr>
              <a:t>enje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r>
              <a:rPr lang="en-GB" sz="2000" dirty="0" err="1">
                <a:latin typeface="Tahoma"/>
                <a:ea typeface="Tahoma"/>
                <a:cs typeface="Tahoma"/>
              </a:rPr>
              <a:t>Postupak</a:t>
            </a:r>
            <a:r>
              <a:rPr lang="en-GB" sz="2000" dirty="0">
                <a:latin typeface="Tahoma"/>
                <a:ea typeface="Tahoma"/>
                <a:cs typeface="Tahoma"/>
              </a:rPr>
              <a:t> koji </a:t>
            </a:r>
            <a:r>
              <a:rPr lang="en-GB" sz="2000" dirty="0" err="1">
                <a:latin typeface="Tahoma"/>
                <a:ea typeface="Tahoma"/>
                <a:cs typeface="Tahoma"/>
              </a:rPr>
              <a:t>treba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slediti</a:t>
            </a:r>
            <a:endParaRPr lang="en-US" dirty="0" err="1"/>
          </a:p>
          <a:p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Št</a:t>
            </a:r>
            <a:r>
              <a:rPr lang="sr-Cyrl-RS" dirty="0">
                <a:latin typeface="Tahoma"/>
                <a:ea typeface="Tahoma"/>
                <a:cs typeface="Tahoma"/>
              </a:rPr>
              <a:t>а</a:t>
            </a:r>
            <a:r>
              <a:rPr lang="pl-PL" dirty="0">
                <a:latin typeface="Tahoma"/>
                <a:ea typeface="Tahoma"/>
                <a:cs typeface="Tahoma"/>
              </a:rPr>
              <a:t> je mašinsko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/>
              <a:t>Mašinsko učenje je podskup veštačke inteligencije (AI) koji uključuje razvoj algoritama i statističkih modela koji omogućavaju računarima da obavljaju zadatke bez eksplicitnog programiranja za te zadatke</a:t>
            </a:r>
            <a:r>
              <a:rPr lang="en-GB" sz="1800" dirty="0"/>
              <a:t>.</a:t>
            </a:r>
            <a:r>
              <a:rPr lang="sr-Latn-RS" sz="1800" dirty="0"/>
              <a:t> Primarni cilj mašinskog učenja je da omogući računarima da uče iz podataka i poboljšaju svoje preformanse tokom vremena bez ljudske intervencije.</a:t>
            </a:r>
          </a:p>
          <a:p>
            <a:endParaRPr lang="sr-Latn-RS" sz="1800" dirty="0"/>
          </a:p>
          <a:p>
            <a:r>
              <a:rPr lang="en-GB" sz="1800" dirty="0"/>
              <a:t>ML</a:t>
            </a:r>
            <a:r>
              <a:rPr lang="sr-Latn-RS" sz="1800" dirty="0"/>
              <a:t> proizilazi iz svog pitanja: da li računar može da prevazidje ono što znamo kako da mu naredimo da izvrši i da sam nauči kako da izvrši odredjeni zadatak</a:t>
            </a:r>
            <a:r>
              <a:rPr lang="en-US" sz="1800" dirty="0"/>
              <a:t>?</a:t>
            </a:r>
            <a:r>
              <a:rPr lang="sr-Latn-RS" sz="1800" dirty="0"/>
              <a:t> Može li nas računar iznenaditi</a:t>
            </a:r>
            <a:r>
              <a:rPr lang="en-US" sz="1800" dirty="0"/>
              <a:t>?</a:t>
            </a:r>
            <a:r>
              <a:rPr lang="sr-Latn-RS" sz="1800" dirty="0"/>
              <a:t> Umesto da programeri ručno kreiraju pravila za obradu podataka, računar bi mogao automatski naučiti ova pravila gledajući podatke</a:t>
            </a:r>
            <a:r>
              <a:rPr lang="en-US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Št</a:t>
            </a:r>
            <a:r>
              <a:rPr lang="en-US" dirty="0">
                <a:latin typeface="Tahoma"/>
                <a:ea typeface="Tahoma"/>
                <a:cs typeface="Tahoma"/>
              </a:rPr>
              <a:t>a</a:t>
            </a:r>
            <a:r>
              <a:rPr lang="pl-PL" dirty="0">
                <a:latin typeface="Tahoma"/>
                <a:ea typeface="Tahoma"/>
                <a:cs typeface="Tahoma"/>
              </a:rPr>
              <a:t> je </a:t>
            </a:r>
            <a:r>
              <a:rPr lang="en-US" dirty="0">
                <a:latin typeface="Tahoma"/>
                <a:ea typeface="Tahoma"/>
                <a:cs typeface="Tahoma"/>
              </a:rPr>
              <a:t>ma</a:t>
            </a:r>
            <a:r>
              <a:rPr lang="sr-Latn-RS" dirty="0">
                <a:latin typeface="Tahoma"/>
                <a:ea typeface="Tahoma"/>
                <a:cs typeface="Tahoma"/>
              </a:rPr>
              <a:t>šinsko</a:t>
            </a:r>
            <a:r>
              <a:rPr lang="pl-PL" dirty="0">
                <a:latin typeface="Tahoma"/>
                <a:ea typeface="Tahoma"/>
                <a:cs typeface="Tahoma"/>
              </a:rPr>
              <a:t>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63763" y="5576471"/>
            <a:ext cx="57422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Treniranje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kod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klasičnog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programiranja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u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odnosu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na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strojno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učenje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ahoma"/>
                <a:ea typeface="Tahoma"/>
                <a:cs typeface="Tahoma"/>
              </a:rPr>
              <a:t>Osnove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teorijske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postavke</a:t>
            </a:r>
            <a:r>
              <a:rPr lang="en-GB" dirty="0">
                <a:latin typeface="Tahoma"/>
                <a:ea typeface="Tahoma"/>
                <a:cs typeface="Tahoma"/>
              </a:rPr>
              <a:t> ML-a</a:t>
            </a:r>
            <a:endParaRPr lang="sr-Latn-R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 err="1">
                <a:latin typeface="Tahoma"/>
                <a:ea typeface="Tahoma"/>
                <a:cs typeface="Tahoma"/>
              </a:rPr>
              <a:t>Integracija</a:t>
            </a:r>
            <a:r>
              <a:rPr lang="sr-Latn-RS" sz="1800" dirty="0">
                <a:latin typeface="Tahoma"/>
                <a:ea typeface="Tahoma"/>
                <a:cs typeface="Tahoma"/>
              </a:rPr>
              <a:t>mašinsko</a:t>
            </a:r>
            <a:r>
              <a:rPr lang="en-GB" sz="1800" dirty="0">
                <a:latin typeface="Tahoma"/>
                <a:ea typeface="Tahoma"/>
                <a:cs typeface="Tahoma"/>
              </a:rPr>
              <a:t>g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poslovnu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inteligenciju</a:t>
            </a:r>
            <a:r>
              <a:rPr lang="en-GB" sz="1800" dirty="0">
                <a:latin typeface="Tahoma"/>
                <a:ea typeface="Tahoma"/>
                <a:cs typeface="Tahoma"/>
              </a:rPr>
              <a:t> (BI)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promenila</a:t>
            </a:r>
            <a:r>
              <a:rPr lang="en-GB" sz="1800" dirty="0">
                <a:latin typeface="Tahoma"/>
                <a:ea typeface="Tahoma"/>
                <a:cs typeface="Tahoma"/>
              </a:rPr>
              <a:t> je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sz="1800" dirty="0">
              <a:latin typeface="Tahoma"/>
              <a:ea typeface="Tahoma"/>
              <a:cs typeface="Tahoma"/>
            </a:endParaRPr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uko</a:t>
            </a:r>
            <a:r>
              <a:rPr lang="sr-Latn-RS" sz="1800" dirty="0">
                <a:latin typeface="Tahoma"/>
                <a:ea typeface="Tahoma"/>
                <a:cs typeface="Tahoma"/>
              </a:rPr>
              <a:t>r</a:t>
            </a:r>
            <a:r>
              <a:rPr lang="en-GB" sz="1800" dirty="0" err="1">
                <a:latin typeface="Tahoma"/>
                <a:ea typeface="Tahoma"/>
                <a:cs typeface="Tahoma"/>
              </a:rPr>
              <a:t>enjen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matematici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posebno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statistici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Rasprava</a:t>
            </a:r>
            <a:r>
              <a:rPr lang="en-GB" sz="1800" dirty="0">
                <a:latin typeface="Tahoma"/>
                <a:ea typeface="Tahoma"/>
                <a:cs typeface="Tahoma"/>
              </a:rPr>
              <a:t>: Je li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područje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 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ili</a:t>
            </a:r>
            <a:r>
              <a:rPr lang="en-GB" sz="1800" dirty="0">
                <a:latin typeface="Tahoma"/>
                <a:ea typeface="Tahoma"/>
                <a:cs typeface="Tahoma"/>
              </a:rPr>
              <a:t> d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>
                <a:latin typeface="Tahoma"/>
                <a:ea typeface="Tahoma"/>
                <a:cs typeface="Tahoma"/>
              </a:rPr>
              <a:t>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statistike</a:t>
            </a:r>
            <a:r>
              <a:rPr lang="en-GB" sz="1800" dirty="0">
                <a:latin typeface="Tahoma"/>
                <a:ea typeface="Tahoma"/>
                <a:cs typeface="Tahoma"/>
              </a:rPr>
              <a:t>?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algoritmi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često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de</a:t>
            </a:r>
            <a:r>
              <a:rPr lang="en-GB" sz="1800" dirty="0" err="1">
                <a:latin typeface="Tahoma"/>
                <a:ea typeface="Tahoma"/>
                <a:cs typeface="Tahoma"/>
              </a:rPr>
              <a:t>luju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izvan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tradicionalnih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matematičkih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granica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vitalan</a:t>
            </a:r>
            <a:r>
              <a:rPr lang="en-GB" sz="1800" dirty="0">
                <a:latin typeface="Tahoma"/>
                <a:ea typeface="Tahoma"/>
                <a:cs typeface="Tahoma"/>
              </a:rPr>
              <a:t> u BI-u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pretprocesiranje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rudarenje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primenu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uvida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poboljšava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organizacijama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Integracija</a:t>
            </a:r>
            <a:r>
              <a:rPr lang="en-GB" sz="1800" dirty="0">
                <a:latin typeface="Tahoma"/>
                <a:ea typeface="Tahoma"/>
                <a:cs typeface="Tahoma"/>
              </a:rPr>
              <a:t> ML-a u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radne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d</a:t>
            </a:r>
            <a:r>
              <a:rPr lang="en-GB" sz="1800" dirty="0" err="1">
                <a:latin typeface="Tahoma"/>
                <a:ea typeface="Tahoma"/>
                <a:cs typeface="Tahoma"/>
              </a:rPr>
              <a:t>elotvorne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uvide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P</a:t>
            </a:r>
            <a:r>
              <a:rPr lang="sr-Latn-RS" sz="1800" dirty="0">
                <a:latin typeface="Tahoma"/>
                <a:ea typeface="Tahoma"/>
                <a:cs typeface="Tahoma"/>
              </a:rPr>
              <a:t>ovezivanje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prakse</a:t>
            </a:r>
            <a:r>
              <a:rPr lang="en-GB" sz="1800" dirty="0">
                <a:latin typeface="Tahoma"/>
                <a:ea typeface="Tahoma"/>
                <a:cs typeface="Tahoma"/>
              </a:rPr>
              <a:t> u ML-u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</a:t>
            </a:r>
            <a:r>
              <a:rPr lang="sr-Latn-RS" sz="1800" dirty="0">
                <a:latin typeface="Tahoma"/>
                <a:ea typeface="Tahoma"/>
                <a:cs typeface="Tahoma"/>
              </a:rPr>
              <a:t> efikasnu</a:t>
            </a:r>
            <a:r>
              <a:rPr lang="en-GB" sz="1800" dirty="0">
                <a:latin typeface="Tahoma"/>
                <a:ea typeface="Tahoma"/>
                <a:cs typeface="Tahoma"/>
              </a:rPr>
              <a:t> BI.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Strategije</a:t>
            </a:r>
            <a:r>
              <a:rPr lang="en-GB" sz="1800" dirty="0">
                <a:latin typeface="Tahoma"/>
                <a:ea typeface="Tahoma"/>
                <a:cs typeface="Tahoma"/>
              </a:rPr>
              <a:t>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optimizaciju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algoritama</a:t>
            </a:r>
            <a:r>
              <a:rPr lang="en-GB" sz="1800" dirty="0">
                <a:latin typeface="Tahoma"/>
                <a:ea typeface="Tahoma"/>
                <a:cs typeface="Tahoma"/>
              </a:rPr>
              <a:t> za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aplikacije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stvarnom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svetu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Važnost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GB" sz="1800" dirty="0" err="1">
                <a:latin typeface="Tahoma"/>
                <a:ea typeface="Tahoma"/>
                <a:cs typeface="Tahoma"/>
              </a:rPr>
              <a:t>enja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izlaza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Poslovna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ML u SC-</a:t>
            </a:r>
            <a:r>
              <a:rPr lang="en-GB" dirty="0" err="1">
                <a:latin typeface="Tahoma"/>
                <a:ea typeface="Tahoma"/>
                <a:cs typeface="Tahoma"/>
              </a:rPr>
              <a:t>ovima</a:t>
            </a:r>
            <a:endParaRPr lang="pl-PL" dirty="0" err="1">
              <a:latin typeface="Tahoma"/>
              <a:ea typeface="Tahoma"/>
              <a:cs typeface="Tahoma"/>
            </a:endParaRPr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Figure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.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Arhitektura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Microsoft business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intelligence</a:t>
            </a:r>
            <a:endParaRPr lang="en-GB" sz="1100" err="1">
              <a:latin typeface="Arial"/>
              <a:ea typeface="Tahoma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Prilagođeno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prema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https://www.scnsoft.com/services/business-intelligence/microsoft</a:t>
            </a:r>
            <a:endParaRPr lang="en-GB" sz="1100" dirty="0">
              <a:effectLst/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Poslovna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ML u SC-</a:t>
            </a:r>
            <a:r>
              <a:rPr lang="en-GB" dirty="0" err="1">
                <a:latin typeface="Tahoma"/>
                <a:ea typeface="Tahoma"/>
                <a:cs typeface="Tahoma"/>
              </a:rPr>
              <a:t>ovima</a:t>
            </a:r>
            <a:endParaRPr lang="en-GB" b="0" dirty="0" err="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 err="1">
                <a:latin typeface="Tahoma"/>
                <a:ea typeface="Tahoma"/>
                <a:cs typeface="Tahoma"/>
              </a:rPr>
              <a:t>Poslovna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sz="1800" dirty="0">
                <a:latin typeface="Tahoma"/>
                <a:ea typeface="Tahoma"/>
                <a:cs typeface="Tahoma"/>
              </a:rPr>
              <a:t> (BI) u SC-</a:t>
            </a:r>
            <a:r>
              <a:rPr lang="en-GB" sz="1800" dirty="0" err="1">
                <a:latin typeface="Tahoma"/>
                <a:ea typeface="Tahoma"/>
                <a:cs typeface="Tahoma"/>
              </a:rPr>
              <a:t>ovima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uključuje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zaključaka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promatranim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procesima</a:t>
            </a:r>
            <a:r>
              <a:rPr lang="en-GB" sz="1800" dirty="0">
                <a:latin typeface="Tahoma"/>
                <a:ea typeface="Tahoma"/>
                <a:cs typeface="Tahoma"/>
              </a:rPr>
              <a:t> n</a:t>
            </a:r>
            <a:r>
              <a:rPr lang="sr-Latn-RS" sz="1800" dirty="0">
                <a:latin typeface="Tahoma"/>
                <a:ea typeface="Tahoma"/>
                <a:cs typeface="Tahoma"/>
              </a:rPr>
              <a:t>a osnov</a:t>
            </a:r>
            <a:r>
              <a:rPr lang="en-GB" sz="1800" dirty="0">
                <a:latin typeface="Tahoma"/>
                <a:ea typeface="Tahoma"/>
                <a:cs typeface="Tahoma"/>
              </a:rPr>
              <a:t>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modeliranja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Uključivanje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: BI se </a:t>
            </a:r>
            <a:r>
              <a:rPr lang="sr-Latn-RS" sz="1800" dirty="0">
                <a:latin typeface="Tahoma"/>
                <a:ea typeface="Tahoma"/>
                <a:cs typeface="Tahoma"/>
              </a:rPr>
              <a:t>u velikoj meri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oslanja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statistiku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takođe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koristi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operacijsko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linearnu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algebru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neizrazitu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logiku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numeričku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optimizaciju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metaheuristiku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itd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Tehnologije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nastajanju</a:t>
            </a:r>
            <a:r>
              <a:rPr lang="en-GB" sz="1800" dirty="0">
                <a:latin typeface="Tahoma"/>
                <a:ea typeface="Tahoma"/>
                <a:cs typeface="Tahoma"/>
              </a:rPr>
              <a:t>: Nove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disruptivne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tehnologije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kao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su</a:t>
            </a:r>
            <a:r>
              <a:rPr lang="sr-Latn-RS" sz="1800" dirty="0">
                <a:latin typeface="Tahoma"/>
                <a:ea typeface="Tahoma"/>
                <a:cs typeface="Tahoma"/>
              </a:rPr>
              <a:t> mašinsko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učenje</a:t>
            </a:r>
            <a:r>
              <a:rPr lang="en-GB" sz="1800" dirty="0">
                <a:latin typeface="Tahoma"/>
                <a:ea typeface="Tahoma"/>
                <a:cs typeface="Tahoma"/>
              </a:rPr>
              <a:t>,</a:t>
            </a:r>
            <a:r>
              <a:rPr lang="sr-Latn-RS" sz="1800" dirty="0">
                <a:latin typeface="Tahoma"/>
                <a:ea typeface="Tahoma"/>
                <a:cs typeface="Tahoma"/>
              </a:rPr>
              <a:t> veštačka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digitalni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blizanci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smartizacija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živ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laboratorij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itd</a:t>
            </a:r>
            <a:r>
              <a:rPr lang="en-GB" sz="1800" dirty="0">
                <a:latin typeface="Tahoma"/>
                <a:ea typeface="Tahoma"/>
                <a:cs typeface="Tahoma"/>
              </a:rPr>
              <a:t>.,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dobi</a:t>
            </a:r>
            <a:r>
              <a:rPr lang="sr-Latn-RS" sz="1800" dirty="0">
                <a:latin typeface="Tahoma"/>
                <a:ea typeface="Tahoma"/>
                <a:cs typeface="Tahoma"/>
              </a:rPr>
              <a:t>ja</a:t>
            </a:r>
            <a:r>
              <a:rPr lang="en-GB" sz="1800" dirty="0" err="1">
                <a:latin typeface="Tahoma"/>
                <a:ea typeface="Tahoma"/>
                <a:cs typeface="Tahoma"/>
              </a:rPr>
              <a:t>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važnosti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analizi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zaključaka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Nedostatak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strogih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procedura</a:t>
            </a:r>
            <a:r>
              <a:rPr lang="en-GB" sz="1800" dirty="0">
                <a:latin typeface="Tahoma"/>
                <a:ea typeface="Tahoma"/>
                <a:cs typeface="Tahoma"/>
              </a:rPr>
              <a:t>: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radnim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procesima</a:t>
            </a:r>
            <a:r>
              <a:rPr lang="en-GB" sz="1800" dirty="0">
                <a:latin typeface="Tahoma"/>
                <a:ea typeface="Tahoma"/>
                <a:cs typeface="Tahoma"/>
              </a:rPr>
              <a:t>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nedostaje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stroga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organizacija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ali</a:t>
            </a:r>
            <a:r>
              <a:rPr lang="en-GB" sz="1800" dirty="0">
                <a:latin typeface="Tahoma"/>
                <a:ea typeface="Tahoma"/>
                <a:cs typeface="Tahoma"/>
              </a:rPr>
              <a:t> se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oslanjaju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uspešne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smernice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prakse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literature.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Različiti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postupci</a:t>
            </a:r>
            <a:r>
              <a:rPr lang="en-GB" sz="1800" dirty="0">
                <a:latin typeface="Tahoma"/>
                <a:ea typeface="Tahoma"/>
                <a:cs typeface="Tahoma"/>
              </a:rPr>
              <a:t>: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postupci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razlikuju</a:t>
            </a:r>
            <a:r>
              <a:rPr lang="en-GB" sz="1800" dirty="0">
                <a:latin typeface="Tahoma"/>
                <a:ea typeface="Tahoma"/>
                <a:cs typeface="Tahoma"/>
              </a:rPr>
              <a:t> se </a:t>
            </a:r>
            <a:r>
              <a:rPr lang="sr-Latn-RS" sz="1800" dirty="0">
                <a:latin typeface="Tahoma"/>
                <a:ea typeface="Tahoma"/>
                <a:cs typeface="Tahoma"/>
              </a:rPr>
              <a:t>u zavisnosti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GB" sz="1800" dirty="0" err="1">
                <a:latin typeface="Tahoma"/>
                <a:ea typeface="Tahoma"/>
                <a:cs typeface="Tahoma"/>
              </a:rPr>
              <a:t>enom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softveru</a:t>
            </a:r>
            <a:r>
              <a:rPr lang="en-GB" sz="1800" dirty="0">
                <a:latin typeface="Tahoma"/>
                <a:ea typeface="Tahoma"/>
                <a:cs typeface="Tahoma"/>
              </a:rPr>
              <a:t>. Na primer,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Microsoftov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GB" sz="1800" dirty="0">
                <a:latin typeface="Tahoma"/>
                <a:ea typeface="Tahoma"/>
                <a:cs typeface="Tahoma"/>
              </a:rPr>
              <a:t> Business Intelligence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nudi</a:t>
            </a:r>
            <a:r>
              <a:rPr lang="en-GB" sz="1800" dirty="0">
                <a:latin typeface="Tahoma"/>
                <a:ea typeface="Tahoma"/>
                <a:cs typeface="Tahoma"/>
              </a:rPr>
              <a:t> alate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unos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sr-Latn-RS" sz="1800" dirty="0">
                <a:latin typeface="Tahoma"/>
                <a:ea typeface="Tahoma"/>
                <a:cs typeface="Tahoma"/>
              </a:rPr>
              <a:t>skladištenje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upravljanje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obradu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</a:t>
            </a:r>
            <a:r>
              <a:rPr lang="sr-Latn-RS" sz="1800" dirty="0">
                <a:latin typeface="Tahoma"/>
                <a:ea typeface="Tahoma"/>
                <a:cs typeface="Tahoma"/>
              </a:rPr>
              <a:t>vešta</a:t>
            </a:r>
            <a:r>
              <a:rPr lang="en-GB" sz="1800" dirty="0" err="1">
                <a:latin typeface="Tahoma"/>
                <a:ea typeface="Tahoma"/>
                <a:cs typeface="Tahoma"/>
              </a:rPr>
              <a:t>vanje</a:t>
            </a:r>
            <a:r>
              <a:rPr lang="en-GB" sz="1800" dirty="0">
                <a:latin typeface="Tahoma"/>
                <a:ea typeface="Tahoma"/>
                <a:cs typeface="Tahoma"/>
              </a:rPr>
              <a:t>, d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 err="1">
                <a:latin typeface="Tahoma"/>
                <a:ea typeface="Tahoma"/>
                <a:cs typeface="Tahoma"/>
              </a:rPr>
              <a:t>ljenje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sr-Latn-RS" sz="1800" dirty="0">
                <a:latin typeface="Tahoma"/>
                <a:ea typeface="Tahoma"/>
                <a:cs typeface="Tahoma"/>
              </a:rPr>
              <a:t> nauku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podacima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Ponuđeni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alati</a:t>
            </a:r>
            <a:r>
              <a:rPr lang="en-GB" sz="1800" dirty="0">
                <a:latin typeface="Tahoma"/>
                <a:ea typeface="Tahoma"/>
                <a:cs typeface="Tahoma"/>
              </a:rPr>
              <a:t>: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Microsoftov</a:t>
            </a:r>
            <a:r>
              <a:rPr lang="en-GB" sz="1800" dirty="0">
                <a:latin typeface="Tahoma"/>
                <a:ea typeface="Tahoma"/>
                <a:cs typeface="Tahoma"/>
              </a:rPr>
              <a:t>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GB" sz="1800" dirty="0">
                <a:latin typeface="Tahoma"/>
                <a:ea typeface="Tahoma"/>
                <a:cs typeface="Tahoma"/>
              </a:rPr>
              <a:t> alate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različite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zadatke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uključujući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unos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sr-Latn-RS" sz="1800" dirty="0">
                <a:latin typeface="Tahoma"/>
                <a:ea typeface="Tahoma"/>
                <a:cs typeface="Tahoma"/>
              </a:rPr>
              <a:t>skladištenje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upravljanje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obradu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izv</a:t>
            </a:r>
            <a:r>
              <a:rPr lang="sr-Latn-RS" sz="1800" dirty="0">
                <a:latin typeface="Tahoma"/>
                <a:ea typeface="Tahoma"/>
                <a:cs typeface="Tahoma"/>
              </a:rPr>
              <a:t>ešta</a:t>
            </a:r>
            <a:r>
              <a:rPr lang="en-GB" sz="1800" dirty="0" err="1">
                <a:latin typeface="Tahoma"/>
                <a:ea typeface="Tahoma"/>
                <a:cs typeface="Tahoma"/>
              </a:rPr>
              <a:t>vanje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deljenje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nauka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podacima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Studija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slučaja</a:t>
            </a:r>
            <a:r>
              <a:rPr lang="en-US" b="1" kern="0" dirty="0">
                <a:effectLst/>
                <a:latin typeface="Tahoma"/>
                <a:ea typeface="Times New Roman" panose="02020603050405020304" pitchFamily="18" charset="0"/>
                <a:cs typeface="Tahoma"/>
              </a:rPr>
              <a:t>: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klasifikacija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sr-Latn-RS" kern="0" dirty="0">
                <a:latin typeface="Tahoma"/>
                <a:ea typeface="Times New Roman" panose="02020603050405020304" pitchFamily="18" charset="0"/>
                <a:cs typeface="Tahoma"/>
              </a:rPr>
              <a:t>cifara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uz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MNIST</a:t>
            </a:r>
            <a:endParaRPr lang="en-US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ahoma"/>
                <a:ea typeface="Tahoma"/>
                <a:cs typeface="Tahoma"/>
              </a:rPr>
              <a:t>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ovoj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slučaja</a:t>
            </a:r>
            <a:r>
              <a:rPr lang="sr-Latn-RS" sz="1800" dirty="0">
                <a:latin typeface="Tahoma"/>
                <a:ea typeface="Tahoma"/>
                <a:cs typeface="Tahoma"/>
              </a:rPr>
              <a:t> fokusirali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smo</a:t>
            </a:r>
            <a:r>
              <a:rPr lang="en-US" sz="1800" dirty="0">
                <a:latin typeface="Tahoma"/>
                <a:ea typeface="Tahoma"/>
                <a:cs typeface="Tahoma"/>
              </a:rPr>
              <a:t> se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problem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klasifikacije</a:t>
            </a:r>
            <a:r>
              <a:rPr lang="sr-Latn-RS" sz="1800" dirty="0">
                <a:latin typeface="Tahoma"/>
                <a:ea typeface="Tahoma"/>
                <a:cs typeface="Tahoma"/>
              </a:rPr>
              <a:t> cifara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skupa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MNIST,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često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US" sz="1800" dirty="0" err="1">
                <a:latin typeface="Tahoma"/>
                <a:ea typeface="Tahoma"/>
                <a:cs typeface="Tahoma"/>
              </a:rPr>
              <a:t>enog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merila</a:t>
            </a:r>
            <a:r>
              <a:rPr lang="en-US" sz="1800" dirty="0">
                <a:latin typeface="Tahoma"/>
                <a:ea typeface="Tahoma"/>
                <a:cs typeface="Tahoma"/>
              </a:rPr>
              <a:t> u</a:t>
            </a:r>
            <a:r>
              <a:rPr lang="sr-Latn-RS" sz="1800" dirty="0">
                <a:latin typeface="Tahoma"/>
                <a:ea typeface="Tahoma"/>
                <a:cs typeface="Tahoma"/>
              </a:rPr>
              <a:t> mašinskom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učenju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posebno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područjima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je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logistika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gde</a:t>
            </a:r>
            <a:r>
              <a:rPr lang="en-US" sz="1800" dirty="0">
                <a:latin typeface="Tahoma"/>
                <a:ea typeface="Tahoma"/>
                <a:cs typeface="Tahoma"/>
              </a:rPr>
              <a:t> je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automatsko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prepoznavanje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poštanskog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broja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</a:t>
            </a:r>
            <a:r>
              <a:rPr lang="sr-Latn-RS" sz="1800" dirty="0">
                <a:latin typeface="Tahoma"/>
                <a:ea typeface="Tahoma"/>
                <a:cs typeface="Tahoma"/>
              </a:rPr>
              <a:t> efikasne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isporuke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sr-Latn-BA" sz="1800" dirty="0"/>
          </a:p>
          <a:p>
            <a:pPr marL="0" indent="0">
              <a:buNone/>
            </a:pPr>
            <a:endParaRPr lang="sr-Latn-BA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err="1">
                <a:latin typeface="Tahoma"/>
                <a:ea typeface="Times New Roman" panose="02020603050405020304" pitchFamily="18" charset="0"/>
                <a:cs typeface="Tahoma"/>
              </a:rPr>
              <a:t>Što</a:t>
            </a:r>
            <a:r>
              <a:rPr lang="en-US" sz="1800" b="1" kern="0" dirty="0">
                <a:latin typeface="Tahoma"/>
                <a:ea typeface="Times New Roman" panose="02020603050405020304" pitchFamily="18" charset="0"/>
                <a:cs typeface="Tahoma"/>
              </a:rPr>
              <a:t> je</a:t>
            </a:r>
            <a:r>
              <a:rPr lang="en-US" sz="1800" b="1" kern="0" dirty="0">
                <a:effectLst/>
                <a:latin typeface="Tahoma"/>
                <a:ea typeface="Times New Roman" panose="02020603050405020304" pitchFamily="18" charset="0"/>
                <a:cs typeface="Tahoma"/>
              </a:rPr>
              <a:t> MNIST?</a:t>
            </a:r>
            <a:endParaRPr lang="en-US" sz="1800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MNIST-a 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Modifi</a:t>
            </a:r>
            <a:r>
              <a:rPr lang="sr-Latn-RS" sz="1800" b="1" kern="0" dirty="0">
                <a:latin typeface="Tahoma"/>
                <a:ea typeface="Tahoma"/>
                <a:cs typeface="Tahoma"/>
              </a:rPr>
              <a:t>kovani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nacionalni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institut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standarde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tehnologiju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)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sastoji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se od 70 000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rukom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pisanih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cifara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svaka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označena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odgovarajućom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cifrom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(0-9).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podeljen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60 000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10 000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testiranje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Svaka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28 x 28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piksela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predstavlja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malu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u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sivim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tonovima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centriranu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rukom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napisanu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cifr</a:t>
            </a:r>
            <a:r>
              <a:rPr lang="en-US" sz="1800" kern="0" dirty="0">
                <a:latin typeface="Tahoma"/>
                <a:ea typeface="Tahoma"/>
                <a:cs typeface="Tahoma"/>
              </a:rPr>
              <a:t>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Cilj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osposobiti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koji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može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prepoznati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cifre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ispravno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kovati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900" kern="0" dirty="0" err="1">
                <a:latin typeface="Tahoma"/>
                <a:ea typeface="Tahoma"/>
                <a:cs typeface="Tahoma"/>
              </a:rPr>
              <a:t>Studija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2900" b="1" kern="0" dirty="0">
                <a:effectLst/>
                <a:latin typeface="Tahoma"/>
                <a:ea typeface="Tahoma"/>
                <a:cs typeface="Tahoma"/>
              </a:rPr>
              <a:t>: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klasifikacija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2900" kern="0" dirty="0">
                <a:latin typeface="Tahoma"/>
                <a:ea typeface="Tahoma"/>
                <a:cs typeface="Tahoma"/>
              </a:rPr>
              <a:t>cifara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uz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b="1" kern="0" dirty="0">
                <a:effectLst/>
                <a:latin typeface="Tahoma"/>
                <a:ea typeface="Tahoma"/>
                <a:cs typeface="Tahoma"/>
              </a:rPr>
              <a:t>MNIST</a:t>
            </a:r>
            <a:endParaRPr lang="en-US" sz="2900" b="0" kern="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53334-6483-6595-C7EE-30CC8863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52" y="1366797"/>
            <a:ext cx="766869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4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d9bddfac-6dc9-4958-8f35-4d0da3af229b"/>
    <ds:schemaRef ds:uri="a92fe6ce-cc5e-4661-b3e6-d9d5535f70b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6A67A-672E-4CA7-B43D-E0644ACE4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1064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Tahoma</vt:lpstr>
      <vt:lpstr>Times New Roman</vt:lpstr>
      <vt:lpstr>Motyw pakietu Office</vt:lpstr>
      <vt:lpstr>Poslovna inteligencija</vt:lpstr>
      <vt:lpstr>Sadržaj</vt:lpstr>
      <vt:lpstr>Štа je mašinsko učenje?</vt:lpstr>
      <vt:lpstr>Šta je mašinsko učenje?</vt:lpstr>
      <vt:lpstr>Osnove i teorijske postavke ML-a</vt:lpstr>
      <vt:lpstr>Poslovna inteligencija i ML u SC-ovima</vt:lpstr>
      <vt:lpstr>Poslovna inteligencija i ML u SC-ovima</vt:lpstr>
      <vt:lpstr>Studija slučaja: klasifikacija cifara uz MNIST</vt:lpstr>
      <vt:lpstr>Studija slučaja: klasifikacija cifara uz MNIST</vt:lpstr>
      <vt:lpstr>Kako ga rešiti?</vt:lpstr>
      <vt:lpstr>Koraci</vt:lpstr>
      <vt:lpstr>Koraci</vt:lpstr>
      <vt:lpstr>Koraci</vt:lpstr>
      <vt:lpstr>Sažetak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Nensyy</cp:lastModifiedBy>
  <cp:revision>101</cp:revision>
  <dcterms:created xsi:type="dcterms:W3CDTF">2023-07-06T12:09:08Z</dcterms:created>
  <dcterms:modified xsi:type="dcterms:W3CDTF">2025-05-05T09:22:10Z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