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95" r:id="rId13"/>
    <p:sldId id="296" r:id="rId14"/>
    <p:sldId id="297" r:id="rId15"/>
    <p:sldId id="298" r:id="rId16"/>
    <p:sldId id="299" r:id="rId17"/>
    <p:sldId id="266" r:id="rId18"/>
    <p:sldId id="26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DCE2-1D08-80B8-3A64-4FD1320EF5E4}" v="8" dt="2025-03-18T14:18:00.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jan.mircetic" userId="S::dejan.mircetic_ivi.ac.rs#ext#@putpoznanpl.onmicrosoft.com::aafd7282-78c3-4639-a277-e34c7523e36e" providerId="AD" clId="Web-{D097DCE2-1D08-80B8-3A64-4FD1320EF5E4}"/>
    <pc:docChg chg="addSld modSld">
      <pc:chgData name="dejan.mircetic" userId="S::dejan.mircetic_ivi.ac.rs#ext#@putpoznanpl.onmicrosoft.com::aafd7282-78c3-4639-a277-e34c7523e36e" providerId="AD" clId="Web-{D097DCE2-1D08-80B8-3A64-4FD1320EF5E4}" dt="2025-03-18T14:18:00.594" v="7" actId="20577"/>
      <pc:docMkLst>
        <pc:docMk/>
      </pc:docMkLst>
      <pc:sldChg chg="modSp">
        <pc:chgData name="dejan.mircetic" userId="S::dejan.mircetic_ivi.ac.rs#ext#@putpoznanpl.onmicrosoft.com::aafd7282-78c3-4639-a277-e34c7523e36e" providerId="AD" clId="Web-{D097DCE2-1D08-80B8-3A64-4FD1320EF5E4}" dt="2025-03-18T14:17:31.451" v="4" actId="20577"/>
        <pc:sldMkLst>
          <pc:docMk/>
          <pc:sldMk cId="3298298427" sldId="266"/>
        </pc:sldMkLst>
        <pc:spChg chg="mod">
          <ac:chgData name="dejan.mircetic" userId="S::dejan.mircetic_ivi.ac.rs#ext#@putpoznanpl.onmicrosoft.com::aafd7282-78c3-4639-a277-e34c7523e36e" providerId="AD" clId="Web-{D097DCE2-1D08-80B8-3A64-4FD1320EF5E4}" dt="2025-03-18T14:17:31.451" v="4" actId="20577"/>
          <ac:spMkLst>
            <pc:docMk/>
            <pc:sldMk cId="3298298427" sldId="266"/>
            <ac:spMk id="8" creationId="{BA68647D-8959-AECA-FF1C-384AA40B609E}"/>
          </ac:spMkLst>
        </pc:spChg>
      </pc:sldChg>
      <pc:sldChg chg="modSp add replId">
        <pc:chgData name="dejan.mircetic" userId="S::dejan.mircetic_ivi.ac.rs#ext#@putpoznanpl.onmicrosoft.com::aafd7282-78c3-4639-a277-e34c7523e36e" providerId="AD" clId="Web-{D097DCE2-1D08-80B8-3A64-4FD1320EF5E4}" dt="2025-03-18T14:18:00.594" v="7" actId="20577"/>
        <pc:sldMkLst>
          <pc:docMk/>
          <pc:sldMk cId="3937864735" sldId="294"/>
        </pc:sldMkLst>
        <pc:spChg chg="mod">
          <ac:chgData name="dejan.mircetic" userId="S::dejan.mircetic_ivi.ac.rs#ext#@putpoznanpl.onmicrosoft.com::aafd7282-78c3-4639-a277-e34c7523e36e" providerId="AD" clId="Web-{D097DCE2-1D08-80B8-3A64-4FD1320EF5E4}" dt="2025-03-18T14:18:00.594" v="7" actId="20577"/>
          <ac:spMkLst>
            <pc:docMk/>
            <pc:sldMk cId="3937864735" sldId="294"/>
            <ac:spMk id="8" creationId="{1BA74302-D0BA-352F-C774-3AF53A73A2CB}"/>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Głębokie sieci neuronowe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Materiały dydaktyczne do ćwiczeń</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pl-PL" b="1" kern="0" dirty="0">
                <a:effectLst/>
                <a:latin typeface="Tahoma" panose="020B0604030504040204" pitchFamily="34" charset="0"/>
                <a:ea typeface="Times New Roman" panose="02020603050405020304" pitchFamily="18" charset="0"/>
                <a:cs typeface="Tahoma" panose="020B0604030504040204" pitchFamily="34" charset="0"/>
              </a:rPr>
              <a:t>Jak to rozwiązać: Pakiety do wykorzystania</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946946"/>
          </a:xfrm>
        </p:spPr>
        <p:txBody>
          <a:bodyPr>
            <a:normAutofit lnSpcReduction="10000"/>
          </a:bodyPr>
          <a:lstStyle/>
          <a:p>
            <a:pPr algn="just">
              <a:lnSpc>
                <a:spcPct val="150000"/>
              </a:lnSpc>
              <a:spcAft>
                <a:spcPts val="600"/>
              </a:spcAft>
            </a:pPr>
            <a:r>
              <a:rPr lang="pl-PL" sz="2400" kern="100" dirty="0">
                <a:effectLst/>
                <a:latin typeface="Tahoma" panose="020B0604030504040204" pitchFamily="34" charset="0"/>
                <a:ea typeface="Calibri" panose="020F0502020204030204" pitchFamily="34" charset="0"/>
                <a:cs typeface="Times New Roman" panose="02020603050405020304" pitchFamily="18" charset="0"/>
              </a:rPr>
              <a:t>Aby rozwiązać ten problem decyzyjny, użyjemy następujących kluczowych pakietów w R:</a:t>
            </a:r>
          </a:p>
          <a:p>
            <a:pPr lvl="1" algn="just">
              <a:lnSpc>
                <a:spcPct val="150000"/>
              </a:lnSpc>
              <a:spcAft>
                <a:spcPts val="600"/>
              </a:spcAft>
            </a:pPr>
            <a:r>
              <a:rPr lang="pl-PL" sz="14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keras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Wysokopoziomowe API sieci neuronowych, które działa na szczycie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TensorFlow</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Zapewnia proste i łatwe w użyciu metody budowania modeli głębokiego uczenia.</a:t>
            </a:r>
          </a:p>
          <a:p>
            <a:pPr lvl="1" algn="just">
              <a:lnSpc>
                <a:spcPct val="150000"/>
              </a:lnSpc>
              <a:spcAft>
                <a:spcPts val="600"/>
              </a:spcAft>
            </a:pP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tensorflow</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Podstawowe zaplecze dla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Keras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zapewniający potężne narzędzia do uczenia modeli i obliczeń.</a:t>
            </a:r>
          </a:p>
          <a:p>
            <a:pPr lvl="1" algn="just">
              <a:lnSpc>
                <a:spcPct val="150000"/>
              </a:lnSpc>
              <a:spcAft>
                <a:spcPts val="600"/>
              </a:spcAft>
            </a:pP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reticulate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Pakiet umożliwiający łatwą integrację pomiędzy językami R 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Python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niezbędną do efektywnego wykorzystania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TensorFlow</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p>
          <a:p>
            <a:r>
              <a:rPr lang="pl-PL" sz="2400" dirty="0">
                <a:effectLst/>
                <a:latin typeface="Tahoma" panose="020B0604030504040204" pitchFamily="34" charset="0"/>
                <a:ea typeface="Calibri" panose="020F0502020204030204" pitchFamily="34" charset="0"/>
                <a:cs typeface="Times New Roman" panose="02020603050405020304" pitchFamily="18" charset="0"/>
              </a:rPr>
              <a:t>Pakiety te pozwalają nam efektywnie wdrażać modele głębokiego uczenia, takie jak sieci neuronowe typu </a:t>
            </a:r>
            <a:r>
              <a:rPr lang="pl-PL" sz="2400" dirty="0" err="1">
                <a:effectLst/>
                <a:latin typeface="Tahoma" panose="020B0604030504040204" pitchFamily="34" charset="0"/>
                <a:ea typeface="Calibri" panose="020F0502020204030204" pitchFamily="34" charset="0"/>
                <a:cs typeface="Times New Roman" panose="02020603050405020304" pitchFamily="18" charset="0"/>
              </a:rPr>
              <a:t>feedforward</a:t>
            </a:r>
            <a:r>
              <a:rPr lang="pl-PL" sz="2400" dirty="0">
                <a:effectLst/>
                <a:latin typeface="Tahoma" panose="020B0604030504040204" pitchFamily="34" charset="0"/>
                <a:ea typeface="Calibri" panose="020F0502020204030204" pitchFamily="34" charset="0"/>
                <a:cs typeface="Times New Roman" panose="02020603050405020304" pitchFamily="18" charset="0"/>
              </a:rPr>
              <a:t> (DNN) i </a:t>
            </a:r>
            <a:r>
              <a:rPr lang="pl-PL" sz="2400" dirty="0" err="1">
                <a:effectLst/>
                <a:latin typeface="Tahoma" panose="020B0604030504040204" pitchFamily="34" charset="0"/>
                <a:ea typeface="Calibri" panose="020F0502020204030204" pitchFamily="34" charset="0"/>
                <a:cs typeface="Times New Roman" panose="02020603050405020304" pitchFamily="18" charset="0"/>
              </a:rPr>
              <a:t>konwolucyjne</a:t>
            </a:r>
            <a:r>
              <a:rPr lang="pl-PL" sz="2400" dirty="0">
                <a:effectLst/>
                <a:latin typeface="Tahoma" panose="020B0604030504040204" pitchFamily="34" charset="0"/>
                <a:ea typeface="Calibri" panose="020F0502020204030204" pitchFamily="34" charset="0"/>
                <a:cs typeface="Times New Roman" panose="02020603050405020304" pitchFamily="18" charset="0"/>
              </a:rPr>
              <a:t> sieci neuronowe (CNN) do klasyfikacji cyfr</a:t>
            </a:r>
            <a:r>
              <a:rPr lang="en-US" sz="2400" dirty="0"/>
              <a:t>.</a:t>
            </a:r>
          </a:p>
          <a:p>
            <a:endParaRPr lang="en-GB" sz="2400" dirty="0"/>
          </a:p>
        </p:txBody>
      </p:sp>
    </p:spTree>
    <p:extLst>
      <p:ext uri="{BB962C8B-B14F-4D97-AF65-F5344CB8AC3E}">
        <p14:creationId xmlns:p14="http://schemas.microsoft.com/office/powerpoint/2010/main" val="3513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Procedura do naśladowania</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8020" y="1430100"/>
            <a:ext cx="11026423" cy="4566548"/>
          </a:xfrm>
        </p:spPr>
        <p:txBody>
          <a:bodyPr>
            <a:noAutofit/>
          </a:bodyPr>
          <a:lstStyle/>
          <a:p>
            <a:pPr marL="0" marR="0" algn="l">
              <a:lnSpc>
                <a:spcPct val="150000"/>
              </a:lnSpc>
              <a:spcBef>
                <a:spcPts val="0"/>
              </a:spcBef>
              <a:spcAft>
                <a:spcPts val="600"/>
              </a:spcAf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Aby rozwiązać problem klasyfikacji MNIST, należy skorzystać z ogólnej procedury</a:t>
            </a:r>
            <a:r>
              <a:rPr lang="en-US" sz="17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700" b="1"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Załaduj i wstępne przetwórz dane</a:t>
            </a:r>
            <a:r>
              <a:rPr lang="en-US" sz="1700"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Załaduj zestaw danych MNIST za pomocą funkcji </a:t>
            </a:r>
            <a:r>
              <a:rPr lang="pl-PL" sz="1700" kern="0" dirty="0" err="1">
                <a:effectLst/>
                <a:latin typeface="Tahoma" panose="020B0604030504040204" pitchFamily="34" charset="0"/>
                <a:ea typeface="Times New Roman" panose="02020603050405020304" pitchFamily="18" charset="0"/>
                <a:cs typeface="Tahoma" panose="020B0604030504040204" pitchFamily="34" charset="0"/>
              </a:rPr>
              <a:t>dataset_mnist</a:t>
            </a:r>
            <a:r>
              <a:rPr lang="pl-PL" sz="1700" kern="0" dirty="0">
                <a:effectLst/>
                <a:latin typeface="Tahoma" panose="020B0604030504040204" pitchFamily="34" charset="0"/>
                <a:ea typeface="Times New Roman" panose="02020603050405020304" pitchFamily="18" charset="0"/>
                <a:cs typeface="Tahoma" panose="020B0604030504040204" pitchFamily="34" charset="0"/>
              </a:rPr>
              <a:t>() z </a:t>
            </a:r>
            <a:r>
              <a:rPr lang="pl-PL" sz="1700" kern="0" dirty="0" err="1">
                <a:effectLst/>
                <a:latin typeface="Tahoma" panose="020B0604030504040204" pitchFamily="34" charset="0"/>
                <a:ea typeface="Times New Roman" panose="02020603050405020304" pitchFamily="18" charset="0"/>
                <a:cs typeface="Tahoma" panose="020B0604030504040204" pitchFamily="34" charset="0"/>
              </a:rPr>
              <a:t>Keras</a:t>
            </a:r>
            <a:r>
              <a:rPr lang="pl-PL" sz="1700" kern="0" dirty="0">
                <a:effectLst/>
                <a:latin typeface="Tahoma" panose="020B0604030504040204" pitchFamily="34" charset="0"/>
                <a:ea typeface="Times New Roman" panose="02020603050405020304" pitchFamily="18" charset="0"/>
                <a:cs typeface="Tahoma" panose="020B0604030504040204" pitchFamily="34" charset="0"/>
              </a:rPr>
              <a:t>.</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Przekształć obrazy w wektory (784-wymiarowe), ponieważ model oczekuje płaskich danych wejściowych.</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Znormalizuj wartości pikseli do zakresu od 0 do 1, aby uzyskać lepszą wydajność.</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One-hot koduje etykiety, aby dopasować je do formy wyjściowej sieci</a:t>
            </a:r>
            <a:r>
              <a:rPr lang="en-US" sz="17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700" b="1"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Zdefiniuj model</a:t>
            </a:r>
            <a:r>
              <a:rPr lang="en-US" sz="1700"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	Zbuduj głęboką sieć neuronową za pomocą funkcji </a:t>
            </a:r>
            <a:r>
              <a:rPr lang="pl-PL" sz="1700" kern="0" dirty="0" err="1">
                <a:effectLst/>
                <a:latin typeface="Tahoma" panose="020B0604030504040204" pitchFamily="34" charset="0"/>
                <a:ea typeface="Times New Roman" panose="02020603050405020304" pitchFamily="18" charset="0"/>
                <a:cs typeface="Tahoma" panose="020B0604030504040204" pitchFamily="34" charset="0"/>
              </a:rPr>
              <a:t>keras_model_sequential</a:t>
            </a:r>
            <a:r>
              <a:rPr lang="pl-PL" sz="1700" kern="0" dirty="0">
                <a:effectLst/>
                <a:latin typeface="Tahoma" panose="020B0604030504040204" pitchFamily="34" charset="0"/>
                <a:ea typeface="Times New Roman" panose="02020603050405020304" pitchFamily="18" charset="0"/>
                <a:cs typeface="Tahoma" panose="020B0604030504040204" pitchFamily="34" charset="0"/>
              </a:rPr>
              <a:t>().</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dirty="0">
                <a:effectLst/>
                <a:latin typeface="Tahoma" panose="020B0604030504040204" pitchFamily="34" charset="0"/>
                <a:ea typeface="Times New Roman" panose="02020603050405020304" pitchFamily="18" charset="0"/>
                <a:cs typeface="Tahoma" panose="020B0604030504040204" pitchFamily="34" charset="0"/>
              </a:rPr>
              <a:t>•	Dodaj gęste warstwy z aktywacją </a:t>
            </a:r>
            <a:r>
              <a:rPr lang="pl-PL" sz="1700" kern="0" dirty="0" err="1">
                <a:effectLst/>
                <a:latin typeface="Tahoma" panose="020B0604030504040204" pitchFamily="34" charset="0"/>
                <a:ea typeface="Times New Roman" panose="02020603050405020304" pitchFamily="18" charset="0"/>
                <a:cs typeface="Tahoma" panose="020B0604030504040204" pitchFamily="34" charset="0"/>
              </a:rPr>
              <a:t>ReLU</a:t>
            </a:r>
            <a:r>
              <a:rPr lang="pl-PL" sz="1700" kern="0" dirty="0">
                <a:effectLst/>
                <a:latin typeface="Tahoma" panose="020B0604030504040204" pitchFamily="34" charset="0"/>
                <a:ea typeface="Times New Roman" panose="02020603050405020304" pitchFamily="18" charset="0"/>
                <a:cs typeface="Tahoma" panose="020B0604030504040204" pitchFamily="34" charset="0"/>
              </a:rPr>
              <a:t> dla warstw ukrytych i aktywacją </a:t>
            </a:r>
            <a:r>
              <a:rPr lang="pl-PL" sz="1700" kern="0" dirty="0" err="1">
                <a:effectLst/>
                <a:latin typeface="Tahoma" panose="020B0604030504040204" pitchFamily="34" charset="0"/>
                <a:ea typeface="Times New Roman" panose="02020603050405020304" pitchFamily="18" charset="0"/>
                <a:cs typeface="Tahoma" panose="020B0604030504040204" pitchFamily="34" charset="0"/>
              </a:rPr>
              <a:t>softmax</a:t>
            </a:r>
            <a:r>
              <a:rPr lang="pl-PL" sz="1700" kern="0" dirty="0">
                <a:effectLst/>
                <a:latin typeface="Tahoma" panose="020B0604030504040204" pitchFamily="34" charset="0"/>
                <a:ea typeface="Times New Roman" panose="02020603050405020304" pitchFamily="18" charset="0"/>
                <a:cs typeface="Tahoma" panose="020B0604030504040204" pitchFamily="34" charset="0"/>
              </a:rPr>
              <a:t> dla warstwy wyjściowej, która jest odpowiednia do klasyfikacji wieloklasowej</a:t>
            </a:r>
            <a:r>
              <a:rPr lang="en-US" sz="17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66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Procedura do naśladowania</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pl-PL" sz="1800" b="1" kern="0" dirty="0">
                <a:solidFill>
                  <a:srgbClr val="1065AB"/>
                </a:solidFill>
                <a:effectLst/>
                <a:latin typeface="Tahoma" panose="020B0604030504040204" pitchFamily="34" charset="0"/>
                <a:ea typeface="Times New Roman" panose="02020603050405020304" pitchFamily="18" charset="0"/>
              </a:rPr>
              <a:t>Skompiluj model</a:t>
            </a:r>
            <a:r>
              <a:rPr lang="en-US" sz="1800"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Użyj funkcji strat </a:t>
            </a:r>
            <a:r>
              <a:rPr lang="pl-PL" sz="1800" kern="0" dirty="0" err="1">
                <a:effectLst/>
                <a:latin typeface="Tahoma" panose="020B0604030504040204" pitchFamily="34" charset="0"/>
                <a:ea typeface="Times New Roman" panose="02020603050405020304" pitchFamily="18" charset="0"/>
                <a:cs typeface="Tahoma" panose="020B0604030504040204" pitchFamily="34" charset="0"/>
              </a:rPr>
              <a:t>categorical_crossentropy</a:t>
            </a:r>
            <a:r>
              <a:rPr lang="pl-PL" sz="1800" kern="0" dirty="0">
                <a:effectLst/>
                <a:latin typeface="Tahoma" panose="020B0604030504040204" pitchFamily="34" charset="0"/>
                <a:ea typeface="Times New Roman" panose="02020603050405020304" pitchFamily="18" charset="0"/>
                <a:cs typeface="Tahoma" panose="020B0604030504040204" pitchFamily="34" charset="0"/>
              </a:rPr>
              <a:t>, która jest standardowa dla problemów klasyfikacji wieloklasowej.</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Wybierz optymalizator (np. </a:t>
            </a:r>
            <a:r>
              <a:rPr lang="pl-PL" sz="1800" kern="0" dirty="0" err="1">
                <a:effectLst/>
                <a:latin typeface="Tahoma" panose="020B0604030504040204" pitchFamily="34" charset="0"/>
                <a:ea typeface="Times New Roman" panose="02020603050405020304" pitchFamily="18" charset="0"/>
                <a:cs typeface="Tahoma" panose="020B0604030504040204" pitchFamily="34" charset="0"/>
              </a:rPr>
              <a:t>RMSprop</a:t>
            </a:r>
            <a:r>
              <a:rPr lang="pl-PL" sz="1800" kern="0" dirty="0">
                <a:effectLst/>
                <a:latin typeface="Tahoma" panose="020B0604030504040204" pitchFamily="34" charset="0"/>
                <a:ea typeface="Times New Roman" panose="02020603050405020304" pitchFamily="18" charset="0"/>
                <a:cs typeface="Tahoma" panose="020B0604030504040204" pitchFamily="34" charset="0"/>
              </a:rPr>
              <a:t>), aby zaktualizować wagi modelu podczas uczenia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800" b="1"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Wytrenuj model:</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Wytrenuj model przy użyciu szkoleniowego zbioru danych, zazwyczaj przy użyciu 80% danych do treningu i 20% do walidacji.</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Śledź wskaźniki wydajności, takie jak dokładność, aby ocenić, jak dobrze model się uczy</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58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Procedure to Follow</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pl-PL" sz="1800" b="1"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Oceń model</a:t>
            </a:r>
            <a:r>
              <a:rPr lang="en-US" sz="1800"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Po szkoleniu oceń wydajność modelu na zestawie testowym, aby określić, jak dobrze uogólnia się on na nowe, niewidoczne dane</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800" b="1"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Zwizualizuj i zinterpretuj rezultaty</a:t>
            </a:r>
            <a:r>
              <a:rPr lang="en-US" sz="1800" kern="0" dirty="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Zwizualizuj straty treningowe i walidacyjne oraz dokładność w epokach.</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Użyj wytrenowanego modelu do przewidywania na nowych obrazach </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dirty="0">
                <a:effectLst/>
                <a:latin typeface="Tahoma" panose="020B0604030504040204" pitchFamily="34" charset="0"/>
                <a:ea typeface="Times New Roman" panose="02020603050405020304" pitchFamily="18" charset="0"/>
                <a:cs typeface="Tahoma" panose="020B0604030504040204" pitchFamily="34" charset="0"/>
              </a:rPr>
              <a:t>i przeanalizuj wyniki</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5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pl-PL" sz="1800" dirty="0">
                <a:ea typeface="Calibri" panose="020F0502020204030204" pitchFamily="34" charset="0"/>
                <a:cs typeface="Times New Roman" panose="02020603050405020304" pitchFamily="18" charset="0"/>
              </a:rPr>
              <a:t>Problem MNIST oferuje cenny wgląd w szkolenie modeli głębokiego uczenia do klasyfikacji obrazów. </a:t>
            </a:r>
          </a:p>
          <a:p>
            <a:pPr algn="just"/>
            <a:r>
              <a:rPr lang="pl-PL" sz="1800" dirty="0">
                <a:ea typeface="Calibri" panose="020F0502020204030204" pitchFamily="34" charset="0"/>
                <a:cs typeface="Times New Roman" panose="02020603050405020304" pitchFamily="18" charset="0"/>
              </a:rPr>
              <a:t>Proces ten obejmuje kluczowe zadania, takie jak wstępne przetwarzanie danych, tworzenie modeli, szkolenie, ocena i interpretacja, które są kluczowymi umiejętnościami dla każdego, kto pracuje z uczeniem maszynowym w logistyce lub innych rzeczywistych zastosowaniach</a:t>
            </a:r>
            <a:r>
              <a:rPr lang="en-US" sz="1800" dirty="0">
                <a:ea typeface="Calibri" panose="020F0502020204030204" pitchFamily="34" charset="0"/>
                <a:cs typeface="Times New Roman" panose="02020603050405020304" pitchFamily="18" charset="0"/>
              </a:rPr>
              <a:t>.</a:t>
            </a:r>
            <a:endParaRPr lang="en-GB" sz="1800" dirty="0">
              <a:effectLst/>
              <a:latin typeface="Tahoma"/>
              <a:ea typeface="Calibri"/>
              <a:cs typeface="Times New Roman"/>
            </a:endParaRPr>
          </a:p>
        </p:txBody>
      </p:sp>
    </p:spTree>
    <p:extLst>
      <p:ext uri="{BB962C8B-B14F-4D97-AF65-F5344CB8AC3E}">
        <p14:creationId xmlns:p14="http://schemas.microsoft.com/office/powerpoint/2010/main" val="32982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Czym jest uczenie maszynowe?</a:t>
            </a:r>
          </a:p>
          <a:p>
            <a:r>
              <a:rPr lang="pl-PL" sz="2000" dirty="0"/>
              <a:t>Podstawy i teoretyczne założenia ML</a:t>
            </a:r>
          </a:p>
          <a:p>
            <a:r>
              <a:rPr lang="pl-PL" sz="2000" dirty="0"/>
              <a:t>Studium przypadku: Klasyfikacja cyfr z MNIST</a:t>
            </a:r>
          </a:p>
          <a:p>
            <a:r>
              <a:rPr lang="pl-PL" sz="2000" dirty="0"/>
              <a:t>Jak to rozwiązać: Pakiety do wykorzystania</a:t>
            </a:r>
          </a:p>
          <a:p>
            <a:r>
              <a:rPr lang="pl-PL" sz="2000" dirty="0"/>
              <a:t>Procedura do wykonania</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Uczenie maszynowe to podzbiór sztucznej inteligencji (AI), który obejmuje rozwój algorytmów </a:t>
            </a:r>
            <a:br>
              <a:rPr lang="pl-PL" sz="1800" dirty="0"/>
            </a:br>
            <a:r>
              <a:rPr lang="pl-PL" sz="1800" dirty="0"/>
              <a:t>i modeli statystycznych, które umożliwiają komputerom wykonywanie zadań bez ich wyraźnego zaprogramowania. Głównym celem uczenia maszynowego jest umożliwienie komputerom uczenia się na podstawie danych i poprawy ich wydajności w czasie bez interwencji człowieka.</a:t>
            </a:r>
          </a:p>
          <a:p>
            <a:endParaRPr lang="pl-PL" sz="1800" dirty="0"/>
          </a:p>
          <a:p>
            <a:r>
              <a:rPr lang="pl-PL" sz="1800" dirty="0"/>
              <a:t>ML wynika z następującego pytania: czy komputer może wyjść poza „to, co wiemy, jak mu nakazać” i samodzielnie nauczyć się, jak wykonać określone zadanie? Czy komputer może nas zaskoczyć? Zamiast ręcznie tworzyć reguły przetwarzania danych przez programistów, czy komputer mógłby automatycznie nauczyć się tych reguł, patrząc na dane?</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232126" y="5576471"/>
            <a:ext cx="62055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 Klasyczne programowanie a szkolenie systemu uczenia maszynowego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BC124A1A-4711-5418-7094-0EE08883BF7B}"/>
              </a:ext>
            </a:extLst>
          </p:cNvPr>
          <p:cNvPicPr>
            <a:picLocks noChangeAspect="1"/>
          </p:cNvPicPr>
          <p:nvPr/>
        </p:nvPicPr>
        <p:blipFill>
          <a:blip r:embed="rId2"/>
          <a:stretch>
            <a:fillRect/>
          </a:stretch>
        </p:blipFill>
        <p:spPr>
          <a:xfrm>
            <a:off x="3402525" y="2232287"/>
            <a:ext cx="5627096" cy="326164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Podstawy i założenia teoretyczne UM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Integracja uczenia maszynowego z analityką biznesową (BI) zmieniła proces podejmowania decyzji.</a:t>
            </a:r>
          </a:p>
          <a:p>
            <a:r>
              <a:rPr lang="pl-PL" sz="1800" dirty="0"/>
              <a:t>UM jest zakorzenione w matematyce, zwłaszcza w statystyce.</a:t>
            </a:r>
          </a:p>
          <a:p>
            <a:r>
              <a:rPr lang="pl-PL" sz="1800" dirty="0"/>
              <a:t>Trwająca debata: czy uczenie maszynowe jest dziedziną czy częścią statystyki?</a:t>
            </a:r>
          </a:p>
          <a:p>
            <a:r>
              <a:rPr lang="pl-PL" sz="1800" dirty="0"/>
              <a:t>Algorytmy UM często działają poza tradycyjnymi granicami matematycznymi.</a:t>
            </a:r>
          </a:p>
          <a:p>
            <a:r>
              <a:rPr lang="pl-PL" sz="1800" dirty="0"/>
              <a:t>UM jest niezbędny w BI do wstępnego przetwarzania danych, eksploracji i stosowania spostrzeżeń.</a:t>
            </a:r>
          </a:p>
          <a:p>
            <a:r>
              <a:rPr lang="pl-PL" sz="1800" dirty="0"/>
              <a:t>UM usprawnia proces podejmowania decyzji w organizacjach.</a:t>
            </a:r>
          </a:p>
          <a:p>
            <a:r>
              <a:rPr lang="pl-PL" sz="1800" dirty="0"/>
              <a:t>Integracja UM z przepływami pracy BI w celu uzyskania praktycznych spostrzeżeń.</a:t>
            </a:r>
          </a:p>
          <a:p>
            <a:r>
              <a:rPr lang="pl-PL" sz="1800" dirty="0"/>
              <a:t>Łączenie matematyki i praktyki w UM dla efektywnego BI.</a:t>
            </a:r>
          </a:p>
          <a:p>
            <a:r>
              <a:rPr lang="pl-PL" sz="1800" dirty="0"/>
              <a:t>Strategie optymalizacji algorytmów UM dla rzeczywistych aplikacji BI.</a:t>
            </a:r>
          </a:p>
          <a:p>
            <a:r>
              <a:rPr lang="pl-PL" sz="1800" dirty="0"/>
              <a:t>Znaczenie wykorzystania wyników UM w podejmowaniu decyzji</a:t>
            </a:r>
            <a:r>
              <a:rPr lang="en-GB" sz="1800" dirty="0"/>
              <a:t>.</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149225" cy="1116542"/>
          </a:xfrm>
        </p:spPr>
        <p:txBody>
          <a:bodyPr/>
          <a:lstStyle/>
          <a:p>
            <a:r>
              <a:rPr lang="en-GB" dirty="0"/>
              <a:t>Business </a:t>
            </a:r>
            <a:r>
              <a:rPr lang="pl-PL" dirty="0"/>
              <a:t>I</a:t>
            </a:r>
            <a:r>
              <a:rPr lang="en-GB" dirty="0" err="1"/>
              <a:t>ntelligence</a:t>
            </a:r>
            <a:r>
              <a:rPr lang="en-GB" dirty="0"/>
              <a:t> </a:t>
            </a:r>
            <a:r>
              <a:rPr lang="pl-PL" dirty="0"/>
              <a:t>i UM</a:t>
            </a:r>
            <a:r>
              <a:rPr lang="en-GB" dirty="0"/>
              <a:t> </a:t>
            </a:r>
            <a:r>
              <a:rPr lang="pl-PL" dirty="0"/>
              <a:t>w łańcuchach dostaw</a:t>
            </a:r>
          </a:p>
        </p:txBody>
      </p:sp>
      <p:sp>
        <p:nvSpPr>
          <p:cNvPr id="7" name="Rectangle 6"/>
          <p:cNvSpPr/>
          <p:nvPr/>
        </p:nvSpPr>
        <p:spPr>
          <a:xfrm>
            <a:off x="3138616" y="5655873"/>
            <a:ext cx="6096000" cy="568810"/>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Rysunek. Architektura Business </a:t>
            </a:r>
            <a:r>
              <a:rPr lang="pl-PL" sz="1100" dirty="0" err="1">
                <a:solidFill>
                  <a:srgbClr val="000000"/>
                </a:solidFill>
                <a:latin typeface="Arial" panose="020B0604020202020204" pitchFamily="34" charset="0"/>
                <a:ea typeface="Tahoma" panose="020B0604030504040204" pitchFamily="34" charset="0"/>
                <a:cs typeface="Arial" panose="020B0604020202020204" pitchFamily="34" charset="0"/>
              </a:rPr>
              <a:t>Intelligence</a:t>
            </a: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 firmy Microsoft.</a:t>
            </a:r>
          </a:p>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Rysunek został zaczerpnięty z https://www.scnsoft.com/services/business-intelligence/microsoft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Obraz 1">
            <a:extLst>
              <a:ext uri="{FF2B5EF4-FFF2-40B4-BE49-F238E27FC236}">
                <a16:creationId xmlns:a16="http://schemas.microsoft.com/office/drawing/2014/main" id="{4E444BF5-B59C-7C27-F714-892F53D66989}"/>
              </a:ext>
            </a:extLst>
          </p:cNvPr>
          <p:cNvPicPr>
            <a:picLocks noChangeAspect="1"/>
          </p:cNvPicPr>
          <p:nvPr/>
        </p:nvPicPr>
        <p:blipFill>
          <a:blip r:embed="rId2"/>
          <a:stretch>
            <a:fillRect/>
          </a:stretch>
        </p:blipFill>
        <p:spPr>
          <a:xfrm>
            <a:off x="2846302" y="1481668"/>
            <a:ext cx="7284834" cy="4171462"/>
          </a:xfrm>
          <a:prstGeom prst="rect">
            <a:avLst/>
          </a:prstGeom>
        </p:spPr>
      </p:pic>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a:t>
            </a:r>
            <a:r>
              <a:rPr lang="pl-PL" dirty="0"/>
              <a:t>I</a:t>
            </a:r>
            <a:r>
              <a:rPr lang="en-GB" dirty="0" err="1"/>
              <a:t>ntelligence</a:t>
            </a:r>
            <a:r>
              <a:rPr lang="en-GB" dirty="0"/>
              <a:t> </a:t>
            </a:r>
            <a:r>
              <a:rPr lang="pl-PL" dirty="0"/>
              <a:t>i UM</a:t>
            </a:r>
            <a:r>
              <a:rPr lang="en-GB" dirty="0"/>
              <a:t> </a:t>
            </a:r>
            <a:r>
              <a:rPr lang="pl-PL" dirty="0"/>
              <a:t>w łańcuchach dostaw</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a:bodyPr>
          <a:lstStyle/>
          <a:p>
            <a:r>
              <a:rPr lang="pl-PL" sz="1800" dirty="0"/>
              <a:t>Business </a:t>
            </a:r>
            <a:r>
              <a:rPr lang="pl-PL" sz="1800" dirty="0" err="1"/>
              <a:t>Intelligence</a:t>
            </a:r>
            <a:r>
              <a:rPr lang="pl-PL" sz="1800" dirty="0"/>
              <a:t> (BI) w ŁD obejmuje wyciąganie wniosków na temat obserwowanych procesów </a:t>
            </a:r>
            <a:br>
              <a:rPr lang="pl-PL" sz="1800" dirty="0"/>
            </a:br>
            <a:r>
              <a:rPr lang="pl-PL" sz="1800" dirty="0"/>
              <a:t>w oparciu o modelowanie danych.</a:t>
            </a:r>
          </a:p>
          <a:p>
            <a:r>
              <a:rPr lang="pl-PL" sz="1800" dirty="0"/>
              <a:t>Włączenie matematyki: BI opiera się w dużej mierze na statystyce, ale wykorzystuje również badania operacyjne, algebrę liniową, logikę rozmytą, optymalizację numeryczną, metaheurystykę itp.</a:t>
            </a:r>
          </a:p>
          <a:p>
            <a:r>
              <a:rPr lang="pl-PL" sz="1800" dirty="0"/>
              <a:t>Nowe technologie: Nowe, przełomowe technologie, takie jak uczenie maszynowe, sztuczna inteligencja, cyfrowe bliźniaki, </a:t>
            </a:r>
            <a:r>
              <a:rPr lang="pl-PL" sz="1800" dirty="0" err="1"/>
              <a:t>smartizacja</a:t>
            </a:r>
            <a:r>
              <a:rPr lang="pl-PL" sz="1800" dirty="0"/>
              <a:t>, żywe laboratoria itp. zyskują na znaczeniu w analizie danych i dostarczaniu wniosków.</a:t>
            </a:r>
          </a:p>
          <a:p>
            <a:r>
              <a:rPr lang="pl-PL" sz="1800" dirty="0"/>
              <a:t>Brak ścisłych procedur: Przepływy pracy BI i UM nie mają ścisłej organizacji, ale opierają się na skutecznych wytycznych z praktyki i literatury.</a:t>
            </a:r>
          </a:p>
          <a:p>
            <a:r>
              <a:rPr lang="pl-PL" sz="1800" dirty="0"/>
              <a:t>Zróżnicowane procedury: Procedury BI różnią się w zależności od używanego oprogramowania. Na przykład pakiet Business </a:t>
            </a:r>
            <a:r>
              <a:rPr lang="pl-PL" sz="1800" dirty="0" err="1"/>
              <a:t>Intelligence</a:t>
            </a:r>
            <a:r>
              <a:rPr lang="pl-PL" sz="1800" dirty="0"/>
              <a:t> firmy Microsoft oferuje narzędzia do pozyskiwania, przechowywania, integracji, zarządzania, przetwarzania, raportowania, udostępniania i analizy danych.</a:t>
            </a:r>
          </a:p>
          <a:p>
            <a:r>
              <a:rPr lang="pl-PL" sz="1800" dirty="0"/>
              <a:t>Oferowane narzędzia: Pakiet BI firmy Microsoft zapewnia narzędzia do różnych zadań, w tym pozyskiwania danych, przechowywania, integracji, zarządzania, przetwarzania, raportowania, udostępniania i nauki o danych</a:t>
            </a:r>
            <a:r>
              <a:rPr lang="en-GB" sz="1800" dirty="0"/>
              <a:t>.</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fontScale="90000"/>
          </a:bodyPr>
          <a:lstStyle/>
          <a:p>
            <a:pPr marL="0" marR="0" algn="just">
              <a:lnSpc>
                <a:spcPct val="150000"/>
              </a:lnSpc>
              <a:spcBef>
                <a:spcPts val="0"/>
              </a:spcBef>
              <a:spcAft>
                <a:spcPts val="600"/>
              </a:spcAft>
            </a:pPr>
            <a:r>
              <a:rPr lang="pl-PL" b="1" kern="0" dirty="0">
                <a:effectLst/>
                <a:latin typeface="Tahoma" panose="020B0604030504040204" pitchFamily="34" charset="0"/>
                <a:ea typeface="Times New Roman" panose="02020603050405020304" pitchFamily="18" charset="0"/>
                <a:cs typeface="Tahoma" panose="020B0604030504040204" pitchFamily="34" charset="0"/>
              </a:rPr>
              <a:t>Studium Przypadku: Klasyfikacja cyfr za pomocą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r>
              <a:rPr lang="pl-PL" sz="1800" dirty="0"/>
              <a:t>W tym studium przypadku skupiamy się na problemie klasyfikacji cyfr przy użyciu zbioru danych MNIST, powszechnie stosowanego benchmarku w uczeniu maszynowym, szczególnie w dziedzinach takich jak logistyka, gdzie automatyczne rozpoznawanie kodów pocztowych ma kluczowe znaczenie dla wydajnych dostaw</a:t>
            </a:r>
            <a:r>
              <a:rPr lang="en-US" sz="1800" dirty="0"/>
              <a:t>.</a:t>
            </a:r>
            <a:endParaRPr lang="sr-Latn-BA" sz="1800" dirty="0"/>
          </a:p>
          <a:p>
            <a:pPr marL="0" indent="0">
              <a:buNone/>
            </a:pPr>
            <a:endParaRPr lang="sr-Latn-BA" sz="1800" dirty="0"/>
          </a:p>
          <a:p>
            <a:pPr algn="just">
              <a:lnSpc>
                <a:spcPct val="150000"/>
              </a:lnSpc>
              <a:spcAft>
                <a:spcPts val="600"/>
              </a:spcAft>
              <a:buNone/>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Czym jest MNIST?</a:t>
            </a:r>
            <a:endParaRPr lang="pl-PL"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Zbiór danych MNIST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Modified</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National</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Institute</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of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Standards</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and Technology)</a:t>
            </a:r>
            <a:r>
              <a:rPr lang="pl-PL"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dirty="0">
                <a:effectLst/>
                <a:latin typeface="Tahoma" panose="020B0604030504040204" pitchFamily="34" charset="0"/>
                <a:ea typeface="Calibri" panose="020F0502020204030204" pitchFamily="34" charset="0"/>
                <a:cs typeface="Times New Roman" panose="02020603050405020304" pitchFamily="18" charset="0"/>
              </a:rPr>
              <a:t>składa się z 70 000 obrazów odręcznie napisanych cyfr, z których każda oznaczona jest odpowiednią cyfrą (0-9). Zbiór danych jest podzielony na 60 000 obrazów treningowych </a:t>
            </a:r>
            <a:br>
              <a:rPr lang="pl-PL" sz="1800" dirty="0">
                <a:effectLst/>
                <a:latin typeface="Tahoma" panose="020B0604030504040204" pitchFamily="34" charset="0"/>
                <a:ea typeface="Calibri" panose="020F0502020204030204" pitchFamily="34" charset="0"/>
                <a:cs typeface="Times New Roman" panose="02020603050405020304" pitchFamily="18" charset="0"/>
              </a:rPr>
            </a:br>
            <a:r>
              <a:rPr lang="pl-PL" sz="1800" dirty="0">
                <a:effectLst/>
                <a:latin typeface="Tahoma" panose="020B0604030504040204" pitchFamily="34" charset="0"/>
                <a:ea typeface="Calibri" panose="020F0502020204030204" pitchFamily="34" charset="0"/>
                <a:cs typeface="Times New Roman" panose="02020603050405020304" pitchFamily="18" charset="0"/>
              </a:rPr>
              <a:t>i 10 000 obrazów testowych. Każdy obraz ma rozmiar 28x28 pikseli i reprezentuje małą, wyśrodkowaną cyfrę pisma odręcznego w skali szarości. Celem jest wytrenowanie modelu, który będzie w stanie rozpoznać te cyfry i poprawnie je sklasyfikować</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fontScale="90000"/>
          </a:bodyPr>
          <a:lstStyle/>
          <a:p>
            <a:pPr marL="0" marR="0" algn="just">
              <a:lnSpc>
                <a:spcPct val="150000"/>
              </a:lnSpc>
              <a:spcBef>
                <a:spcPts val="0"/>
              </a:spcBef>
              <a:spcAft>
                <a:spcPts val="600"/>
              </a:spcAft>
            </a:pPr>
            <a:r>
              <a:rPr lang="pl-PL" b="1" kern="0" dirty="0">
                <a:effectLst/>
                <a:latin typeface="Tahoma" panose="020B0604030504040204" pitchFamily="34" charset="0"/>
                <a:ea typeface="Times New Roman" panose="02020603050405020304" pitchFamily="18" charset="0"/>
                <a:cs typeface="Tahoma" panose="020B0604030504040204" pitchFamily="34" charset="0"/>
              </a:rPr>
              <a:t>Studium Przypadku: Klasyfikacja cyfr za pomocą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717776"/>
            <a:ext cx="7668695" cy="4505954"/>
          </a:xfrm>
          <a:prstGeom prst="rect">
            <a:avLst/>
          </a:prstGeom>
        </p:spPr>
      </p:pic>
    </p:spTree>
    <p:extLst>
      <p:ext uri="{BB962C8B-B14F-4D97-AF65-F5344CB8AC3E}">
        <p14:creationId xmlns:p14="http://schemas.microsoft.com/office/powerpoint/2010/main" val="12701941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AD98C544-F0A7-45FB-9E1E-AD09A2790946}"/>
</file>

<file path=docProps/app.xml><?xml version="1.0" encoding="utf-8"?>
<Properties xmlns="http://schemas.openxmlformats.org/officeDocument/2006/extended-properties" xmlns:vt="http://schemas.openxmlformats.org/officeDocument/2006/docPropsVTypes">
  <TotalTime>2838</TotalTime>
  <Words>1087</Words>
  <Application>Microsoft Office PowerPoint</Application>
  <PresentationFormat>Panoramiczny</PresentationFormat>
  <Paragraphs>79</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Calibri</vt:lpstr>
      <vt:lpstr>Courier New</vt:lpstr>
      <vt:lpstr>Tahoma</vt:lpstr>
      <vt:lpstr>Motyw pakietu Office</vt:lpstr>
      <vt:lpstr>Business Intelligence</vt:lpstr>
      <vt:lpstr>Agenda</vt:lpstr>
      <vt:lpstr>Czym jest uczenie maszynowe?</vt:lpstr>
      <vt:lpstr>Czym jest uczenie maszynowe?</vt:lpstr>
      <vt:lpstr>Podstawy i założenia teoretyczne UM</vt:lpstr>
      <vt:lpstr>Business Intelligence i UM w łańcuchach dostaw</vt:lpstr>
      <vt:lpstr>Business Intelligence i UM w łańcuchach dostaw</vt:lpstr>
      <vt:lpstr>Studium Przypadku: Klasyfikacja cyfr za pomocą MNIST</vt:lpstr>
      <vt:lpstr>Studium Przypadku: Klasyfikacja cyfr za pomocą MNIST</vt:lpstr>
      <vt:lpstr>Jak to rozwiązać: Pakiety do wykorzystania</vt:lpstr>
      <vt:lpstr>Procedura do naśladowania</vt:lpstr>
      <vt:lpstr>Procedura do naśladowania</vt:lpstr>
      <vt:lpstr>Procedure to Follow</vt:lpstr>
      <vt:lpstr>Podsumowanie</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47</cp:revision>
  <dcterms:created xsi:type="dcterms:W3CDTF">2023-07-06T12:09:08Z</dcterms:created>
  <dcterms:modified xsi:type="dcterms:W3CDTF">2025-04-30T19:02:17Z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